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media/image14.jpg" ContentType="image/jpg"/>
  <Override PartName="/ppt/media/image15.jpg" ContentType="image/jpg"/>
  <Override PartName="/ppt/media/image16.jpg" ContentType="image/jpg"/>
  <Override PartName="/ppt/media/image17.jpg" ContentType="image/jpg"/>
  <Override PartName="/ppt/media/image35.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2" r:id="rId6"/>
    <p:sldId id="276" r:id="rId7"/>
    <p:sldId id="260" r:id="rId8"/>
    <p:sldId id="261" r:id="rId9"/>
    <p:sldId id="275" r:id="rId10"/>
    <p:sldId id="262" r:id="rId11"/>
    <p:sldId id="263" r:id="rId12"/>
    <p:sldId id="264" r:id="rId13"/>
    <p:sldId id="265" r:id="rId14"/>
    <p:sldId id="271" r:id="rId15"/>
    <p:sldId id="267" r:id="rId16"/>
    <p:sldId id="266" r:id="rId17"/>
    <p:sldId id="268" r:id="rId18"/>
    <p:sldId id="269" r:id="rId19"/>
    <p:sldId id="270" r:id="rId2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6433"/>
    <a:srgbClr val="BF9D61"/>
    <a:srgbClr val="755427"/>
    <a:srgbClr val="745326"/>
    <a:srgbClr val="4A5728"/>
    <a:srgbClr val="6B4C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9" autoAdjust="0"/>
    <p:restoredTop sz="94660"/>
  </p:normalViewPr>
  <p:slideViewPr>
    <p:cSldViewPr snapToGrid="0">
      <p:cViewPr varScale="1">
        <p:scale>
          <a:sx n="77" d="100"/>
          <a:sy n="77" d="100"/>
        </p:scale>
        <p:origin x="72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kashhatiskar\Downloads\Drawdown%20Char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IN" sz="1400" b="1">
                <a:solidFill>
                  <a:sysClr val="windowText" lastClr="000000"/>
                </a:solidFill>
              </a:rPr>
              <a:t>Rolling Monthly Drawdown</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areaChart>
        <c:grouping val="standard"/>
        <c:varyColors val="0"/>
        <c:ser>
          <c:idx val="0"/>
          <c:order val="0"/>
          <c:tx>
            <c:strRef>
              <c:f>Monthly!$G$3</c:f>
              <c:strCache>
                <c:ptCount val="1"/>
                <c:pt idx="0">
                  <c:v>NIFTY MULTI ASSET</c:v>
                </c:pt>
              </c:strCache>
            </c:strRef>
          </c:tx>
          <c:spPr>
            <a:solidFill>
              <a:srgbClr val="576433"/>
            </a:solidFill>
            <a:ln>
              <a:noFill/>
            </a:ln>
            <a:effectLst/>
          </c:spP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Monthly!$G$4:$G$199</c:f>
              <c:numCache>
                <c:formatCode>0.00%</c:formatCode>
                <c:ptCount val="196"/>
                <c:pt idx="1">
                  <c:v>0</c:v>
                </c:pt>
                <c:pt idx="2">
                  <c:v>-1.348623032014884E-2</c:v>
                </c:pt>
                <c:pt idx="3">
                  <c:v>0</c:v>
                </c:pt>
                <c:pt idx="4">
                  <c:v>0</c:v>
                </c:pt>
                <c:pt idx="5">
                  <c:v>0</c:v>
                </c:pt>
                <c:pt idx="6">
                  <c:v>0</c:v>
                </c:pt>
                <c:pt idx="7">
                  <c:v>0</c:v>
                </c:pt>
                <c:pt idx="8">
                  <c:v>-1.927956275406717E-2</c:v>
                </c:pt>
                <c:pt idx="9">
                  <c:v>0</c:v>
                </c:pt>
                <c:pt idx="10">
                  <c:v>-5.7826158067857514E-2</c:v>
                </c:pt>
                <c:pt idx="11">
                  <c:v>-7.6807748923255814E-2</c:v>
                </c:pt>
                <c:pt idx="12">
                  <c:v>-2.7559198211786873E-2</c:v>
                </c:pt>
                <c:pt idx="13">
                  <c:v>-2.6732331400948661E-2</c:v>
                </c:pt>
                <c:pt idx="14">
                  <c:v>-3.9889508786595584E-2</c:v>
                </c:pt>
                <c:pt idx="15">
                  <c:v>-3.180256964762751E-2</c:v>
                </c:pt>
                <c:pt idx="16">
                  <c:v>-3.9980373271303216E-2</c:v>
                </c:pt>
                <c:pt idx="17">
                  <c:v>-8.2804804913951369E-2</c:v>
                </c:pt>
                <c:pt idx="18">
                  <c:v>-8.7647881948861417E-2</c:v>
                </c:pt>
                <c:pt idx="19">
                  <c:v>-5.6090646409944211E-2</c:v>
                </c:pt>
                <c:pt idx="20">
                  <c:v>-0.10289494248278119</c:v>
                </c:pt>
                <c:pt idx="21">
                  <c:v>-0.12787358932887494</c:v>
                </c:pt>
                <c:pt idx="22">
                  <c:v>-5.8689370672578844E-2</c:v>
                </c:pt>
                <c:pt idx="23">
                  <c:v>-3.1139258909262724E-2</c:v>
                </c:pt>
                <c:pt idx="24">
                  <c:v>-3.6145892016646308E-2</c:v>
                </c:pt>
                <c:pt idx="25">
                  <c:v>-3.5927817253348371E-2</c:v>
                </c:pt>
                <c:pt idx="26">
                  <c:v>-6.6349246733421796E-2</c:v>
                </c:pt>
                <c:pt idx="27">
                  <c:v>-2.794991549602921E-2</c:v>
                </c:pt>
                <c:pt idx="28">
                  <c:v>-2.8122558016973498E-2</c:v>
                </c:pt>
                <c:pt idx="29">
                  <c:v>-2.465153470114656E-2</c:v>
                </c:pt>
                <c:pt idx="30">
                  <c:v>0</c:v>
                </c:pt>
                <c:pt idx="31">
                  <c:v>-3.3643869486511546E-3</c:v>
                </c:pt>
                <c:pt idx="32">
                  <c:v>0</c:v>
                </c:pt>
                <c:pt idx="33">
                  <c:v>0</c:v>
                </c:pt>
                <c:pt idx="34">
                  <c:v>0</c:v>
                </c:pt>
                <c:pt idx="35">
                  <c:v>-3.5974063061700923E-2</c:v>
                </c:pt>
                <c:pt idx="36">
                  <c:v>-3.6041257202371835E-2</c:v>
                </c:pt>
                <c:pt idx="37">
                  <c:v>-6.1398646038065552E-3</c:v>
                </c:pt>
                <c:pt idx="38">
                  <c:v>0</c:v>
                </c:pt>
                <c:pt idx="39">
                  <c:v>-1.8654280692945169E-2</c:v>
                </c:pt>
                <c:pt idx="40">
                  <c:v>-3.9861076240689686E-2</c:v>
                </c:pt>
                <c:pt idx="41">
                  <c:v>-6.2624487404803864E-2</c:v>
                </c:pt>
                <c:pt idx="42">
                  <c:v>-3.0136413088961422E-2</c:v>
                </c:pt>
                <c:pt idx="43">
                  <c:v>0</c:v>
                </c:pt>
                <c:pt idx="44">
                  <c:v>-1.5724039041241644E-3</c:v>
                </c:pt>
                <c:pt idx="45">
                  <c:v>0</c:v>
                </c:pt>
                <c:pt idx="46">
                  <c:v>-2.0422856320046034E-2</c:v>
                </c:pt>
                <c:pt idx="47">
                  <c:v>-9.599462430098793E-5</c:v>
                </c:pt>
                <c:pt idx="48">
                  <c:v>0</c:v>
                </c:pt>
                <c:pt idx="49">
                  <c:v>0</c:v>
                </c:pt>
                <c:pt idx="50">
                  <c:v>0</c:v>
                </c:pt>
                <c:pt idx="51">
                  <c:v>0</c:v>
                </c:pt>
                <c:pt idx="52">
                  <c:v>0</c:v>
                </c:pt>
                <c:pt idx="53">
                  <c:v>0</c:v>
                </c:pt>
                <c:pt idx="54">
                  <c:v>0</c:v>
                </c:pt>
                <c:pt idx="55">
                  <c:v>0</c:v>
                </c:pt>
                <c:pt idx="56">
                  <c:v>0</c:v>
                </c:pt>
                <c:pt idx="57">
                  <c:v>-7.3756345817114211E-3</c:v>
                </c:pt>
                <c:pt idx="58">
                  <c:v>0</c:v>
                </c:pt>
                <c:pt idx="59">
                  <c:v>0</c:v>
                </c:pt>
                <c:pt idx="60">
                  <c:v>-1.4761245506655141E-2</c:v>
                </c:pt>
                <c:pt idx="61">
                  <c:v>-3.0111483532497929E-2</c:v>
                </c:pt>
                <c:pt idx="62">
                  <c:v>-1.0626153696687068E-2</c:v>
                </c:pt>
                <c:pt idx="63">
                  <c:v>-1.2623870591664366E-2</c:v>
                </c:pt>
                <c:pt idx="64">
                  <c:v>0</c:v>
                </c:pt>
                <c:pt idx="65">
                  <c:v>-3.1029313489984944E-2</c:v>
                </c:pt>
                <c:pt idx="66">
                  <c:v>-2.8994407017417179E-2</c:v>
                </c:pt>
                <c:pt idx="67">
                  <c:v>-1.7218439383266726E-2</c:v>
                </c:pt>
                <c:pt idx="68">
                  <c:v>-2.0632025093166195E-2</c:v>
                </c:pt>
                <c:pt idx="69">
                  <c:v>-1.5213635077452881E-2</c:v>
                </c:pt>
                <c:pt idx="70">
                  <c:v>-4.4189980794817618E-2</c:v>
                </c:pt>
                <c:pt idx="71">
                  <c:v>-8.6314952950313328E-2</c:v>
                </c:pt>
                <c:pt idx="72">
                  <c:v>-2.6206946376000073E-2</c:v>
                </c:pt>
                <c:pt idx="73">
                  <c:v>-1.1493007266663025E-2</c:v>
                </c:pt>
                <c:pt idx="74">
                  <c:v>0</c:v>
                </c:pt>
                <c:pt idx="75">
                  <c:v>0</c:v>
                </c:pt>
                <c:pt idx="76">
                  <c:v>0</c:v>
                </c:pt>
                <c:pt idx="77">
                  <c:v>0</c:v>
                </c:pt>
                <c:pt idx="78">
                  <c:v>-3.2072876703175268E-3</c:v>
                </c:pt>
                <c:pt idx="79">
                  <c:v>0</c:v>
                </c:pt>
                <c:pt idx="80">
                  <c:v>-2.6518934607595912E-2</c:v>
                </c:pt>
                <c:pt idx="81">
                  <c:v>-3.3703215269079378E-2</c:v>
                </c:pt>
                <c:pt idx="82">
                  <c:v>-5.4075230785366468E-4</c:v>
                </c:pt>
                <c:pt idx="83">
                  <c:v>0</c:v>
                </c:pt>
                <c:pt idx="84">
                  <c:v>0</c:v>
                </c:pt>
                <c:pt idx="85">
                  <c:v>0</c:v>
                </c:pt>
                <c:pt idx="86">
                  <c:v>0</c:v>
                </c:pt>
                <c:pt idx="87">
                  <c:v>0</c:v>
                </c:pt>
                <c:pt idx="88">
                  <c:v>0</c:v>
                </c:pt>
                <c:pt idx="89">
                  <c:v>-3.1332259458610734E-3</c:v>
                </c:pt>
                <c:pt idx="90">
                  <c:v>-7.7201115782029595E-3</c:v>
                </c:pt>
                <c:pt idx="91">
                  <c:v>0</c:v>
                </c:pt>
                <c:pt idx="92">
                  <c:v>0</c:v>
                </c:pt>
                <c:pt idx="93">
                  <c:v>0</c:v>
                </c:pt>
                <c:pt idx="94">
                  <c:v>0</c:v>
                </c:pt>
                <c:pt idx="95">
                  <c:v>-2.3764700467192923E-2</c:v>
                </c:pt>
                <c:pt idx="96">
                  <c:v>-3.9561805251893012E-2</c:v>
                </c:pt>
                <c:pt idx="97">
                  <c:v>-6.2000874548342466E-3</c:v>
                </c:pt>
                <c:pt idx="98">
                  <c:v>-1.4830498722699259E-2</c:v>
                </c:pt>
                <c:pt idx="99">
                  <c:v>-2.2024809555591496E-2</c:v>
                </c:pt>
                <c:pt idx="100">
                  <c:v>0</c:v>
                </c:pt>
                <c:pt idx="101">
                  <c:v>0</c:v>
                </c:pt>
                <c:pt idx="102">
                  <c:v>-4.8337480912972075E-2</c:v>
                </c:pt>
                <c:pt idx="103">
                  <c:v>-6.5770670750437299E-2</c:v>
                </c:pt>
                <c:pt idx="104">
                  <c:v>-4.0484532273215024E-2</c:v>
                </c:pt>
                <c:pt idx="105">
                  <c:v>-3.3735626299364663E-2</c:v>
                </c:pt>
                <c:pt idx="106">
                  <c:v>-4.1152300014690946E-2</c:v>
                </c:pt>
                <c:pt idx="107">
                  <c:v>-4.0689314380600972E-2</c:v>
                </c:pt>
                <c:pt idx="108">
                  <c:v>0</c:v>
                </c:pt>
                <c:pt idx="109">
                  <c:v>0</c:v>
                </c:pt>
                <c:pt idx="110">
                  <c:v>0</c:v>
                </c:pt>
                <c:pt idx="111">
                  <c:v>-5.6214022590111989E-3</c:v>
                </c:pt>
                <c:pt idx="112">
                  <c:v>-2.7736895731914291E-2</c:v>
                </c:pt>
                <c:pt idx="113">
                  <c:v>-2.529848731592188E-2</c:v>
                </c:pt>
                <c:pt idx="114">
                  <c:v>-2.3905111078210695E-3</c:v>
                </c:pt>
                <c:pt idx="115">
                  <c:v>0</c:v>
                </c:pt>
                <c:pt idx="116">
                  <c:v>0</c:v>
                </c:pt>
                <c:pt idx="117">
                  <c:v>0</c:v>
                </c:pt>
                <c:pt idx="118">
                  <c:v>0</c:v>
                </c:pt>
                <c:pt idx="119">
                  <c:v>-2.4993177572055214E-2</c:v>
                </c:pt>
                <c:pt idx="120">
                  <c:v>-0.16460734303167701</c:v>
                </c:pt>
                <c:pt idx="121">
                  <c:v>-8.8548817095954746E-2</c:v>
                </c:pt>
                <c:pt idx="122">
                  <c:v>-9.6391460419421704E-2</c:v>
                </c:pt>
                <c:pt idx="123">
                  <c:v>-4.8928354010537967E-2</c:v>
                </c:pt>
                <c:pt idx="124">
                  <c:v>-8.3422549698762838E-3</c:v>
                </c:pt>
                <c:pt idx="125">
                  <c:v>0</c:v>
                </c:pt>
                <c:pt idx="126">
                  <c:v>-2.4806872669153046E-3</c:v>
                </c:pt>
                <c:pt idx="127">
                  <c:v>0</c:v>
                </c:pt>
                <c:pt idx="128">
                  <c:v>0</c:v>
                </c:pt>
                <c:pt idx="129">
                  <c:v>0</c:v>
                </c:pt>
                <c:pt idx="130">
                  <c:v>-1.3542924464247097E-3</c:v>
                </c:pt>
                <c:pt idx="131">
                  <c:v>0</c:v>
                </c:pt>
                <c:pt idx="132">
                  <c:v>0</c:v>
                </c:pt>
                <c:pt idx="133">
                  <c:v>0</c:v>
                </c:pt>
                <c:pt idx="134">
                  <c:v>0</c:v>
                </c:pt>
                <c:pt idx="135">
                  <c:v>0</c:v>
                </c:pt>
                <c:pt idx="136">
                  <c:v>0</c:v>
                </c:pt>
                <c:pt idx="137">
                  <c:v>0</c:v>
                </c:pt>
                <c:pt idx="138">
                  <c:v>0</c:v>
                </c:pt>
                <c:pt idx="139">
                  <c:v>0</c:v>
                </c:pt>
                <c:pt idx="140">
                  <c:v>-1.0268318172542257E-2</c:v>
                </c:pt>
                <c:pt idx="141">
                  <c:v>0</c:v>
                </c:pt>
                <c:pt idx="142">
                  <c:v>0</c:v>
                </c:pt>
                <c:pt idx="143">
                  <c:v>-1.5181029397306034E-2</c:v>
                </c:pt>
                <c:pt idx="144">
                  <c:v>0</c:v>
                </c:pt>
                <c:pt idx="145">
                  <c:v>-7.8184888937748998E-4</c:v>
                </c:pt>
                <c:pt idx="146">
                  <c:v>-2.3846391126015054E-2</c:v>
                </c:pt>
                <c:pt idx="147">
                  <c:v>-4.9241209544664599E-2</c:v>
                </c:pt>
                <c:pt idx="148">
                  <c:v>0</c:v>
                </c:pt>
                <c:pt idx="149">
                  <c:v>0</c:v>
                </c:pt>
                <c:pt idx="150">
                  <c:v>-1.7454426696752012E-2</c:v>
                </c:pt>
                <c:pt idx="151">
                  <c:v>0</c:v>
                </c:pt>
                <c:pt idx="152">
                  <c:v>0</c:v>
                </c:pt>
                <c:pt idx="153">
                  <c:v>-1.4381864500817798E-2</c:v>
                </c:pt>
                <c:pt idx="154">
                  <c:v>-2.9765898917366029E-2</c:v>
                </c:pt>
                <c:pt idx="155">
                  <c:v>-4.6175341972328532E-2</c:v>
                </c:pt>
                <c:pt idx="156">
                  <c:v>-3.8091171318768491E-2</c:v>
                </c:pt>
                <c:pt idx="157">
                  <c:v>-1.0251181543806553E-2</c:v>
                </c:pt>
                <c:pt idx="158">
                  <c:v>0</c:v>
                </c:pt>
                <c:pt idx="159">
                  <c:v>0</c:v>
                </c:pt>
                <c:pt idx="160">
                  <c:v>0</c:v>
                </c:pt>
                <c:pt idx="161">
                  <c:v>-1.9902685762981376E-3</c:v>
                </c:pt>
                <c:pt idx="162">
                  <c:v>0</c:v>
                </c:pt>
                <c:pt idx="163">
                  <c:v>-1.1285237439217721E-2</c:v>
                </c:pt>
                <c:pt idx="164">
                  <c:v>0</c:v>
                </c:pt>
                <c:pt idx="165">
                  <c:v>0</c:v>
                </c:pt>
                <c:pt idx="166">
                  <c:v>0</c:v>
                </c:pt>
                <c:pt idx="167">
                  <c:v>0</c:v>
                </c:pt>
                <c:pt idx="168">
                  <c:v>0</c:v>
                </c:pt>
                <c:pt idx="169">
                  <c:v>0</c:v>
                </c:pt>
                <c:pt idx="170">
                  <c:v>0</c:v>
                </c:pt>
                <c:pt idx="171">
                  <c:v>0</c:v>
                </c:pt>
                <c:pt idx="172">
                  <c:v>0</c:v>
                </c:pt>
                <c:pt idx="173">
                  <c:v>0</c:v>
                </c:pt>
                <c:pt idx="174">
                  <c:v>0</c:v>
                </c:pt>
                <c:pt idx="175">
                  <c:v>-2.6956172618466279E-2</c:v>
                </c:pt>
                <c:pt idx="176">
                  <c:v>-2.6302939548813575E-2</c:v>
                </c:pt>
                <c:pt idx="177">
                  <c:v>-3.2841780873943405E-2</c:v>
                </c:pt>
                <c:pt idx="178">
                  <c:v>-4.3540913875234621E-2</c:v>
                </c:pt>
                <c:pt idx="179">
                  <c:v>-8.107468776110327E-2</c:v>
                </c:pt>
                <c:pt idx="180">
                  <c:v>-4.4875592738479075E-2</c:v>
                </c:pt>
                <c:pt idx="181">
                  <c:v>-2.2390051759497376E-2</c:v>
                </c:pt>
                <c:pt idx="182">
                  <c:v>0</c:v>
                </c:pt>
                <c:pt idx="183">
                  <c:v>0</c:v>
                </c:pt>
                <c:pt idx="184">
                  <c:v>-9.0971419865161218E-3</c:v>
                </c:pt>
                <c:pt idx="185">
                  <c:v>-1.5661304452711411E-2</c:v>
                </c:pt>
                <c:pt idx="186">
                  <c:v>-2.7720995585789332E-4</c:v>
                </c:pt>
                <c:pt idx="187">
                  <c:v>0</c:v>
                </c:pt>
                <c:pt idx="188">
                  <c:v>0</c:v>
                </c:pt>
                <c:pt idx="189">
                  <c:v>-4.4440803620804381E-4</c:v>
                </c:pt>
                <c:pt idx="190">
                  <c:v>-1.4020356755206964E-2</c:v>
                </c:pt>
                <c:pt idx="191">
                  <c:v>-7.6245673677526327E-3</c:v>
                </c:pt>
                <c:pt idx="192">
                  <c:v>-6.9169960474308345E-2</c:v>
                </c:pt>
                <c:pt idx="193">
                  <c:v>-1.6600790513833896E-2</c:v>
                </c:pt>
                <c:pt idx="194">
                  <c:v>-1.5568617010383035E-2</c:v>
                </c:pt>
                <c:pt idx="195">
                  <c:v>0</c:v>
                </c:pt>
              </c:numCache>
            </c:numRef>
          </c:val>
          <c:extLst xmlns:c16r2="http://schemas.microsoft.com/office/drawing/2015/06/chart">
            <c:ext xmlns:c16="http://schemas.microsoft.com/office/drawing/2014/chart" uri="{C3380CC4-5D6E-409C-BE32-E72D297353CC}">
              <c16:uniqueId val="{00000000-A03F-40CC-B6D5-829F74292C89}"/>
            </c:ext>
          </c:extLst>
        </c:ser>
        <c:dLbls>
          <c:showLegendKey val="0"/>
          <c:showVal val="0"/>
          <c:showCatName val="0"/>
          <c:showSerName val="0"/>
          <c:showPercent val="0"/>
          <c:showBubbleSize val="0"/>
        </c:dLbls>
        <c:axId val="2019951296"/>
        <c:axId val="2019954016"/>
      </c:areaChart>
      <c:lineChart>
        <c:grouping val="standard"/>
        <c:varyColors val="0"/>
        <c:ser>
          <c:idx val="1"/>
          <c:order val="1"/>
          <c:tx>
            <c:strRef>
              <c:f>Monthly!$H$3</c:f>
              <c:strCache>
                <c:ptCount val="1"/>
                <c:pt idx="0">
                  <c:v>GOLD</c:v>
                </c:pt>
              </c:strCache>
            </c:strRef>
          </c:tx>
          <c:spPr>
            <a:ln w="12700" cap="rnd">
              <a:solidFill>
                <a:srgbClr val="FFC000"/>
              </a:solidFill>
              <a:round/>
            </a:ln>
            <a:effectLst/>
          </c:spPr>
          <c:marker>
            <c:symbol val="none"/>
          </c:marke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Monthly!$H$4:$H$199</c:f>
              <c:numCache>
                <c:formatCode>0.00%</c:formatCode>
                <c:ptCount val="196"/>
                <c:pt idx="1">
                  <c:v>0</c:v>
                </c:pt>
                <c:pt idx="2">
                  <c:v>0</c:v>
                </c:pt>
                <c:pt idx="3">
                  <c:v>0</c:v>
                </c:pt>
                <c:pt idx="4">
                  <c:v>-5.4017592142895587E-2</c:v>
                </c:pt>
                <c:pt idx="5">
                  <c:v>0</c:v>
                </c:pt>
                <c:pt idx="6">
                  <c:v>0</c:v>
                </c:pt>
                <c:pt idx="7">
                  <c:v>0</c:v>
                </c:pt>
                <c:pt idx="8">
                  <c:v>0</c:v>
                </c:pt>
                <c:pt idx="9">
                  <c:v>0</c:v>
                </c:pt>
                <c:pt idx="10">
                  <c:v>-2.6667993432509141E-2</c:v>
                </c:pt>
                <c:pt idx="11">
                  <c:v>0</c:v>
                </c:pt>
                <c:pt idx="12">
                  <c:v>0</c:v>
                </c:pt>
                <c:pt idx="13">
                  <c:v>0</c:v>
                </c:pt>
                <c:pt idx="14">
                  <c:v>0</c:v>
                </c:pt>
                <c:pt idx="15">
                  <c:v>-2.5885092104362073E-2</c:v>
                </c:pt>
                <c:pt idx="16">
                  <c:v>0</c:v>
                </c:pt>
                <c:pt idx="17">
                  <c:v>0</c:v>
                </c:pt>
                <c:pt idx="18">
                  <c:v>-2.7414967298825088E-2</c:v>
                </c:pt>
                <c:pt idx="19">
                  <c:v>0</c:v>
                </c:pt>
                <c:pt idx="20">
                  <c:v>0</c:v>
                </c:pt>
                <c:pt idx="21">
                  <c:v>-5.6547511475765422E-2</c:v>
                </c:pt>
                <c:pt idx="22">
                  <c:v>-2.1722629847833241E-2</c:v>
                </c:pt>
                <c:pt idx="23">
                  <c:v>-5.8553511403478531E-3</c:v>
                </c:pt>
                <c:pt idx="24">
                  <c:v>-2.3837062204069892E-2</c:v>
                </c:pt>
                <c:pt idx="25">
                  <c:v>0</c:v>
                </c:pt>
                <c:pt idx="26">
                  <c:v>0</c:v>
                </c:pt>
                <c:pt idx="27">
                  <c:v>0</c:v>
                </c:pt>
                <c:pt idx="28">
                  <c:v>0</c:v>
                </c:pt>
                <c:pt idx="29">
                  <c:v>0</c:v>
                </c:pt>
                <c:pt idx="30">
                  <c:v>0</c:v>
                </c:pt>
                <c:pt idx="31">
                  <c:v>-1.5461937918482604E-2</c:v>
                </c:pt>
                <c:pt idx="32">
                  <c:v>0</c:v>
                </c:pt>
                <c:pt idx="33">
                  <c:v>-3.2735269128892019E-2</c:v>
                </c:pt>
                <c:pt idx="34">
                  <c:v>-4.0465124027521004E-2</c:v>
                </c:pt>
                <c:pt idx="35">
                  <c:v>-6.7936095423726028E-2</c:v>
                </c:pt>
                <c:pt idx="36">
                  <c:v>-6.4787512286137994E-2</c:v>
                </c:pt>
                <c:pt idx="37">
                  <c:v>-0.14565112366101929</c:v>
                </c:pt>
                <c:pt idx="38">
                  <c:v>-0.14163626368134341</c:v>
                </c:pt>
                <c:pt idx="39">
                  <c:v>-0.20559081746547392</c:v>
                </c:pt>
                <c:pt idx="40">
                  <c:v>-0.10905092708281272</c:v>
                </c:pt>
                <c:pt idx="41">
                  <c:v>-2.9803255201825918E-2</c:v>
                </c:pt>
                <c:pt idx="42">
                  <c:v>-5.2992819897712762E-2</c:v>
                </c:pt>
                <c:pt idx="43">
                  <c:v>-4.5163009978842816E-2</c:v>
                </c:pt>
                <c:pt idx="44">
                  <c:v>-4.1764539290652491E-2</c:v>
                </c:pt>
                <c:pt idx="45">
                  <c:v>-9.4574108317923566E-2</c:v>
                </c:pt>
                <c:pt idx="46">
                  <c:v>-7.8581305079380881E-2</c:v>
                </c:pt>
                <c:pt idx="47">
                  <c:v>-5.0344011861329085E-2</c:v>
                </c:pt>
                <c:pt idx="48">
                  <c:v>-9.7989238176154014E-2</c:v>
                </c:pt>
                <c:pt idx="49">
                  <c:v>-7.1801022873040465E-2</c:v>
                </c:pt>
                <c:pt idx="50">
                  <c:v>-0.16967364685891351</c:v>
                </c:pt>
                <c:pt idx="51">
                  <c:v>-0.13147416995685279</c:v>
                </c:pt>
                <c:pt idx="52">
                  <c:v>-0.14400186582704444</c:v>
                </c:pt>
                <c:pt idx="53">
                  <c:v>-0.14346877238575972</c:v>
                </c:pt>
                <c:pt idx="54">
                  <c:v>-0.17710363669681972</c:v>
                </c:pt>
                <c:pt idx="55">
                  <c:v>-0.19136388625118694</c:v>
                </c:pt>
                <c:pt idx="56">
                  <c:v>-0.18606627017841981</c:v>
                </c:pt>
                <c:pt idx="57">
                  <c:v>-0.17898612291135652</c:v>
                </c:pt>
                <c:pt idx="58">
                  <c:v>-0.1407866460092958</c:v>
                </c:pt>
                <c:pt idx="59">
                  <c:v>-0.18699918370066804</c:v>
                </c:pt>
                <c:pt idx="60">
                  <c:v>-0.20070968064371031</c:v>
                </c:pt>
                <c:pt idx="61">
                  <c:v>-0.17228913655521683</c:v>
                </c:pt>
                <c:pt idx="62">
                  <c:v>-0.18041881153480932</c:v>
                </c:pt>
                <c:pt idx="63">
                  <c:v>-0.19374614756692821</c:v>
                </c:pt>
                <c:pt idx="64">
                  <c:v>-0.24375697602745428</c:v>
                </c:pt>
                <c:pt idx="65">
                  <c:v>-0.18993119762773425</c:v>
                </c:pt>
                <c:pt idx="66">
                  <c:v>-0.20469122228330583</c:v>
                </c:pt>
                <c:pt idx="67">
                  <c:v>-0.18681593283022635</c:v>
                </c:pt>
                <c:pt idx="68">
                  <c:v>-0.23617705365918673</c:v>
                </c:pt>
                <c:pt idx="69">
                  <c:v>-0.24059173371982612</c:v>
                </c:pt>
                <c:pt idx="70">
                  <c:v>-0.19258000566411781</c:v>
                </c:pt>
                <c:pt idx="71">
                  <c:v>-0.11741383044296738</c:v>
                </c:pt>
                <c:pt idx="72">
                  <c:v>-0.14580105619138062</c:v>
                </c:pt>
                <c:pt idx="73">
                  <c:v>-9.4707381678244773E-2</c:v>
                </c:pt>
                <c:pt idx="74">
                  <c:v>-0.11852999483565729</c:v>
                </c:pt>
                <c:pt idx="75">
                  <c:v>-7.4649740949905952E-2</c:v>
                </c:pt>
                <c:pt idx="76">
                  <c:v>-6.8319256334649414E-2</c:v>
                </c:pt>
                <c:pt idx="77">
                  <c:v>-6.3071617772002653E-2</c:v>
                </c:pt>
                <c:pt idx="78">
                  <c:v>-5.8690256051443623E-2</c:v>
                </c:pt>
                <c:pt idx="79">
                  <c:v>-7.2350775484365415E-2</c:v>
                </c:pt>
                <c:pt idx="80">
                  <c:v>-0.11851333566561717</c:v>
                </c:pt>
                <c:pt idx="81">
                  <c:v>-0.14551785030069797</c:v>
                </c:pt>
                <c:pt idx="82">
                  <c:v>-0.12349442750762163</c:v>
                </c:pt>
                <c:pt idx="83">
                  <c:v>-9.9688473520249232E-2</c:v>
                </c:pt>
                <c:pt idx="84">
                  <c:v>-0.12944175121195467</c:v>
                </c:pt>
                <c:pt idx="85">
                  <c:v>-0.1226281506655339</c:v>
                </c:pt>
                <c:pt idx="86">
                  <c:v>-0.127575924167458</c:v>
                </c:pt>
                <c:pt idx="87">
                  <c:v>-0.14141969447082159</c:v>
                </c:pt>
                <c:pt idx="88">
                  <c:v>-0.143385476535559</c:v>
                </c:pt>
                <c:pt idx="89">
                  <c:v>-0.11619771103003651</c:v>
                </c:pt>
                <c:pt idx="90">
                  <c:v>-0.11164975760907592</c:v>
                </c:pt>
                <c:pt idx="91">
                  <c:v>-0.12134539457244242</c:v>
                </c:pt>
                <c:pt idx="92">
                  <c:v>-0.12371099671814356</c:v>
                </c:pt>
                <c:pt idx="93">
                  <c:v>-0.12479384277075312</c:v>
                </c:pt>
                <c:pt idx="94">
                  <c:v>-9.7439485564829176E-2</c:v>
                </c:pt>
                <c:pt idx="95">
                  <c:v>-9.0326019957685744E-2</c:v>
                </c:pt>
                <c:pt idx="96">
                  <c:v>-8.5145018075199586E-2</c:v>
                </c:pt>
                <c:pt idx="97">
                  <c:v>-7.544938111183308E-2</c:v>
                </c:pt>
                <c:pt idx="98">
                  <c:v>-7.4349875889183181E-2</c:v>
                </c:pt>
                <c:pt idx="99">
                  <c:v>-9.605677445149674E-2</c:v>
                </c:pt>
                <c:pt idx="100">
                  <c:v>-0.11693071451180304</c:v>
                </c:pt>
                <c:pt idx="101">
                  <c:v>-9.88221966781615E-2</c:v>
                </c:pt>
                <c:pt idx="102">
                  <c:v>-9.9471904309727299E-2</c:v>
                </c:pt>
                <c:pt idx="103">
                  <c:v>-5.4742032751928349E-2</c:v>
                </c:pt>
                <c:pt idx="104">
                  <c:v>-0.10088793376313998</c:v>
                </c:pt>
                <c:pt idx="105">
                  <c:v>-6.6403451780032374E-2</c:v>
                </c:pt>
                <c:pt idx="106">
                  <c:v>-2.2156696153397659E-2</c:v>
                </c:pt>
                <c:pt idx="107">
                  <c:v>-1.702567178103187E-2</c:v>
                </c:pt>
                <c:pt idx="108">
                  <c:v>-6.4421010545254731E-2</c:v>
                </c:pt>
                <c:pt idx="109">
                  <c:v>-6.2005430889433111E-2</c:v>
                </c:pt>
                <c:pt idx="110">
                  <c:v>-5.4358871841004852E-2</c:v>
                </c:pt>
                <c:pt idx="111">
                  <c:v>-1.1328235627300343E-3</c:v>
                </c:pt>
                <c:pt idx="112">
                  <c:v>0</c:v>
                </c:pt>
                <c:pt idx="113">
                  <c:v>0</c:v>
                </c:pt>
                <c:pt idx="114">
                  <c:v>-2.4467817571266037E-2</c:v>
                </c:pt>
                <c:pt idx="115">
                  <c:v>0</c:v>
                </c:pt>
                <c:pt idx="116">
                  <c:v>-1.9139598714241757E-2</c:v>
                </c:pt>
                <c:pt idx="117">
                  <c:v>0</c:v>
                </c:pt>
                <c:pt idx="118">
                  <c:v>0</c:v>
                </c:pt>
                <c:pt idx="119">
                  <c:v>0</c:v>
                </c:pt>
                <c:pt idx="120">
                  <c:v>0</c:v>
                </c:pt>
                <c:pt idx="121">
                  <c:v>0</c:v>
                </c:pt>
                <c:pt idx="122">
                  <c:v>-3.7115339440920825E-2</c:v>
                </c:pt>
                <c:pt idx="123">
                  <c:v>0</c:v>
                </c:pt>
                <c:pt idx="124">
                  <c:v>0</c:v>
                </c:pt>
                <c:pt idx="125">
                  <c:v>-3.8184132371658852E-2</c:v>
                </c:pt>
                <c:pt idx="126">
                  <c:v>-6.2791684344505772E-2</c:v>
                </c:pt>
                <c:pt idx="127">
                  <c:v>-5.9821807382265613E-2</c:v>
                </c:pt>
                <c:pt idx="128">
                  <c:v>-9.1217649554518387E-2</c:v>
                </c:pt>
                <c:pt idx="129">
                  <c:v>-7.1913449299957577E-2</c:v>
                </c:pt>
                <c:pt idx="130">
                  <c:v>-9.5248196860415857E-2</c:v>
                </c:pt>
                <c:pt idx="131">
                  <c:v>-0.14616037335596099</c:v>
                </c:pt>
                <c:pt idx="132">
                  <c:v>-0.19028425965210005</c:v>
                </c:pt>
                <c:pt idx="133">
                  <c:v>-0.13894781501909204</c:v>
                </c:pt>
                <c:pt idx="134">
                  <c:v>-9.6521001272804385E-2</c:v>
                </c:pt>
                <c:pt idx="135">
                  <c:v>-0.14043275350021212</c:v>
                </c:pt>
                <c:pt idx="136">
                  <c:v>-0.11073398387781075</c:v>
                </c:pt>
                <c:pt idx="137">
                  <c:v>-0.13385659736953759</c:v>
                </c:pt>
                <c:pt idx="138">
                  <c:v>-0.1574034789987272</c:v>
                </c:pt>
                <c:pt idx="139">
                  <c:v>-0.11964361476453123</c:v>
                </c:pt>
                <c:pt idx="140">
                  <c:v>-0.11943148069579979</c:v>
                </c:pt>
                <c:pt idx="141">
                  <c:v>-0.12006788290199411</c:v>
                </c:pt>
                <c:pt idx="142">
                  <c:v>-0.12494696648281711</c:v>
                </c:pt>
                <c:pt idx="143">
                  <c:v>-7.5307594399660505E-2</c:v>
                </c:pt>
                <c:pt idx="144">
                  <c:v>-6.4064488756894411E-2</c:v>
                </c:pt>
                <c:pt idx="145">
                  <c:v>-4.9851506151888048E-2</c:v>
                </c:pt>
                <c:pt idx="146">
                  <c:v>-6.7670767925328779E-2</c:v>
                </c:pt>
                <c:pt idx="147">
                  <c:v>-7.1701315231226137E-2</c:v>
                </c:pt>
                <c:pt idx="148">
                  <c:v>-6.533729316928294E-2</c:v>
                </c:pt>
                <c:pt idx="149">
                  <c:v>-6.8731438268986089E-2</c:v>
                </c:pt>
                <c:pt idx="150">
                  <c:v>-8.4429359355112532E-2</c:v>
                </c:pt>
                <c:pt idx="151">
                  <c:v>-8.2944420873992453E-2</c:v>
                </c:pt>
                <c:pt idx="152">
                  <c:v>-4.327535002121341E-2</c:v>
                </c:pt>
                <c:pt idx="153">
                  <c:v>-7.4246924056003971E-3</c:v>
                </c:pt>
                <c:pt idx="154">
                  <c:v>0</c:v>
                </c:pt>
                <c:pt idx="155">
                  <c:v>-2.5888637764536759E-2</c:v>
                </c:pt>
                <c:pt idx="156">
                  <c:v>0</c:v>
                </c:pt>
                <c:pt idx="157">
                  <c:v>0</c:v>
                </c:pt>
                <c:pt idx="158">
                  <c:v>-2.3414634146341484E-3</c:v>
                </c:pt>
                <c:pt idx="159">
                  <c:v>-3.7853658536585288E-2</c:v>
                </c:pt>
                <c:pt idx="160">
                  <c:v>-1.1512195121951341E-2</c:v>
                </c:pt>
                <c:pt idx="161">
                  <c:v>-1.7560975609756113E-2</c:v>
                </c:pt>
                <c:pt idx="162">
                  <c:v>-3.8243902439024424E-2</c:v>
                </c:pt>
                <c:pt idx="163">
                  <c:v>0</c:v>
                </c:pt>
                <c:pt idx="164">
                  <c:v>0</c:v>
                </c:pt>
                <c:pt idx="165">
                  <c:v>0</c:v>
                </c:pt>
                <c:pt idx="166">
                  <c:v>-5.7771151695862333E-3</c:v>
                </c:pt>
                <c:pt idx="167">
                  <c:v>-1.6399552739470691E-2</c:v>
                </c:pt>
                <c:pt idx="168">
                  <c:v>0</c:v>
                </c:pt>
                <c:pt idx="169">
                  <c:v>0</c:v>
                </c:pt>
                <c:pt idx="170">
                  <c:v>0</c:v>
                </c:pt>
                <c:pt idx="171">
                  <c:v>-1.076847772883005E-2</c:v>
                </c:pt>
                <c:pt idx="172">
                  <c:v>-4.2584434654919234E-2</c:v>
                </c:pt>
                <c:pt idx="173">
                  <c:v>-1.0279001468428861E-2</c:v>
                </c:pt>
                <c:pt idx="174">
                  <c:v>0</c:v>
                </c:pt>
                <c:pt idx="175">
                  <c:v>0</c:v>
                </c:pt>
                <c:pt idx="176">
                  <c:v>-3.9300657501494252E-2</c:v>
                </c:pt>
                <c:pt idx="177">
                  <c:v>-4.2289300657501472E-2</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-7.910334346504555E-2</c:v>
                </c:pt>
                <c:pt idx="193">
                  <c:v>-6.2082066869300845E-2</c:v>
                </c:pt>
                <c:pt idx="194">
                  <c:v>-2.2416413373860133E-2</c:v>
                </c:pt>
                <c:pt idx="195">
                  <c:v>-0.11876899696048626</c:v>
                </c:pt>
              </c:numCache>
            </c:numRef>
          </c:val>
          <c:smooth val="0"/>
          <c:extLst xmlns:c16r2="http://schemas.microsoft.com/office/drawing/2015/06/chart">
            <c:ext xmlns:c16="http://schemas.microsoft.com/office/drawing/2014/chart" uri="{C3380CC4-5D6E-409C-BE32-E72D297353CC}">
              <c16:uniqueId val="{00000001-A03F-40CC-B6D5-829F74292C89}"/>
            </c:ext>
          </c:extLst>
        </c:ser>
        <c:ser>
          <c:idx val="2"/>
          <c:order val="2"/>
          <c:tx>
            <c:strRef>
              <c:f>Monthly!$I$3</c:f>
              <c:strCache>
                <c:ptCount val="1"/>
                <c:pt idx="0">
                  <c:v>G-Sec Bond</c:v>
                </c:pt>
              </c:strCache>
            </c:strRef>
          </c:tx>
          <c:spPr>
            <a:ln w="12700" cap="rnd">
              <a:solidFill>
                <a:schemeClr val="tx1"/>
              </a:solidFill>
              <a:round/>
            </a:ln>
            <a:effectLst/>
          </c:spPr>
          <c:marker>
            <c:symbol val="none"/>
          </c:marke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Monthly!$I$4:$I$199</c:f>
              <c:numCache>
                <c:formatCode>0.00%</c:formatCode>
                <c:ptCount val="196"/>
                <c:pt idx="1">
                  <c:v>0</c:v>
                </c:pt>
                <c:pt idx="2">
                  <c:v>0</c:v>
                </c:pt>
                <c:pt idx="3">
                  <c:v>0</c:v>
                </c:pt>
                <c:pt idx="4">
                  <c:v>0</c:v>
                </c:pt>
                <c:pt idx="5">
                  <c:v>0</c:v>
                </c:pt>
                <c:pt idx="6">
                  <c:v>0</c:v>
                </c:pt>
                <c:pt idx="7">
                  <c:v>0</c:v>
                </c:pt>
                <c:pt idx="8">
                  <c:v>0</c:v>
                </c:pt>
                <c:pt idx="9">
                  <c:v>0</c:v>
                </c:pt>
                <c:pt idx="10">
                  <c:v>0</c:v>
                </c:pt>
                <c:pt idx="11">
                  <c:v>0</c:v>
                </c:pt>
                <c:pt idx="12">
                  <c:v>0</c:v>
                </c:pt>
                <c:pt idx="13">
                  <c:v>-1.2672290056823798E-2</c:v>
                </c:pt>
                <c:pt idx="14">
                  <c:v>-2.4017381387758219E-2</c:v>
                </c:pt>
                <c:pt idx="15">
                  <c:v>-1.1866139719616919E-2</c:v>
                </c:pt>
                <c:pt idx="16">
                  <c:v>-1.3576751410763088E-2</c:v>
                </c:pt>
                <c:pt idx="17">
                  <c:v>0</c:v>
                </c:pt>
                <c:pt idx="18">
                  <c:v>-1.1770475723393847E-3</c:v>
                </c:pt>
                <c:pt idx="19">
                  <c:v>-2.1353604708190255E-2</c:v>
                </c:pt>
                <c:pt idx="20">
                  <c:v>-6.9445806768023699E-3</c:v>
                </c:pt>
                <c:pt idx="21">
                  <c:v>0</c:v>
                </c:pt>
                <c:pt idx="22">
                  <c:v>0</c:v>
                </c:pt>
                <c:pt idx="23">
                  <c:v>0</c:v>
                </c:pt>
                <c:pt idx="24">
                  <c:v>-1.6708874954442954E-2</c:v>
                </c:pt>
                <c:pt idx="25">
                  <c:v>-1.556878393406147E-2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-8.2633852171786204E-3</c:v>
                </c:pt>
                <c:pt idx="40">
                  <c:v>-5.0142612664004549E-2</c:v>
                </c:pt>
                <c:pt idx="41">
                  <c:v>-7.0475103903512415E-2</c:v>
                </c:pt>
                <c:pt idx="42">
                  <c:v>-7.3987450085567619E-2</c:v>
                </c:pt>
                <c:pt idx="43">
                  <c:v>-5.8870507701083818E-2</c:v>
                </c:pt>
                <c:pt idx="44">
                  <c:v>-7.7948007497351424E-2</c:v>
                </c:pt>
                <c:pt idx="45">
                  <c:v>-7.6032923152147269E-2</c:v>
                </c:pt>
                <c:pt idx="46">
                  <c:v>-6.6367859180180733E-2</c:v>
                </c:pt>
                <c:pt idx="47">
                  <c:v>-6.5129166327112631E-2</c:v>
                </c:pt>
                <c:pt idx="48">
                  <c:v>-5.4909950289299903E-2</c:v>
                </c:pt>
                <c:pt idx="49">
                  <c:v>-4.9547714122728403E-2</c:v>
                </c:pt>
                <c:pt idx="50">
                  <c:v>-3.2189715589601486E-2</c:v>
                </c:pt>
                <c:pt idx="51">
                  <c:v>-3.1130307228424581E-2</c:v>
                </c:pt>
                <c:pt idx="52">
                  <c:v>-2.2687637519354542E-2</c:v>
                </c:pt>
                <c:pt idx="53">
                  <c:v>-1.5239181810773217E-2</c:v>
                </c:pt>
                <c:pt idx="54">
                  <c:v>-5.028115068046457E-3</c:v>
                </c:pt>
                <c:pt idx="55">
                  <c:v>0</c:v>
                </c:pt>
                <c:pt idx="56">
                  <c:v>0</c:v>
                </c:pt>
                <c:pt idx="57">
                  <c:v>0</c:v>
                </c:pt>
                <c:pt idx="58">
                  <c:v>0</c:v>
                </c:pt>
                <c:pt idx="59">
                  <c:v>0</c:v>
                </c:pt>
                <c:pt idx="60">
                  <c:v>0</c:v>
                </c:pt>
                <c:pt idx="61">
                  <c:v>-1.3419095597936304E-3</c:v>
                </c:pt>
                <c:pt idx="62">
                  <c:v>0</c:v>
                </c:pt>
                <c:pt idx="63">
                  <c:v>-8.7642288520198841E-3</c:v>
                </c:pt>
                <c:pt idx="64">
                  <c:v>0</c:v>
                </c:pt>
                <c:pt idx="65">
                  <c:v>0</c:v>
                </c:pt>
                <c:pt idx="66">
                  <c:v>0</c:v>
                </c:pt>
                <c:pt idx="67">
                  <c:v>-5.6950892470963854E-4</c:v>
                </c:pt>
                <c:pt idx="68">
                  <c:v>-3.6549496813634841E-3</c:v>
                </c:pt>
                <c:pt idx="69">
                  <c:v>0</c:v>
                </c:pt>
                <c:pt idx="70">
                  <c:v>0</c:v>
                </c:pt>
                <c:pt idx="71">
                  <c:v>0</c:v>
                </c:pt>
                <c:pt idx="72">
                  <c:v>0</c:v>
                </c:pt>
                <c:pt idx="73">
                  <c:v>0</c:v>
                </c:pt>
                <c:pt idx="74">
                  <c:v>0</c:v>
                </c:pt>
                <c:pt idx="75">
                  <c:v>0</c:v>
                </c:pt>
                <c:pt idx="76">
                  <c:v>0</c:v>
                </c:pt>
                <c:pt idx="77">
                  <c:v>0</c:v>
                </c:pt>
                <c:pt idx="78">
                  <c:v>0</c:v>
                </c:pt>
                <c:pt idx="79">
                  <c:v>0</c:v>
                </c:pt>
                <c:pt idx="80">
                  <c:v>0</c:v>
                </c:pt>
                <c:pt idx="81">
                  <c:v>-1.3447560667885217E-2</c:v>
                </c:pt>
                <c:pt idx="82">
                  <c:v>-9.1701901121965523E-4</c:v>
                </c:pt>
                <c:pt idx="83">
                  <c:v>-2.6267363354935513E-2</c:v>
                </c:pt>
                <c:pt idx="84">
                  <c:v>-9.0717182720654321E-3</c:v>
                </c:pt>
                <c:pt idx="85">
                  <c:v>-2.184228503905028E-2</c:v>
                </c:pt>
                <c:pt idx="86">
                  <c:v>-3.9573370752631343E-3</c:v>
                </c:pt>
                <c:pt idx="87">
                  <c:v>0</c:v>
                </c:pt>
                <c:pt idx="88">
                  <c:v>0</c:v>
                </c:pt>
                <c:pt idx="89">
                  <c:v>0</c:v>
                </c:pt>
                <c:pt idx="90">
                  <c:v>-4.2389975734147267E-3</c:v>
                </c:pt>
                <c:pt idx="91">
                  <c:v>-1.1946265888714169E-2</c:v>
                </c:pt>
                <c:pt idx="92">
                  <c:v>-1.9220000361278244E-2</c:v>
                </c:pt>
                <c:pt idx="93">
                  <c:v>-3.1557650969128881E-2</c:v>
                </c:pt>
                <c:pt idx="94">
                  <c:v>-4.349187425110046E-2</c:v>
                </c:pt>
                <c:pt idx="95">
                  <c:v>-5.6991636409617241E-2</c:v>
                </c:pt>
                <c:pt idx="96">
                  <c:v>-3.0070389036410905E-2</c:v>
                </c:pt>
                <c:pt idx="97">
                  <c:v>-4.7646573577316498E-2</c:v>
                </c:pt>
                <c:pt idx="98">
                  <c:v>-4.5238052228785408E-2</c:v>
                </c:pt>
                <c:pt idx="99">
                  <c:v>-4.4124111105089847E-2</c:v>
                </c:pt>
                <c:pt idx="100">
                  <c:v>-2.9396003058822062E-2</c:v>
                </c:pt>
                <c:pt idx="101">
                  <c:v>-3.4670664812105234E-2</c:v>
                </c:pt>
                <c:pt idx="102">
                  <c:v>-3.3364041980527115E-2</c:v>
                </c:pt>
                <c:pt idx="103">
                  <c:v>-1.5866134383448638E-2</c:v>
                </c:pt>
                <c:pt idx="104">
                  <c:v>0</c:v>
                </c:pt>
                <c:pt idx="105">
                  <c:v>0</c:v>
                </c:pt>
                <c:pt idx="106">
                  <c:v>-6.4686994632854322E-3</c:v>
                </c:pt>
                <c:pt idx="107">
                  <c:v>-9.0468043218412397E-3</c:v>
                </c:pt>
                <c:pt idx="108">
                  <c:v>0</c:v>
                </c:pt>
                <c:pt idx="109">
                  <c:v>0</c:v>
                </c:pt>
                <c:pt idx="110">
                  <c:v>0</c:v>
                </c:pt>
                <c:pt idx="111">
                  <c:v>0</c:v>
                </c:pt>
                <c:pt idx="112">
                  <c:v>0</c:v>
                </c:pt>
                <c:pt idx="113">
                  <c:v>-7.8978953234172256E-3</c:v>
                </c:pt>
                <c:pt idx="114">
                  <c:v>-1.1589652364010439E-2</c:v>
                </c:pt>
                <c:pt idx="115">
                  <c:v>-2.6308457284923703E-3</c:v>
                </c:pt>
                <c:pt idx="116">
                  <c:v>0</c:v>
                </c:pt>
                <c:pt idx="117">
                  <c:v>-9.8978117810710753E-4</c:v>
                </c:pt>
                <c:pt idx="118">
                  <c:v>0</c:v>
                </c:pt>
                <c:pt idx="119">
                  <c:v>0</c:v>
                </c:pt>
                <c:pt idx="120">
                  <c:v>0</c:v>
                </c:pt>
                <c:pt idx="121">
                  <c:v>0</c:v>
                </c:pt>
                <c:pt idx="122">
                  <c:v>0</c:v>
                </c:pt>
                <c:pt idx="123">
                  <c:v>-2.778824652646894E-3</c:v>
                </c:pt>
                <c:pt idx="124">
                  <c:v>0</c:v>
                </c:pt>
                <c:pt idx="125">
                  <c:v>-1.9291206787147241E-2</c:v>
                </c:pt>
                <c:pt idx="126">
                  <c:v>-6.7701593360747214E-3</c:v>
                </c:pt>
                <c:pt idx="127">
                  <c:v>0</c:v>
                </c:pt>
                <c:pt idx="128">
                  <c:v>0</c:v>
                </c:pt>
                <c:pt idx="129">
                  <c:v>0</c:v>
                </c:pt>
                <c:pt idx="130">
                  <c:v>0</c:v>
                </c:pt>
                <c:pt idx="131">
                  <c:v>-1.8298945009803003E-2</c:v>
                </c:pt>
                <c:pt idx="132">
                  <c:v>-8.5401628429209175E-3</c:v>
                </c:pt>
                <c:pt idx="133">
                  <c:v>0</c:v>
                </c:pt>
                <c:pt idx="134">
                  <c:v>0</c:v>
                </c:pt>
                <c:pt idx="135">
                  <c:v>0</c:v>
                </c:pt>
                <c:pt idx="136">
                  <c:v>-1.0984857662023062E-2</c:v>
                </c:pt>
                <c:pt idx="137">
                  <c:v>-6.6723198061781064E-3</c:v>
                </c:pt>
                <c:pt idx="138">
                  <c:v>-1.7298606904906366E-3</c:v>
                </c:pt>
                <c:pt idx="139">
                  <c:v>-8.794669897032148E-3</c:v>
                </c:pt>
                <c:pt idx="140">
                  <c:v>0</c:v>
                </c:pt>
                <c:pt idx="141">
                  <c:v>-3.6268551921169179E-3</c:v>
                </c:pt>
                <c:pt idx="142">
                  <c:v>-1.4638161876861289E-2</c:v>
                </c:pt>
                <c:pt idx="143">
                  <c:v>-1.5291867418831595E-2</c:v>
                </c:pt>
                <c:pt idx="144">
                  <c:v>-1.3664866958816524E-2</c:v>
                </c:pt>
                <c:pt idx="145">
                  <c:v>-2.9857395346585047E-2</c:v>
                </c:pt>
                <c:pt idx="146">
                  <c:v>-4.2621601336464643E-2</c:v>
                </c:pt>
                <c:pt idx="147">
                  <c:v>-3.8273248916543712E-2</c:v>
                </c:pt>
                <c:pt idx="148">
                  <c:v>-2.4429218216594495E-2</c:v>
                </c:pt>
                <c:pt idx="149">
                  <c:v>-9.849163499019542E-3</c:v>
                </c:pt>
                <c:pt idx="150">
                  <c:v>-2.1693339466866912E-2</c:v>
                </c:pt>
                <c:pt idx="151">
                  <c:v>-1.938842214851233E-2</c:v>
                </c:pt>
                <c:pt idx="152">
                  <c:v>-2.4889233227609608E-3</c:v>
                </c:pt>
                <c:pt idx="153">
                  <c:v>0</c:v>
                </c:pt>
                <c:pt idx="154">
                  <c:v>0</c:v>
                </c:pt>
                <c:pt idx="155">
                  <c:v>-3.0368178005735214E-4</c:v>
                </c:pt>
                <c:pt idx="156">
                  <c:v>0</c:v>
                </c:pt>
                <c:pt idx="157">
                  <c:v>0</c:v>
                </c:pt>
                <c:pt idx="158">
                  <c:v>0</c:v>
                </c:pt>
                <c:pt idx="159">
                  <c:v>-2.3626209464274739E-3</c:v>
                </c:pt>
                <c:pt idx="160">
                  <c:v>-6.0674312242892103E-4</c:v>
                </c:pt>
                <c:pt idx="161">
                  <c:v>0</c:v>
                </c:pt>
                <c:pt idx="162">
                  <c:v>0</c:v>
                </c:pt>
                <c:pt idx="163">
                  <c:v>-3.5226551041948051E-3</c:v>
                </c:pt>
                <c:pt idx="164">
                  <c:v>0</c:v>
                </c:pt>
                <c:pt idx="165">
                  <c:v>0</c:v>
                </c:pt>
                <c:pt idx="166">
                  <c:v>0</c:v>
                </c:pt>
                <c:pt idx="167">
                  <c:v>0</c:v>
                </c:pt>
                <c:pt idx="168">
                  <c:v>0</c:v>
                </c:pt>
                <c:pt idx="169">
                  <c:v>-3.8069625503155402E-3</c:v>
                </c:pt>
                <c:pt idx="170">
                  <c:v>0</c:v>
                </c:pt>
                <c:pt idx="171">
                  <c:v>0</c:v>
                </c:pt>
                <c:pt idx="172">
                  <c:v>0</c:v>
                </c:pt>
                <c:pt idx="173">
                  <c:v>0</c:v>
                </c:pt>
                <c:pt idx="174">
                  <c:v>0</c:v>
                </c:pt>
                <c:pt idx="175">
                  <c:v>-1.441459353331509E-3</c:v>
                </c:pt>
                <c:pt idx="176">
                  <c:v>0</c:v>
                </c:pt>
                <c:pt idx="177">
                  <c:v>0</c:v>
                </c:pt>
                <c:pt idx="178">
                  <c:v>0</c:v>
                </c:pt>
                <c:pt idx="179">
                  <c:v>0</c:v>
                </c:pt>
                <c:pt idx="180">
                  <c:v>0</c:v>
                </c:pt>
                <c:pt idx="181">
                  <c:v>0</c:v>
                </c:pt>
                <c:pt idx="182">
                  <c:v>0</c:v>
                </c:pt>
                <c:pt idx="183">
                  <c:v>-1.9455477332062099E-3</c:v>
                </c:pt>
                <c:pt idx="184">
                  <c:v>-9.497041306361087E-4</c:v>
                </c:pt>
                <c:pt idx="185">
                  <c:v>-1.091198511233038E-2</c:v>
                </c:pt>
                <c:pt idx="186">
                  <c:v>-4.0372037942025818E-3</c:v>
                </c:pt>
                <c:pt idx="187">
                  <c:v>0</c:v>
                </c:pt>
                <c:pt idx="188">
                  <c:v>0</c:v>
                </c:pt>
                <c:pt idx="189">
                  <c:v>-1.1770820594350084E-3</c:v>
                </c:pt>
                <c:pt idx="190">
                  <c:v>-2.5834658187599002E-3</c:v>
                </c:pt>
                <c:pt idx="191">
                  <c:v>0</c:v>
                </c:pt>
                <c:pt idx="192">
                  <c:v>-1.800441265976882E-2</c:v>
                </c:pt>
                <c:pt idx="193">
                  <c:v>-1.2279367011564291E-2</c:v>
                </c:pt>
                <c:pt idx="194">
                  <c:v>-6.7216981132075526E-3</c:v>
                </c:pt>
                <c:pt idx="195">
                  <c:v>0</c:v>
                </c:pt>
              </c:numCache>
            </c:numRef>
          </c:val>
          <c:smooth val="0"/>
          <c:extLst xmlns:c16r2="http://schemas.microsoft.com/office/drawing/2015/06/chart">
            <c:ext xmlns:c16="http://schemas.microsoft.com/office/drawing/2014/chart" uri="{C3380CC4-5D6E-409C-BE32-E72D297353CC}">
              <c16:uniqueId val="{00000002-A03F-40CC-B6D5-829F74292C89}"/>
            </c:ext>
          </c:extLst>
        </c:ser>
        <c:ser>
          <c:idx val="3"/>
          <c:order val="3"/>
          <c:tx>
            <c:strRef>
              <c:f>Monthly!$J$3</c:f>
              <c:strCache>
                <c:ptCount val="1"/>
                <c:pt idx="0">
                  <c:v>S&amp;P 500</c:v>
                </c:pt>
              </c:strCache>
            </c:strRef>
          </c:tx>
          <c:spPr>
            <a:ln w="12700" cap="rnd">
              <a:solidFill>
                <a:srgbClr val="00B0F0"/>
              </a:solidFill>
              <a:round/>
            </a:ln>
            <a:effectLst/>
          </c:spPr>
          <c:marker>
            <c:symbol val="none"/>
          </c:marke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Monthly!$J$4:$J$199</c:f>
              <c:numCache>
                <c:formatCode>0.00%</c:formatCode>
                <c:ptCount val="196"/>
                <c:pt idx="1">
                  <c:v>0</c:v>
                </c:pt>
                <c:pt idx="2">
                  <c:v>-8.1992078874188912E-2</c:v>
                </c:pt>
                <c:pt idx="3">
                  <c:v>-0.13145698154546215</c:v>
                </c:pt>
                <c:pt idx="4">
                  <c:v>-7.1711468778966947E-2</c:v>
                </c:pt>
                <c:pt idx="5">
                  <c:v>-0.11578326451504184</c:v>
                </c:pt>
                <c:pt idx="6">
                  <c:v>-3.8341619617426437E-2</c:v>
                </c:pt>
                <c:pt idx="7">
                  <c:v>-2.8650880593242833E-3</c:v>
                </c:pt>
                <c:pt idx="8">
                  <c:v>-5.2245723434735103E-3</c:v>
                </c:pt>
                <c:pt idx="9">
                  <c:v>0</c:v>
                </c:pt>
                <c:pt idx="10">
                  <c:v>0</c:v>
                </c:pt>
                <c:pt idx="11">
                  <c:v>0</c:v>
                </c:pt>
                <c:pt idx="12">
                  <c:v>-1.0548523206751481E-3</c:v>
                </c:pt>
                <c:pt idx="13">
                  <c:v>0</c:v>
                </c:pt>
                <c:pt idx="14">
                  <c:v>-1.3493693165150922E-2</c:v>
                </c:pt>
                <c:pt idx="15">
                  <c:v>-3.1534174244646551E-2</c:v>
                </c:pt>
                <c:pt idx="16">
                  <c:v>-5.2288061014960419E-2</c:v>
                </c:pt>
                <c:pt idx="17">
                  <c:v>-0.11051628043414474</c:v>
                </c:pt>
                <c:pt idx="18">
                  <c:v>-0.17028454092109113</c:v>
                </c:pt>
                <c:pt idx="19">
                  <c:v>-8.0888823701965373E-2</c:v>
                </c:pt>
                <c:pt idx="20">
                  <c:v>-8.5508946905250793E-2</c:v>
                </c:pt>
                <c:pt idx="21">
                  <c:v>-7.7735406277500751E-2</c:v>
                </c:pt>
                <c:pt idx="22">
                  <c:v>-3.7547667937811502E-2</c:v>
                </c:pt>
                <c:pt idx="23">
                  <c:v>0</c:v>
                </c:pt>
                <c:pt idx="24">
                  <c:v>0</c:v>
                </c:pt>
                <c:pt idx="25">
                  <c:v>-7.5257365992189573E-3</c:v>
                </c:pt>
                <c:pt idx="26">
                  <c:v>-6.9719559815406451E-2</c:v>
                </c:pt>
                <c:pt idx="27">
                  <c:v>-3.2871849485268001E-2</c:v>
                </c:pt>
                <c:pt idx="28">
                  <c:v>-2.0731274405395794E-2</c:v>
                </c:pt>
                <c:pt idx="29">
                  <c:v>-1.3489527866524798E-3</c:v>
                </c:pt>
                <c:pt idx="30">
                  <c:v>0</c:v>
                </c:pt>
                <c:pt idx="31">
                  <c:v>-1.9782050392170514E-2</c:v>
                </c:pt>
                <c:pt idx="32">
                  <c:v>-1.7005622266953568E-2</c:v>
                </c:pt>
                <c:pt idx="33">
                  <c:v>-1.0064551953911316E-2</c:v>
                </c:pt>
                <c:pt idx="34">
                  <c:v>0</c:v>
                </c:pt>
                <c:pt idx="35">
                  <c:v>0</c:v>
                </c:pt>
                <c:pt idx="36">
                  <c:v>0</c:v>
                </c:pt>
                <c:pt idx="37">
                  <c:v>0</c:v>
                </c:pt>
                <c:pt idx="38">
                  <c:v>0</c:v>
                </c:pt>
                <c:pt idx="39">
                  <c:v>-1.4962899368369476E-2</c:v>
                </c:pt>
                <c:pt idx="40">
                  <c:v>0</c:v>
                </c:pt>
                <c:pt idx="41">
                  <c:v>-3.126297680488821E-2</c:v>
                </c:pt>
                <c:pt idx="42">
                  <c:v>-2.4915465385300095E-3</c:v>
                </c:pt>
                <c:pt idx="43">
                  <c:v>0</c:v>
                </c:pt>
                <c:pt idx="44">
                  <c:v>0</c:v>
                </c:pt>
                <c:pt idx="45">
                  <c:v>0</c:v>
                </c:pt>
                <c:pt idx="46">
                  <c:v>-3.5598355334343301E-2</c:v>
                </c:pt>
                <c:pt idx="47">
                  <c:v>0</c:v>
                </c:pt>
                <c:pt idx="48">
                  <c:v>0</c:v>
                </c:pt>
                <c:pt idx="49">
                  <c:v>0</c:v>
                </c:pt>
                <c:pt idx="50">
                  <c:v>0</c:v>
                </c:pt>
                <c:pt idx="51">
                  <c:v>0</c:v>
                </c:pt>
                <c:pt idx="52">
                  <c:v>-1.50494847464544E-2</c:v>
                </c:pt>
                <c:pt idx="53">
                  <c:v>0</c:v>
                </c:pt>
                <c:pt idx="54">
                  <c:v>-1.2220163269394568E-2</c:v>
                </c:pt>
                <c:pt idx="55">
                  <c:v>0</c:v>
                </c:pt>
                <c:pt idx="56">
                  <c:v>0</c:v>
                </c:pt>
                <c:pt idx="57">
                  <c:v>-4.207777132907653E-3</c:v>
                </c:pt>
                <c:pt idx="58">
                  <c:v>-3.5113174695298843E-2</c:v>
                </c:pt>
                <c:pt idx="59">
                  <c:v>0</c:v>
                </c:pt>
                <c:pt idx="60">
                  <c:v>-1.7391304347826098E-2</c:v>
                </c:pt>
                <c:pt idx="61">
                  <c:v>-9.0282727488714132E-3</c:v>
                </c:pt>
                <c:pt idx="62">
                  <c:v>0</c:v>
                </c:pt>
                <c:pt idx="63">
                  <c:v>-2.1021163519028274E-2</c:v>
                </c:pt>
                <c:pt idx="64">
                  <c:v>-1.708266109898382E-3</c:v>
                </c:pt>
                <c:pt idx="65">
                  <c:v>-6.4154882793964196E-2</c:v>
                </c:pt>
                <c:pt idx="66">
                  <c:v>-8.8924741387491735E-2</c:v>
                </c:pt>
                <c:pt idx="67">
                  <c:v>-1.3286514188099119E-2</c:v>
                </c:pt>
                <c:pt idx="68">
                  <c:v>-1.281199582423842E-2</c:v>
                </c:pt>
                <c:pt idx="69">
                  <c:v>-3.0131916105153311E-2</c:v>
                </c:pt>
                <c:pt idx="70">
                  <c:v>-7.9339470437505999E-2</c:v>
                </c:pt>
                <c:pt idx="71">
                  <c:v>-8.3135617348391366E-2</c:v>
                </c:pt>
                <c:pt idx="72">
                  <c:v>-2.2634525956154672E-2</c:v>
                </c:pt>
                <c:pt idx="73">
                  <c:v>-1.997722311853467E-2</c:v>
                </c:pt>
                <c:pt idx="74">
                  <c:v>-4.9349909841511774E-3</c:v>
                </c:pt>
                <c:pt idx="75">
                  <c:v>-4.0334060928157722E-3</c:v>
                </c:pt>
                <c:pt idx="76">
                  <c:v>0</c:v>
                </c:pt>
                <c:pt idx="77">
                  <c:v>-1.242178873757771E-3</c:v>
                </c:pt>
                <c:pt idx="78">
                  <c:v>-2.4383511225615218E-3</c:v>
                </c:pt>
                <c:pt idx="79">
                  <c:v>-2.1715126978284816E-2</c:v>
                </c:pt>
                <c:pt idx="80">
                  <c:v>0</c:v>
                </c:pt>
                <c:pt idx="81">
                  <c:v>0</c:v>
                </c:pt>
                <c:pt idx="82">
                  <c:v>0</c:v>
                </c:pt>
                <c:pt idx="83">
                  <c:v>0</c:v>
                </c:pt>
                <c:pt idx="84">
                  <c:v>-3.8077508884759581E-4</c:v>
                </c:pt>
                <c:pt idx="85">
                  <c:v>0</c:v>
                </c:pt>
                <c:pt idx="86">
                  <c:v>0</c:v>
                </c:pt>
                <c:pt idx="87">
                  <c:v>0</c:v>
                </c:pt>
                <c:pt idx="88">
                  <c:v>0</c:v>
                </c:pt>
                <c:pt idx="89">
                  <c:v>0</c:v>
                </c:pt>
                <c:pt idx="90">
                  <c:v>0</c:v>
                </c:pt>
                <c:pt idx="91">
                  <c:v>0</c:v>
                </c:pt>
                <c:pt idx="92">
                  <c:v>0</c:v>
                </c:pt>
                <c:pt idx="93">
                  <c:v>0</c:v>
                </c:pt>
                <c:pt idx="94">
                  <c:v>0</c:v>
                </c:pt>
                <c:pt idx="95">
                  <c:v>-3.895460018414898E-2</c:v>
                </c:pt>
                <c:pt idx="96">
                  <c:v>-7.748424109356189E-2</c:v>
                </c:pt>
                <c:pt idx="97">
                  <c:v>-6.2221120475954517E-2</c:v>
                </c:pt>
                <c:pt idx="98">
                  <c:v>-4.1964728380196936E-2</c:v>
                </c:pt>
                <c:pt idx="99">
                  <c:v>-3.732558963099375E-2</c:v>
                </c:pt>
                <c:pt idx="100">
                  <c:v>-2.6559954671010466E-3</c:v>
                </c:pt>
                <c:pt idx="101">
                  <c:v>0</c:v>
                </c:pt>
                <c:pt idx="102">
                  <c:v>0</c:v>
                </c:pt>
                <c:pt idx="103">
                  <c:v>-6.9423472889499016E-2</c:v>
                </c:pt>
                <c:pt idx="104">
                  <c:v>-5.277968428277291E-2</c:v>
                </c:pt>
                <c:pt idx="105">
                  <c:v>-0.13973919011667801</c:v>
                </c:pt>
                <c:pt idx="106">
                  <c:v>-7.2031571722717902E-2</c:v>
                </c:pt>
                <c:pt idx="107">
                  <c:v>-4.4440631434454314E-2</c:v>
                </c:pt>
                <c:pt idx="108">
                  <c:v>-2.7316403568977354E-2</c:v>
                </c:pt>
                <c:pt idx="109">
                  <c:v>0</c:v>
                </c:pt>
                <c:pt idx="110">
                  <c:v>-6.5754633715798816E-2</c:v>
                </c:pt>
                <c:pt idx="111">
                  <c:v>-1.3578654355352882E-3</c:v>
                </c:pt>
                <c:pt idx="112">
                  <c:v>0</c:v>
                </c:pt>
                <c:pt idx="113">
                  <c:v>-1.8084820829418868E-2</c:v>
                </c:pt>
                <c:pt idx="114">
                  <c:v>-1.2414441014629851E-3</c:v>
                </c:pt>
                <c:pt idx="115">
                  <c:v>0</c:v>
                </c:pt>
                <c:pt idx="116">
                  <c:v>0</c:v>
                </c:pt>
                <c:pt idx="117">
                  <c:v>0</c:v>
                </c:pt>
                <c:pt idx="118">
                  <c:v>-1.6404605670422567E-3</c:v>
                </c:pt>
                <c:pt idx="119">
                  <c:v>-8.5613470347901566E-2</c:v>
                </c:pt>
                <c:pt idx="120">
                  <c:v>-0.20001238083446826</c:v>
                </c:pt>
                <c:pt idx="121">
                  <c:v>-9.855144236721558E-2</c:v>
                </c:pt>
                <c:pt idx="122">
                  <c:v>-5.7725640708183756E-2</c:v>
                </c:pt>
                <c:pt idx="123">
                  <c:v>-4.0392472452643324E-2</c:v>
                </c:pt>
                <c:pt idx="124">
                  <c:v>0</c:v>
                </c:pt>
                <c:pt idx="125">
                  <c:v>0</c:v>
                </c:pt>
                <c:pt idx="126">
                  <c:v>-3.9225209267777061E-2</c:v>
                </c:pt>
                <c:pt idx="127">
                  <c:v>-6.579436048338716E-2</c:v>
                </c:pt>
                <c:pt idx="128">
                  <c:v>0</c:v>
                </c:pt>
                <c:pt idx="129">
                  <c:v>0</c:v>
                </c:pt>
                <c:pt idx="130">
                  <c:v>-1.1155187561566526E-2</c:v>
                </c:pt>
                <c:pt idx="131">
                  <c:v>0</c:v>
                </c:pt>
                <c:pt idx="132">
                  <c:v>0</c:v>
                </c:pt>
                <c:pt idx="133">
                  <c:v>0</c:v>
                </c:pt>
                <c:pt idx="134">
                  <c:v>0</c:v>
                </c:pt>
                <c:pt idx="135">
                  <c:v>0</c:v>
                </c:pt>
                <c:pt idx="136">
                  <c:v>0</c:v>
                </c:pt>
                <c:pt idx="137">
                  <c:v>0</c:v>
                </c:pt>
                <c:pt idx="138">
                  <c:v>-4.7582196475556615E-2</c:v>
                </c:pt>
                <c:pt idx="139">
                  <c:v>0</c:v>
                </c:pt>
                <c:pt idx="140">
                  <c:v>-8.3380379554435224E-3</c:v>
                </c:pt>
                <c:pt idx="141">
                  <c:v>0</c:v>
                </c:pt>
                <c:pt idx="142">
                  <c:v>-5.2578574126138089E-2</c:v>
                </c:pt>
                <c:pt idx="143">
                  <c:v>-8.2300365070706261E-2</c:v>
                </c:pt>
                <c:pt idx="144">
                  <c:v>-4.9471276908228723E-2</c:v>
                </c:pt>
                <c:pt idx="145">
                  <c:v>-0.13307666484830671</c:v>
                </c:pt>
                <c:pt idx="146">
                  <c:v>-0.13303050648315229</c:v>
                </c:pt>
                <c:pt idx="147">
                  <c:v>-0.20578658050438503</c:v>
                </c:pt>
                <c:pt idx="148">
                  <c:v>-0.13342075447945945</c:v>
                </c:pt>
                <c:pt idx="149">
                  <c:v>-0.16366077797826362</c:v>
                </c:pt>
                <c:pt idx="150">
                  <c:v>-0.2476983760647895</c:v>
                </c:pt>
                <c:pt idx="151">
                  <c:v>-0.18761696949351681</c:v>
                </c:pt>
                <c:pt idx="152">
                  <c:v>-0.14394905794972923</c:v>
                </c:pt>
                <c:pt idx="153">
                  <c:v>-0.19443162267634595</c:v>
                </c:pt>
                <c:pt idx="154">
                  <c:v>-0.14468549368469641</c:v>
                </c:pt>
                <c:pt idx="155">
                  <c:v>-0.16701984809701642</c:v>
                </c:pt>
                <c:pt idx="156">
                  <c:v>-0.13782258402920555</c:v>
                </c:pt>
                <c:pt idx="157">
                  <c:v>-0.12519827115941429</c:v>
                </c:pt>
                <c:pt idx="158">
                  <c:v>-0.12302672988963947</c:v>
                </c:pt>
                <c:pt idx="159">
                  <c:v>-6.6262431286979062E-2</c:v>
                </c:pt>
                <c:pt idx="160">
                  <c:v>-3.718685745457595E-2</c:v>
                </c:pt>
                <c:pt idx="161">
                  <c:v>-5.4244471486718959E-2</c:v>
                </c:pt>
                <c:pt idx="162">
                  <c:v>-0.10032101044857533</c:v>
                </c:pt>
                <c:pt idx="163">
                  <c:v>-0.12009567370232044</c:v>
                </c:pt>
                <c:pt idx="164">
                  <c:v>-4.1626452939448555E-2</c:v>
                </c:pt>
                <c:pt idx="165">
                  <c:v>0</c:v>
                </c:pt>
                <c:pt idx="166">
                  <c:v>0</c:v>
                </c:pt>
                <c:pt idx="167">
                  <c:v>0</c:v>
                </c:pt>
                <c:pt idx="168">
                  <c:v>0</c:v>
                </c:pt>
                <c:pt idx="169">
                  <c:v>-4.1615042774082567E-2</c:v>
                </c:pt>
                <c:pt idx="170">
                  <c:v>0</c:v>
                </c:pt>
                <c:pt idx="171">
                  <c:v>0</c:v>
                </c:pt>
                <c:pt idx="172">
                  <c:v>0</c:v>
                </c:pt>
                <c:pt idx="173">
                  <c:v>0</c:v>
                </c:pt>
                <c:pt idx="174">
                  <c:v>0</c:v>
                </c:pt>
                <c:pt idx="175">
                  <c:v>-9.8967805528175079E-3</c:v>
                </c:pt>
                <c:pt idx="176">
                  <c:v>0</c:v>
                </c:pt>
                <c:pt idx="177">
                  <c:v>-2.4990136563014964E-2</c:v>
                </c:pt>
                <c:pt idx="178">
                  <c:v>0</c:v>
                </c:pt>
                <c:pt idx="179">
                  <c:v>-1.4242127760312417E-2</c:v>
                </c:pt>
                <c:pt idx="180">
                  <c:v>-7.6084383323979932E-2</c:v>
                </c:pt>
                <c:pt idx="181">
                  <c:v>-7.8051098165227151E-2</c:v>
                </c:pt>
                <c:pt idx="182">
                  <c:v>-2.1329254221070015E-2</c:v>
                </c:pt>
                <c:pt idx="183">
                  <c:v>0</c:v>
                </c:pt>
                <c:pt idx="184">
                  <c:v>0</c:v>
                </c:pt>
                <c:pt idx="185">
                  <c:v>0</c:v>
                </c:pt>
                <c:pt idx="186">
                  <c:v>0</c:v>
                </c:pt>
                <c:pt idx="187">
                  <c:v>0</c:v>
                </c:pt>
                <c:pt idx="188">
                  <c:v>0</c:v>
                </c:pt>
                <c:pt idx="189">
                  <c:v>-5.2415722380638741E-4</c:v>
                </c:pt>
                <c:pt idx="190">
                  <c:v>0</c:v>
                </c:pt>
                <c:pt idx="191">
                  <c:v>-8.6683585457909551E-3</c:v>
                </c:pt>
                <c:pt idx="192">
                  <c:v>-8.579152994006356E-2</c:v>
                </c:pt>
                <c:pt idx="193">
                  <c:v>0</c:v>
                </c:pt>
                <c:pt idx="194">
                  <c:v>0</c:v>
                </c:pt>
                <c:pt idx="195">
                  <c:v>-1.0646353722793878E-2</c:v>
                </c:pt>
              </c:numCache>
            </c:numRef>
          </c:val>
          <c:smooth val="0"/>
          <c:extLst xmlns:c16r2="http://schemas.microsoft.com/office/drawing/2015/06/chart">
            <c:ext xmlns:c16="http://schemas.microsoft.com/office/drawing/2014/chart" uri="{C3380CC4-5D6E-409C-BE32-E72D297353CC}">
              <c16:uniqueId val="{00000003-A03F-40CC-B6D5-829F74292C89}"/>
            </c:ext>
          </c:extLst>
        </c:ser>
        <c:ser>
          <c:idx val="4"/>
          <c:order val="4"/>
          <c:tx>
            <c:strRef>
              <c:f>Monthly!$K$3</c:f>
              <c:strCache>
                <c:ptCount val="1"/>
                <c:pt idx="0">
                  <c:v>NIFTY 500</c:v>
                </c:pt>
              </c:strCache>
            </c:strRef>
          </c:tx>
          <c:spPr>
            <a:ln w="12700" cap="rnd">
              <a:solidFill>
                <a:srgbClr val="C00000"/>
              </a:solidFill>
              <a:round/>
            </a:ln>
            <a:effectLst/>
          </c:spPr>
          <c:marker>
            <c:symbol val="none"/>
          </c:marke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Monthly!$K$4:$K$199</c:f>
              <c:numCache>
                <c:formatCode>0.00%</c:formatCode>
                <c:ptCount val="196"/>
                <c:pt idx="1">
                  <c:v>0</c:v>
                </c:pt>
                <c:pt idx="2">
                  <c:v>-3.2393947025022296E-2</c:v>
                </c:pt>
                <c:pt idx="3">
                  <c:v>0</c:v>
                </c:pt>
                <c:pt idx="4">
                  <c:v>0</c:v>
                </c:pt>
                <c:pt idx="5">
                  <c:v>0</c:v>
                </c:pt>
                <c:pt idx="6">
                  <c:v>0</c:v>
                </c:pt>
                <c:pt idx="7">
                  <c:v>0</c:v>
                </c:pt>
                <c:pt idx="8">
                  <c:v>-3.8518384459928279E-2</c:v>
                </c:pt>
                <c:pt idx="9">
                  <c:v>-6.4348123347308661E-3</c:v>
                </c:pt>
                <c:pt idx="10">
                  <c:v>-0.11026654199217756</c:v>
                </c:pt>
                <c:pt idx="11">
                  <c:v>-0.14594958726711516</c:v>
                </c:pt>
                <c:pt idx="12">
                  <c:v>-6.9676952312007989E-2</c:v>
                </c:pt>
                <c:pt idx="13">
                  <c:v>-7.1919082234890741E-2</c:v>
                </c:pt>
                <c:pt idx="14">
                  <c:v>-9.6532239415236476E-2</c:v>
                </c:pt>
                <c:pt idx="15">
                  <c:v>-9.0489548457153179E-2</c:v>
                </c:pt>
                <c:pt idx="16">
                  <c:v>-0.11037714032918078</c:v>
                </c:pt>
                <c:pt idx="17">
                  <c:v>-0.18793673775123421</c:v>
                </c:pt>
                <c:pt idx="18">
                  <c:v>-0.20000201087885461</c:v>
                </c:pt>
                <c:pt idx="19">
                  <c:v>-0.15223358368775075</c:v>
                </c:pt>
                <c:pt idx="20">
                  <c:v>-0.23360379653927743</c:v>
                </c:pt>
                <c:pt idx="21">
                  <c:v>-0.27653606008506015</c:v>
                </c:pt>
                <c:pt idx="22">
                  <c:v>-0.17898832684824906</c:v>
                </c:pt>
                <c:pt idx="23">
                  <c:v>-0.14023869132004141</c:v>
                </c:pt>
                <c:pt idx="24">
                  <c:v>-0.15104716516353467</c:v>
                </c:pt>
                <c:pt idx="25">
                  <c:v>-0.15978443378678642</c:v>
                </c:pt>
                <c:pt idx="26">
                  <c:v>-0.21313304979941472</c:v>
                </c:pt>
                <c:pt idx="27">
                  <c:v>-0.16133281050483117</c:v>
                </c:pt>
                <c:pt idx="28">
                  <c:v>-0.17022089504217819</c:v>
                </c:pt>
                <c:pt idx="29">
                  <c:v>-0.16952714183734008</c:v>
                </c:pt>
                <c:pt idx="30">
                  <c:v>-9.4229783126715372E-2</c:v>
                </c:pt>
                <c:pt idx="31">
                  <c:v>-0.10539016076976437</c:v>
                </c:pt>
                <c:pt idx="32">
                  <c:v>-5.9863863501543269E-2</c:v>
                </c:pt>
                <c:pt idx="33">
                  <c:v>-4.6149669713148156E-2</c:v>
                </c:pt>
                <c:pt idx="34">
                  <c:v>-3.5723262852029425E-2</c:v>
                </c:pt>
                <c:pt idx="35">
                  <c:v>-9.9628992851325648E-2</c:v>
                </c:pt>
                <c:pt idx="36">
                  <c:v>-0.10750158356709794</c:v>
                </c:pt>
                <c:pt idx="37">
                  <c:v>-6.6600307664464675E-2</c:v>
                </c:pt>
                <c:pt idx="38">
                  <c:v>-5.8617118611689278E-2</c:v>
                </c:pt>
                <c:pt idx="39">
                  <c:v>-9.2912657476950322E-2</c:v>
                </c:pt>
                <c:pt idx="40">
                  <c:v>-0.11930544244362007</c:v>
                </c:pt>
                <c:pt idx="41">
                  <c:v>-0.16028715350043721</c:v>
                </c:pt>
                <c:pt idx="42">
                  <c:v>-0.11681195266391164</c:v>
                </c:pt>
                <c:pt idx="43">
                  <c:v>-3.3802873545883072E-2</c:v>
                </c:pt>
                <c:pt idx="44">
                  <c:v>-4.0790677565629929E-2</c:v>
                </c:pt>
                <c:pt idx="45">
                  <c:v>-1.168320614524565E-2</c:v>
                </c:pt>
                <c:pt idx="46">
                  <c:v>-5.3046984184437873E-2</c:v>
                </c:pt>
                <c:pt idx="47">
                  <c:v>-2.4824299460079025E-2</c:v>
                </c:pt>
                <c:pt idx="48">
                  <c:v>0</c:v>
                </c:pt>
                <c:pt idx="49">
                  <c:v>0</c:v>
                </c:pt>
                <c:pt idx="50">
                  <c:v>0</c:v>
                </c:pt>
                <c:pt idx="51">
                  <c:v>0</c:v>
                </c:pt>
                <c:pt idx="52">
                  <c:v>0</c:v>
                </c:pt>
                <c:pt idx="53">
                  <c:v>0</c:v>
                </c:pt>
                <c:pt idx="54">
                  <c:v>0</c:v>
                </c:pt>
                <c:pt idx="55">
                  <c:v>0</c:v>
                </c:pt>
                <c:pt idx="56">
                  <c:v>0</c:v>
                </c:pt>
                <c:pt idx="57">
                  <c:v>-2.0872933846965647E-2</c:v>
                </c:pt>
                <c:pt idx="58">
                  <c:v>0</c:v>
                </c:pt>
                <c:pt idx="59">
                  <c:v>0</c:v>
                </c:pt>
                <c:pt idx="60">
                  <c:v>-3.6093902161075775E-2</c:v>
                </c:pt>
                <c:pt idx="61">
                  <c:v>-6.7657073396459655E-2</c:v>
                </c:pt>
                <c:pt idx="62">
                  <c:v>-3.8621718500714719E-2</c:v>
                </c:pt>
                <c:pt idx="63">
                  <c:v>-4.727569083286709E-2</c:v>
                </c:pt>
                <c:pt idx="64">
                  <c:v>-1.840609438562324E-2</c:v>
                </c:pt>
                <c:pt idx="65">
                  <c:v>-7.8749076241979687E-2</c:v>
                </c:pt>
                <c:pt idx="66">
                  <c:v>-8.1960646181684971E-2</c:v>
                </c:pt>
                <c:pt idx="67">
                  <c:v>-6.7477501743916979E-2</c:v>
                </c:pt>
                <c:pt idx="68">
                  <c:v>-7.6435364564987562E-2</c:v>
                </c:pt>
                <c:pt idx="69">
                  <c:v>-7.1096561202853792E-2</c:v>
                </c:pt>
                <c:pt idx="70">
                  <c:v>-0.12431883637569152</c:v>
                </c:pt>
                <c:pt idx="71">
                  <c:v>-0.19469711096837472</c:v>
                </c:pt>
                <c:pt idx="72">
                  <c:v>-0.10875135542064662</c:v>
                </c:pt>
                <c:pt idx="73">
                  <c:v>-8.991014510770845E-2</c:v>
                </c:pt>
                <c:pt idx="74">
                  <c:v>-6.014959699977207E-2</c:v>
                </c:pt>
                <c:pt idx="75">
                  <c:v>-3.5727852253969572E-2</c:v>
                </c:pt>
                <c:pt idx="76">
                  <c:v>0</c:v>
                </c:pt>
                <c:pt idx="77">
                  <c:v>0</c:v>
                </c:pt>
                <c:pt idx="78">
                  <c:v>-1.2789277299032675E-2</c:v>
                </c:pt>
                <c:pt idx="79">
                  <c:v>0</c:v>
                </c:pt>
                <c:pt idx="80">
                  <c:v>-5.626245592518786E-2</c:v>
                </c:pt>
                <c:pt idx="81">
                  <c:v>-6.9139966273187192E-2</c:v>
                </c:pt>
                <c:pt idx="82">
                  <c:v>-1.6283518519752849E-2</c:v>
                </c:pt>
                <c:pt idx="83">
                  <c:v>0</c:v>
                </c:pt>
                <c:pt idx="84">
                  <c:v>0</c:v>
                </c:pt>
                <c:pt idx="85">
                  <c:v>0</c:v>
                </c:pt>
                <c:pt idx="86">
                  <c:v>0</c:v>
                </c:pt>
                <c:pt idx="87">
                  <c:v>-2.3171016471180694E-3</c:v>
                </c:pt>
                <c:pt idx="88">
                  <c:v>0</c:v>
                </c:pt>
                <c:pt idx="89">
                  <c:v>-1.1184651950917002E-2</c:v>
                </c:pt>
                <c:pt idx="90">
                  <c:v>-2.1982645878111717E-2</c:v>
                </c:pt>
                <c:pt idx="91">
                  <c:v>0</c:v>
                </c:pt>
                <c:pt idx="92">
                  <c:v>0</c:v>
                </c:pt>
                <c:pt idx="93">
                  <c:v>0</c:v>
                </c:pt>
                <c:pt idx="94">
                  <c:v>0</c:v>
                </c:pt>
                <c:pt idx="95">
                  <c:v>-4.4958186823951585E-2</c:v>
                </c:pt>
                <c:pt idx="96">
                  <c:v>-8.1027851390507166E-2</c:v>
                </c:pt>
                <c:pt idx="97">
                  <c:v>-2.0767382629228948E-2</c:v>
                </c:pt>
                <c:pt idx="98">
                  <c:v>-3.9446684333721671E-2</c:v>
                </c:pt>
                <c:pt idx="99">
                  <c:v>-5.5212984254322972E-2</c:v>
                </c:pt>
                <c:pt idx="100">
                  <c:v>-4.8773445797543058E-3</c:v>
                </c:pt>
                <c:pt idx="101">
                  <c:v>0</c:v>
                </c:pt>
                <c:pt idx="102">
                  <c:v>-8.7670136108887076E-2</c:v>
                </c:pt>
                <c:pt idx="103">
                  <c:v>-0.12395416333066445</c:v>
                </c:pt>
                <c:pt idx="104">
                  <c:v>-8.8355684547638091E-2</c:v>
                </c:pt>
                <c:pt idx="105">
                  <c:v>-8.2265812650120118E-2</c:v>
                </c:pt>
                <c:pt idx="106">
                  <c:v>-9.8894115292233797E-2</c:v>
                </c:pt>
                <c:pt idx="107">
                  <c:v>-0.10368795036028811</c:v>
                </c:pt>
                <c:pt idx="108">
                  <c:v>-3.2856285028022292E-2</c:v>
                </c:pt>
                <c:pt idx="109">
                  <c:v>-3.2796236989591776E-2</c:v>
                </c:pt>
                <c:pt idx="110">
                  <c:v>-1.8709967974379627E-2</c:v>
                </c:pt>
                <c:pt idx="111">
                  <c:v>-3.3431745396316992E-2</c:v>
                </c:pt>
                <c:pt idx="112">
                  <c:v>-9.4780824659727703E-2</c:v>
                </c:pt>
                <c:pt idx="113">
                  <c:v>-0.10152622097678154</c:v>
                </c:pt>
                <c:pt idx="114">
                  <c:v>-6.5162129703763005E-2</c:v>
                </c:pt>
                <c:pt idx="115">
                  <c:v>-3.0259207365892715E-2</c:v>
                </c:pt>
                <c:pt idx="116">
                  <c:v>-1.7849279423538866E-2</c:v>
                </c:pt>
                <c:pt idx="117">
                  <c:v>-1.1954563650920846E-2</c:v>
                </c:pt>
                <c:pt idx="118">
                  <c:v>-1.3065452361889385E-2</c:v>
                </c:pt>
                <c:pt idx="119">
                  <c:v>-7.5655524419535713E-2</c:v>
                </c:pt>
                <c:pt idx="120">
                  <c:v>-0.29976481184947956</c:v>
                </c:pt>
                <c:pt idx="121">
                  <c:v>-0.19806845476381107</c:v>
                </c:pt>
                <c:pt idx="122">
                  <c:v>-0.21713370696557255</c:v>
                </c:pt>
                <c:pt idx="123">
                  <c:v>-0.15184147317854291</c:v>
                </c:pt>
                <c:pt idx="124">
                  <c:v>-9.5701561248999201E-2</c:v>
                </c:pt>
                <c:pt idx="125">
                  <c:v>-6.2044635708566886E-2</c:v>
                </c:pt>
                <c:pt idx="126">
                  <c:v>-6.5077061649319479E-2</c:v>
                </c:pt>
                <c:pt idx="127">
                  <c:v>-4.1067854283426741E-2</c:v>
                </c:pt>
                <c:pt idx="128">
                  <c:v>0</c:v>
                </c:pt>
                <c:pt idx="129">
                  <c:v>0</c:v>
                </c:pt>
                <c:pt idx="130">
                  <c:v>-1.874408549872808E-2</c:v>
                </c:pt>
                <c:pt idx="131">
                  <c:v>0</c:v>
                </c:pt>
                <c:pt idx="132">
                  <c:v>0</c:v>
                </c:pt>
                <c:pt idx="133">
                  <c:v>0</c:v>
                </c:pt>
                <c:pt idx="134">
                  <c:v>0</c:v>
                </c:pt>
                <c:pt idx="135">
                  <c:v>0</c:v>
                </c:pt>
                <c:pt idx="136">
                  <c:v>0</c:v>
                </c:pt>
                <c:pt idx="137">
                  <c:v>0</c:v>
                </c:pt>
                <c:pt idx="138">
                  <c:v>0</c:v>
                </c:pt>
                <c:pt idx="139">
                  <c:v>0</c:v>
                </c:pt>
                <c:pt idx="140">
                  <c:v>-2.9068264520875631E-2</c:v>
                </c:pt>
                <c:pt idx="141">
                  <c:v>-6.011838084695964E-3</c:v>
                </c:pt>
                <c:pt idx="142">
                  <c:v>-1.0966467597717133E-2</c:v>
                </c:pt>
                <c:pt idx="143">
                  <c:v>-5.1630885072480037E-2</c:v>
                </c:pt>
                <c:pt idx="144">
                  <c:v>-1.2752785529167698E-2</c:v>
                </c:pt>
                <c:pt idx="145">
                  <c:v>-2.0120104196355681E-2</c:v>
                </c:pt>
                <c:pt idx="146">
                  <c:v>-6.4115225791912089E-2</c:v>
                </c:pt>
                <c:pt idx="147">
                  <c:v>-0.11263745368498501</c:v>
                </c:pt>
                <c:pt idx="148">
                  <c:v>-2.7921574345955769E-2</c:v>
                </c:pt>
                <c:pt idx="149">
                  <c:v>0</c:v>
                </c:pt>
                <c:pt idx="150">
                  <c:v>-3.2345734597929443E-2</c:v>
                </c:pt>
                <c:pt idx="151">
                  <c:v>0</c:v>
                </c:pt>
                <c:pt idx="152">
                  <c:v>0</c:v>
                </c:pt>
                <c:pt idx="153">
                  <c:v>-3.1186211091705496E-2</c:v>
                </c:pt>
                <c:pt idx="154">
                  <c:v>-6.3378934727191139E-2</c:v>
                </c:pt>
                <c:pt idx="155">
                  <c:v>-8.951376978142056E-2</c:v>
                </c:pt>
                <c:pt idx="156">
                  <c:v>-8.7061767260435907E-2</c:v>
                </c:pt>
                <c:pt idx="157">
                  <c:v>-4.5565857589449532E-2</c:v>
                </c:pt>
                <c:pt idx="158">
                  <c:v>-1.1272313379718568E-2</c:v>
                </c:pt>
                <c:pt idx="159">
                  <c:v>0</c:v>
                </c:pt>
                <c:pt idx="160">
                  <c:v>0</c:v>
                </c:pt>
                <c:pt idx="161">
                  <c:v>-7.8961252124978287E-3</c:v>
                </c:pt>
                <c:pt idx="162">
                  <c:v>0</c:v>
                </c:pt>
                <c:pt idx="163">
                  <c:v>-2.8422562252061523E-2</c:v>
                </c:pt>
                <c:pt idx="164">
                  <c:v>0</c:v>
                </c:pt>
                <c:pt idx="165">
                  <c:v>0</c:v>
                </c:pt>
                <c:pt idx="166">
                  <c:v>0</c:v>
                </c:pt>
                <c:pt idx="167">
                  <c:v>0</c:v>
                </c:pt>
                <c:pt idx="168">
                  <c:v>0</c:v>
                </c:pt>
                <c:pt idx="169">
                  <c:v>0</c:v>
                </c:pt>
                <c:pt idx="170">
                  <c:v>0</c:v>
                </c:pt>
                <c:pt idx="171">
                  <c:v>0</c:v>
                </c:pt>
                <c:pt idx="172">
                  <c:v>0</c:v>
                </c:pt>
                <c:pt idx="173">
                  <c:v>0</c:v>
                </c:pt>
                <c:pt idx="174">
                  <c:v>0</c:v>
                </c:pt>
                <c:pt idx="175">
                  <c:v>-6.4171464867272765E-2</c:v>
                </c:pt>
                <c:pt idx="176">
                  <c:v>-6.4268391269199698E-2</c:v>
                </c:pt>
                <c:pt idx="177">
                  <c:v>-7.7120419711942945E-2</c:v>
                </c:pt>
                <c:pt idx="178">
                  <c:v>-0.1098897926187451</c:v>
                </c:pt>
                <c:pt idx="179">
                  <c:v>-0.18000676422549611</c:v>
                </c:pt>
                <c:pt idx="180">
                  <c:v>-0.11984434032303304</c:v>
                </c:pt>
                <c:pt idx="181">
                  <c:v>-9.1364476267467465E-2</c:v>
                </c:pt>
                <c:pt idx="182">
                  <c:v>-5.9527246630260877E-2</c:v>
                </c:pt>
                <c:pt idx="183">
                  <c:v>-2.5902034217082148E-2</c:v>
                </c:pt>
                <c:pt idx="184">
                  <c:v>-5.4866530282282722E-2</c:v>
                </c:pt>
                <c:pt idx="185">
                  <c:v>-7.3509395674195344E-2</c:v>
                </c:pt>
                <c:pt idx="186">
                  <c:v>-6.2325738702918576E-2</c:v>
                </c:pt>
                <c:pt idx="187">
                  <c:v>-2.2057974361935573E-2</c:v>
                </c:pt>
                <c:pt idx="188">
                  <c:v>-1.2868526553709625E-2</c:v>
                </c:pt>
                <c:pt idx="189">
                  <c:v>-1.5411297906389732E-2</c:v>
                </c:pt>
                <c:pt idx="190">
                  <c:v>-4.8079619883523383E-2</c:v>
                </c:pt>
                <c:pt idx="191">
                  <c:v>-4.4476844901258916E-2</c:v>
                </c:pt>
                <c:pt idx="192">
                  <c:v>-0.15331488294590279</c:v>
                </c:pt>
                <c:pt idx="193">
                  <c:v>-6.4410687476283979E-2</c:v>
                </c:pt>
                <c:pt idx="194">
                  <c:v>-6.5505749591671769E-2</c:v>
                </c:pt>
                <c:pt idx="195">
                  <c:v>-5.1538036394832787E-2</c:v>
                </c:pt>
              </c:numCache>
            </c:numRef>
          </c:val>
          <c:smooth val="0"/>
          <c:extLst xmlns:c16r2="http://schemas.microsoft.com/office/drawing/2015/06/chart">
            <c:ext xmlns:c16="http://schemas.microsoft.com/office/drawing/2014/chart" uri="{C3380CC4-5D6E-409C-BE32-E72D297353CC}">
              <c16:uniqueId val="{00000004-A03F-40CC-B6D5-829F74292C89}"/>
            </c:ext>
          </c:extLst>
        </c:ser>
        <c:dLbls>
          <c:showLegendKey val="0"/>
          <c:showVal val="0"/>
          <c:showCatName val="0"/>
          <c:showSerName val="0"/>
          <c:showPercent val="0"/>
          <c:showBubbleSize val="0"/>
        </c:dLbls>
        <c:marker val="1"/>
        <c:smooth val="0"/>
        <c:axId val="2019951296"/>
        <c:axId val="2019954016"/>
      </c:lineChart>
      <c:dateAx>
        <c:axId val="2019951296"/>
        <c:scaling>
          <c:orientation val="minMax"/>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019954016"/>
        <c:crosses val="autoZero"/>
        <c:auto val="1"/>
        <c:lblOffset val="100"/>
        <c:baseTimeUnit val="months"/>
        <c:majorUnit val="1"/>
        <c:majorTimeUnit val="years"/>
      </c:dateAx>
      <c:valAx>
        <c:axId val="2019954016"/>
        <c:scaling>
          <c:orientation val="minMax"/>
          <c:min val="-0.30000000000000004"/>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019951296"/>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bg1"/>
                </a:solidFill>
                <a:latin typeface="+mn-lt"/>
                <a:ea typeface="Calibri" panose="020F0502020204030204" pitchFamily="34" charset="0"/>
                <a:cs typeface="Arial" panose="020B0604020202020204" pitchFamily="34" charset="0"/>
              </a:defRPr>
            </a:pPr>
            <a:r>
              <a:rPr lang="en-US" sz="1400" b="1" dirty="0">
                <a:solidFill>
                  <a:schemeClr val="bg1"/>
                </a:solidFill>
                <a:latin typeface="+mn-lt"/>
                <a:cs typeface="Arial" panose="020B0604020202020204" pitchFamily="34" charset="0"/>
              </a:rPr>
              <a:t>ETF Allocation</a:t>
            </a:r>
          </a:p>
        </c:rich>
      </c:tx>
      <c:layout>
        <c:manualLayout>
          <c:xMode val="edge"/>
          <c:yMode val="edge"/>
          <c:x val="0.33385246199063828"/>
          <c:y val="5.840225009613953E-2"/>
        </c:manualLayout>
      </c:layout>
      <c:overlay val="0"/>
      <c:spPr>
        <a:solidFill>
          <a:srgbClr val="576433"/>
        </a:solidFill>
        <a:ln>
          <a:noFill/>
        </a:ln>
        <a:effectLst/>
      </c:spPr>
      <c:txPr>
        <a:bodyPr rot="0" spcFirstLastPara="1" vertOverflow="ellipsis" vert="horz" wrap="square" anchor="ctr" anchorCtr="1"/>
        <a:lstStyle/>
        <a:p>
          <a:pPr>
            <a:defRPr sz="1400" b="1" i="0" u="none" strike="noStrike" kern="1200" spc="0" baseline="0">
              <a:solidFill>
                <a:schemeClr val="bg1"/>
              </a:solidFill>
              <a:latin typeface="+mn-lt"/>
              <a:ea typeface="Calibri" panose="020F0502020204030204" pitchFamily="34" charset="0"/>
              <a:cs typeface="Arial" panose="020B0604020202020204" pitchFamily="34" charset="0"/>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1439892594070905E-2"/>
          <c:y val="0.19360318241469818"/>
          <c:w val="0.90080685075655864"/>
          <c:h val="0.73597071850393692"/>
        </c:manualLayout>
      </c:layout>
      <c:pie3DChart>
        <c:varyColors val="1"/>
        <c:ser>
          <c:idx val="0"/>
          <c:order val="0"/>
          <c:tx>
            <c:strRef>
              <c:f>Sheet1!$I$1</c:f>
              <c:strCache>
                <c:ptCount val="1"/>
                <c:pt idx="0">
                  <c:v>Weight</c:v>
                </c:pt>
              </c:strCache>
            </c:strRef>
          </c:tx>
          <c:dPt>
            <c:idx val="0"/>
            <c:bubble3D val="0"/>
            <c:spPr>
              <a:solidFill>
                <a:srgbClr val="D0CD90"/>
              </a:solidFill>
              <a:ln w="25400">
                <a:solidFill>
                  <a:srgbClr val="D0CD90"/>
                </a:solidFill>
              </a:ln>
              <a:effectLst/>
              <a:sp3d contourW="25400">
                <a:contourClr>
                  <a:srgbClr val="D0CD90"/>
                </a:contourClr>
              </a:sp3d>
            </c:spPr>
            <c:extLst xmlns:c16r2="http://schemas.microsoft.com/office/drawing/2015/06/chart">
              <c:ext xmlns:c16="http://schemas.microsoft.com/office/drawing/2014/chart" uri="{C3380CC4-5D6E-409C-BE32-E72D297353CC}">
                <c16:uniqueId val="{00000001-3CE4-4B32-905B-009D510FF93D}"/>
              </c:ext>
            </c:extLst>
          </c:dPt>
          <c:dPt>
            <c:idx val="1"/>
            <c:bubble3D val="0"/>
            <c:spPr>
              <a:solidFill>
                <a:srgbClr val="576433"/>
              </a:solidFill>
              <a:ln w="25400">
                <a:solidFill>
                  <a:srgbClr val="576433"/>
                </a:solidFill>
              </a:ln>
              <a:effectLst/>
              <a:sp3d contourW="25400">
                <a:contourClr>
                  <a:srgbClr val="576433"/>
                </a:contourClr>
              </a:sp3d>
            </c:spPr>
            <c:extLst xmlns:c16r2="http://schemas.microsoft.com/office/drawing/2015/06/chart">
              <c:ext xmlns:c16="http://schemas.microsoft.com/office/drawing/2014/chart" uri="{C3380CC4-5D6E-409C-BE32-E72D297353CC}">
                <c16:uniqueId val="{00000003-3CE4-4B32-905B-009D510FF93D}"/>
              </c:ext>
            </c:extLst>
          </c:dPt>
          <c:dPt>
            <c:idx val="2"/>
            <c:bubble3D val="0"/>
            <c:spPr>
              <a:solidFill>
                <a:srgbClr val="BF9D61"/>
              </a:solidFill>
              <a:ln w="25400">
                <a:solidFill>
                  <a:srgbClr val="BF9D61"/>
                </a:solidFill>
              </a:ln>
              <a:effectLst/>
              <a:sp3d contourW="25400">
                <a:contourClr>
                  <a:srgbClr val="BF9D61"/>
                </a:contourClr>
              </a:sp3d>
            </c:spPr>
            <c:extLst xmlns:c16r2="http://schemas.microsoft.com/office/drawing/2015/06/chart">
              <c:ext xmlns:c16="http://schemas.microsoft.com/office/drawing/2014/chart" uri="{C3380CC4-5D6E-409C-BE32-E72D297353CC}">
                <c16:uniqueId val="{00000005-3CE4-4B32-905B-009D510FF93D}"/>
              </c:ext>
            </c:extLst>
          </c:dPt>
          <c:dPt>
            <c:idx val="3"/>
            <c:bubble3D val="0"/>
            <c:spPr>
              <a:solidFill>
                <a:srgbClr val="7C5E1E"/>
              </a:solidFill>
              <a:ln w="25400">
                <a:solidFill>
                  <a:srgbClr val="7C5E1E"/>
                </a:solidFill>
              </a:ln>
              <a:effectLst/>
              <a:sp3d contourW="25400">
                <a:contourClr>
                  <a:srgbClr val="7C5E1E"/>
                </a:contourClr>
              </a:sp3d>
            </c:spPr>
            <c:extLst xmlns:c16r2="http://schemas.microsoft.com/office/drawing/2015/06/chart">
              <c:ext xmlns:c16="http://schemas.microsoft.com/office/drawing/2014/chart" uri="{C3380CC4-5D6E-409C-BE32-E72D297353CC}">
                <c16:uniqueId val="{00000007-3CE4-4B32-905B-009D510FF93D}"/>
              </c:ext>
            </c:extLst>
          </c:dPt>
          <c:dPt>
            <c:idx val="4"/>
            <c:bubble3D val="0"/>
            <c:spPr>
              <a:solidFill>
                <a:srgbClr val="F5E19C"/>
              </a:solidFill>
              <a:ln w="25400">
                <a:solidFill>
                  <a:srgbClr val="F5E19C"/>
                </a:solidFill>
              </a:ln>
              <a:effectLst/>
              <a:sp3d contourW="25400">
                <a:contourClr>
                  <a:srgbClr val="F5E19C"/>
                </a:contourClr>
              </a:sp3d>
            </c:spPr>
            <c:extLst xmlns:c16r2="http://schemas.microsoft.com/office/drawing/2015/06/chart">
              <c:ext xmlns:c16="http://schemas.microsoft.com/office/drawing/2014/chart" uri="{C3380CC4-5D6E-409C-BE32-E72D297353CC}">
                <c16:uniqueId val="{00000009-3CE4-4B32-905B-009D510FF93D}"/>
              </c:ext>
            </c:extLst>
          </c:dPt>
          <c:dPt>
            <c:idx val="5"/>
            <c:bubble3D val="0"/>
            <c:spPr>
              <a:solidFill>
                <a:srgbClr val="F8F7E7"/>
              </a:solidFill>
              <a:ln w="25400">
                <a:solidFill>
                  <a:srgbClr val="F8F7E7"/>
                </a:solidFill>
              </a:ln>
              <a:effectLst/>
              <a:sp3d contourW="25400">
                <a:contourClr>
                  <a:srgbClr val="F8F7E7"/>
                </a:contourClr>
              </a:sp3d>
            </c:spPr>
            <c:extLst xmlns:c16r2="http://schemas.microsoft.com/office/drawing/2015/06/chart">
              <c:ext xmlns:c16="http://schemas.microsoft.com/office/drawing/2014/chart" uri="{C3380CC4-5D6E-409C-BE32-E72D297353CC}">
                <c16:uniqueId val="{0000000B-3CE4-4B32-905B-009D510FF93D}"/>
              </c:ext>
            </c:extLst>
          </c:dPt>
          <c:dLbls>
            <c:dLbl>
              <c:idx val="0"/>
              <c:layout>
                <c:manualLayout>
                  <c:x val="-0.22299165267798762"/>
                  <c:y val="5.0266258352563702E-2"/>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r>
                      <a:rPr lang="en-US" sz="1000">
                        <a:solidFill>
                          <a:srgbClr val="5B3716"/>
                        </a:solidFill>
                      </a:rPr>
                      <a:t>Thematic</a:t>
                    </a:r>
                    <a:br>
                      <a:rPr lang="en-US" sz="1000">
                        <a:solidFill>
                          <a:srgbClr val="5B3716"/>
                        </a:solidFill>
                      </a:rPr>
                    </a:br>
                    <a:fld id="{140B3DD7-8F5C-4379-840B-CC322795A935}" type="VALUE">
                      <a:rPr lang="en-US" sz="1000" smtClean="0">
                        <a:solidFill>
                          <a:srgbClr val="5B3716"/>
                        </a:solidFill>
                      </a:rPr>
                      <a:pPr>
                        <a:defRPr sz="1000">
                          <a:solidFill>
                            <a:srgbClr val="5B3716"/>
                          </a:solidFill>
                        </a:defRPr>
                      </a:pPr>
                      <a:t>[VALUE]</a:t>
                    </a:fld>
                    <a:endParaRPr lang="en-US" sz="1000">
                      <a:solidFill>
                        <a:srgbClr val="5B3716"/>
                      </a:solidFill>
                    </a:endParaRP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CE4-4B32-905B-009D510FF93D}"/>
                </c:ext>
                <c:ext xmlns:c15="http://schemas.microsoft.com/office/drawing/2012/chart" uri="{CE6537A1-D6FC-4f65-9D91-7224C49458BB}">
                  <c15:dlblFieldTable/>
                  <c15:showDataLabelsRange val="0"/>
                </c:ext>
              </c:extLst>
            </c:dLbl>
            <c:dLbl>
              <c:idx val="1"/>
              <c:layout>
                <c:manualLayout>
                  <c:x val="-0.17949330527232482"/>
                  <c:y val="-0.2312297984834959"/>
                </c:manualLayout>
              </c:layout>
              <c:tx>
                <c:rich>
                  <a:bodyPr/>
                  <a:lstStyle/>
                  <a:p>
                    <a:r>
                      <a:rPr lang="en-US"/>
                      <a:t>Sectoral</a:t>
                    </a:r>
                    <a:br>
                      <a:rPr lang="en-US"/>
                    </a:br>
                    <a:fld id="{66772FB8-6887-4A58-8083-A0F2BF3177CF}" type="VALUE">
                      <a:rPr lang="en-US" smtClean="0"/>
                      <a:pPr/>
                      <a:t>[VALUE]</a:t>
                    </a:fld>
                    <a:endParaRPr lang="en-US"/>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CE4-4B32-905B-009D510FF93D}"/>
                </c:ext>
                <c:ext xmlns:c15="http://schemas.microsoft.com/office/drawing/2012/chart" uri="{CE6537A1-D6FC-4f65-9D91-7224C49458BB}">
                  <c15:dlblFieldTable/>
                  <c15:showDataLabelsRange val="0"/>
                </c:ext>
              </c:extLst>
            </c:dLbl>
            <c:dLbl>
              <c:idx val="2"/>
              <c:layout>
                <c:manualLayout>
                  <c:x val="0.11245879748902354"/>
                  <c:y val="-0.12870022228494205"/>
                </c:manualLayout>
              </c:layout>
              <c:tx>
                <c:rich>
                  <a:bodyPr/>
                  <a:lstStyle/>
                  <a:p>
                    <a:r>
                      <a:rPr lang="en-US" dirty="0"/>
                      <a:t>Strategy</a:t>
                    </a:r>
                    <a:br>
                      <a:rPr lang="en-US" dirty="0"/>
                    </a:br>
                    <a:fld id="{09128DB5-616D-4261-A5FC-5B81ED6F1016}" type="VALUE">
                      <a:rPr lang="en-US" smtClean="0"/>
                      <a:pPr/>
                      <a:t>[VALUE]</a:t>
                    </a:fld>
                    <a:endParaRPr lang="en-US" dirty="0"/>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CE4-4B32-905B-009D510FF93D}"/>
                </c:ext>
                <c:ext xmlns:c15="http://schemas.microsoft.com/office/drawing/2012/chart" uri="{CE6537A1-D6FC-4f65-9D91-7224C49458BB}">
                  <c15:layout>
                    <c:manualLayout>
                      <c:w val="0.24394470046082942"/>
                      <c:h val="0.14460046480373454"/>
                    </c:manualLayout>
                  </c15:layout>
                  <c15:dlblFieldTable/>
                  <c15:showDataLabelsRange val="0"/>
                </c:ext>
              </c:extLst>
            </c:dLbl>
            <c:dLbl>
              <c:idx val="3"/>
              <c:layout>
                <c:manualLayout>
                  <c:x val="0.16603461664066185"/>
                  <c:y val="7.4321174437059212E-2"/>
                </c:manualLayout>
              </c:layout>
              <c:tx>
                <c:rich>
                  <a:bodyPr/>
                  <a:lstStyle/>
                  <a:p>
                    <a:r>
                      <a:rPr lang="en-US" dirty="0"/>
                      <a:t>Broad Based</a:t>
                    </a:r>
                    <a:br>
                      <a:rPr lang="en-US" dirty="0"/>
                    </a:br>
                    <a:fld id="{518BB8CA-415E-46B6-A019-D8B4A4F01F48}" type="VALUE">
                      <a:rPr lang="en-US" smtClean="0"/>
                      <a:pPr/>
                      <a:t>[VALUE]</a:t>
                    </a:fld>
                    <a:endParaRPr lang="en-US" dirty="0"/>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3CE4-4B32-905B-009D510FF93D}"/>
                </c:ext>
                <c:ext xmlns:c15="http://schemas.microsoft.com/office/drawing/2012/chart" uri="{CE6537A1-D6FC-4f65-9D91-7224C49458BB}">
                  <c15:layout>
                    <c:manualLayout>
                      <c:w val="0.24394470046082942"/>
                      <c:h val="0.14460046480373454"/>
                    </c:manualLayout>
                  </c15:layout>
                  <c15:dlblFieldTable/>
                  <c15:showDataLabelsRange val="0"/>
                </c:ext>
              </c:extLst>
            </c:dLbl>
            <c:dLbl>
              <c:idx val="4"/>
              <c:layout>
                <c:manualLayout>
                  <c:x val="9.4483834681955078E-2"/>
                  <c:y val="6.4349967436146974E-2"/>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r>
                      <a:rPr lang="en-US" sz="1000" dirty="0"/>
                      <a:t>Precious Metal</a:t>
                    </a:r>
                    <a:br>
                      <a:rPr lang="en-US" sz="1000" dirty="0"/>
                    </a:br>
                    <a:fld id="{2E226663-007B-4A13-BEAB-702529F84F3F}" type="VALUE">
                      <a:rPr lang="en-US" sz="1000" smtClean="0"/>
                      <a:pPr>
                        <a:defRPr sz="1000">
                          <a:solidFill>
                            <a:srgbClr val="5B3716"/>
                          </a:solidFill>
                        </a:defRPr>
                      </a:pPr>
                      <a:t>[VALUE]</a:t>
                    </a:fld>
                    <a:endParaRPr lang="en-US" sz="1000" dirty="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3CE4-4B32-905B-009D510FF93D}"/>
                </c:ext>
                <c:ext xmlns:c15="http://schemas.microsoft.com/office/drawing/2012/chart" uri="{CE6537A1-D6FC-4f65-9D91-7224C49458BB}">
                  <c15:dlblFieldTable/>
                  <c15:showDataLabelsRange val="0"/>
                </c:ext>
              </c:extLst>
            </c:dLbl>
            <c:dLbl>
              <c:idx val="5"/>
              <c:layout>
                <c:manualLayout>
                  <c:x val="7.0244058202402052E-2"/>
                  <c:y val="-3.8034465375110883E-2"/>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r>
                      <a:rPr lang="en-US" sz="1000"/>
                      <a:t>Cash</a:t>
                    </a:r>
                    <a:br>
                      <a:rPr lang="en-US" sz="1000"/>
                    </a:br>
                    <a:fld id="{5ED49084-3B39-4208-B112-6DCC7AEF9619}" type="VALUE">
                      <a:rPr lang="en-US" sz="1000" smtClean="0"/>
                      <a:pPr>
                        <a:defRPr sz="1000">
                          <a:solidFill>
                            <a:srgbClr val="5B3716"/>
                          </a:solidFill>
                        </a:defRPr>
                      </a:pPr>
                      <a:t>[VALUE]</a:t>
                    </a:fld>
                    <a:endParaRPr lang="en-US" sz="100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3CE4-4B32-905B-009D510FF93D}"/>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Sheet1!$H$2:$H$7</c:f>
              <c:strCache>
                <c:ptCount val="6"/>
                <c:pt idx="0">
                  <c:v>Thematic</c:v>
                </c:pt>
                <c:pt idx="1">
                  <c:v>Sectoral</c:v>
                </c:pt>
                <c:pt idx="2">
                  <c:v>Strategy</c:v>
                </c:pt>
                <c:pt idx="3">
                  <c:v>Broad based</c:v>
                </c:pt>
                <c:pt idx="4">
                  <c:v>Precious Metal</c:v>
                </c:pt>
                <c:pt idx="5">
                  <c:v>Cash</c:v>
                </c:pt>
              </c:strCache>
            </c:strRef>
          </c:cat>
          <c:val>
            <c:numRef>
              <c:f>Sheet1!$I$2:$I$7</c:f>
              <c:numCache>
                <c:formatCode>0.0%</c:formatCode>
                <c:ptCount val="6"/>
                <c:pt idx="0">
                  <c:v>0.26800000000000002</c:v>
                </c:pt>
                <c:pt idx="1">
                  <c:v>0.316</c:v>
                </c:pt>
                <c:pt idx="2">
                  <c:v>0.19500000000000001</c:v>
                </c:pt>
                <c:pt idx="3">
                  <c:v>0.16300000000000001</c:v>
                </c:pt>
                <c:pt idx="4">
                  <c:v>4.7699999999999999E-2</c:v>
                </c:pt>
                <c:pt idx="5">
                  <c:v>1.0300000000000087E-2</c:v>
                </c:pt>
              </c:numCache>
            </c:numRef>
          </c:val>
          <c:extLst xmlns:c16r2="http://schemas.microsoft.com/office/drawing/2015/06/chart">
            <c:ext xmlns:c16="http://schemas.microsoft.com/office/drawing/2014/chart" uri="{C3380CC4-5D6E-409C-BE32-E72D297353CC}">
              <c16:uniqueId val="{0000000C-3CE4-4B32-905B-009D510FF93D}"/>
            </c:ext>
          </c:extLst>
        </c:ser>
        <c:dLbls>
          <c:dLblPos val="bestFit"/>
          <c:showLegendKey val="0"/>
          <c:showVal val="1"/>
          <c:showCatName val="0"/>
          <c:showSerName val="0"/>
          <c:showPercent val="0"/>
          <c:showBubbleSize val="0"/>
          <c:showLeaderLines val="0"/>
        </c:dLbls>
      </c:pie3D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b="1">
          <a:solidFill>
            <a:srgbClr val="576433"/>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200" b="1" i="0" u="none" strike="noStrike" kern="1200" baseline="0">
                <a:solidFill>
                  <a:schemeClr val="bg1"/>
                </a:solidFill>
              </a:rPr>
              <a:t>Performance as on 31st August, 2026</a:t>
            </a:r>
          </a:p>
        </c:rich>
      </c:tx>
      <c:overlay val="0"/>
      <c:spPr>
        <a:solidFill>
          <a:srgbClr val="576433"/>
        </a:solidFill>
      </c:spPr>
    </c:title>
    <c:autoTitleDeleted val="0"/>
    <c:plotArea>
      <c:layout>
        <c:manualLayout>
          <c:layoutTarget val="inner"/>
          <c:xMode val="edge"/>
          <c:yMode val="edge"/>
          <c:x val="1.6981018518518517E-2"/>
          <c:y val="0.22763229166666663"/>
          <c:w val="0.96233647206528561"/>
          <c:h val="0.65308408408408414"/>
        </c:manualLayout>
      </c:layout>
      <c:barChart>
        <c:barDir val="col"/>
        <c:grouping val="clustered"/>
        <c:varyColors val="0"/>
        <c:ser>
          <c:idx val="0"/>
          <c:order val="0"/>
          <c:tx>
            <c:strRef>
              <c:f>'Performance tables'!$B$3</c:f>
              <c:strCache>
                <c:ptCount val="1"/>
                <c:pt idx="0">
                  <c:v>IDEAA</c:v>
                </c:pt>
              </c:strCache>
            </c:strRef>
          </c:tx>
          <c:spPr>
            <a:solidFill>
              <a:srgbClr val="576433"/>
            </a:solidFill>
          </c:spPr>
          <c:invertIfNegative val="0"/>
          <c:dLbls>
            <c:spPr>
              <a:noFill/>
              <a:ln>
                <a:noFill/>
              </a:ln>
              <a:effectLst/>
            </c:spPr>
            <c:txPr>
              <a:bodyPr rot="0" vert="horz"/>
              <a:lstStyle/>
              <a:p>
                <a:pPr>
                  <a:defRPr sz="10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tables'!$A$4,'Performance tables'!$A$6:$A$9,'Performance tables'!$A$18)</c:f>
              <c:strCache>
                <c:ptCount val="6"/>
                <c:pt idx="0">
                  <c:v>1 Month</c:v>
                </c:pt>
                <c:pt idx="1">
                  <c:v>3 Month</c:v>
                </c:pt>
                <c:pt idx="2">
                  <c:v>6 Month</c:v>
                </c:pt>
                <c:pt idx="3">
                  <c:v>9 Month</c:v>
                </c:pt>
                <c:pt idx="4">
                  <c:v>1 Year</c:v>
                </c:pt>
                <c:pt idx="5">
                  <c:v>Since Inception
16-Apr-25</c:v>
                </c:pt>
              </c:strCache>
              <c:extLst xmlns:c16r2="http://schemas.microsoft.com/office/drawing/2015/06/chart"/>
            </c:strRef>
          </c:cat>
          <c:val>
            <c:numRef>
              <c:f>('Performance tables'!$B$4,'Performance tables'!$B$6:$B$9,'Performance tables'!$B$18)</c:f>
              <c:numCache>
                <c:formatCode>0.0%</c:formatCode>
                <c:ptCount val="6"/>
                <c:pt idx="0">
                  <c:v>9.6987040056584206E-3</c:v>
                </c:pt>
                <c:pt idx="1">
                  <c:v>1.0021657715124199E-2</c:v>
                </c:pt>
                <c:pt idx="2">
                  <c:v>2.2908084364830605E-2</c:v>
                </c:pt>
                <c:pt idx="3">
                  <c:v>6.0231985390414744E-2</c:v>
                </c:pt>
                <c:pt idx="4">
                  <c:v>0.14745018560734691</c:v>
                </c:pt>
                <c:pt idx="5">
                  <c:v>0.10989331943721514</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9D67-4CC0-ADCE-B8D47D937310}"/>
            </c:ext>
          </c:extLst>
        </c:ser>
        <c:ser>
          <c:idx val="1"/>
          <c:order val="1"/>
          <c:tx>
            <c:strRef>
              <c:f>'Performance tables'!$C$3</c:f>
              <c:strCache>
                <c:ptCount val="1"/>
                <c:pt idx="0">
                  <c:v>NIFTY Multi Asset</c:v>
                </c:pt>
              </c:strCache>
            </c:strRef>
          </c:tx>
          <c:spPr>
            <a:solidFill>
              <a:srgbClr val="BF9D61"/>
            </a:solidFill>
          </c:spPr>
          <c:invertIfNegative val="0"/>
          <c:dLbls>
            <c:spPr>
              <a:noFill/>
              <a:ln>
                <a:noFill/>
              </a:ln>
              <a:effectLst/>
            </c:spPr>
            <c:txPr>
              <a:bodyPr rot="0" vert="horz"/>
              <a:lstStyle/>
              <a:p>
                <a:pPr>
                  <a:defRPr sz="10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tables'!$A$4,'Performance tables'!$A$6:$A$9,'Performance tables'!$A$18)</c:f>
              <c:strCache>
                <c:ptCount val="6"/>
                <c:pt idx="0">
                  <c:v>1 Month</c:v>
                </c:pt>
                <c:pt idx="1">
                  <c:v>3 Month</c:v>
                </c:pt>
                <c:pt idx="2">
                  <c:v>6 Month</c:v>
                </c:pt>
                <c:pt idx="3">
                  <c:v>9 Month</c:v>
                </c:pt>
                <c:pt idx="4">
                  <c:v>1 Year</c:v>
                </c:pt>
                <c:pt idx="5">
                  <c:v>Since Inception
16-Apr-25</c:v>
                </c:pt>
              </c:strCache>
              <c:extLst xmlns:c16r2="http://schemas.microsoft.com/office/drawing/2015/06/chart"/>
            </c:strRef>
          </c:cat>
          <c:val>
            <c:numRef>
              <c:f>('Performance tables'!$C$4,'Performance tables'!$C$6:$C$9,'Performance tables'!$C$18)</c:f>
              <c:numCache>
                <c:formatCode>0.0%</c:formatCode>
                <c:ptCount val="6"/>
                <c:pt idx="0">
                  <c:v>1.6564832578309652E-3</c:v>
                </c:pt>
                <c:pt idx="1">
                  <c:v>3.4047032586625781E-2</c:v>
                </c:pt>
                <c:pt idx="2">
                  <c:v>2.571012907685799E-2</c:v>
                </c:pt>
                <c:pt idx="3">
                  <c:v>1.7948350365561527E-2</c:v>
                </c:pt>
                <c:pt idx="4">
                  <c:v>6.8554168950802463E-2</c:v>
                </c:pt>
                <c:pt idx="5">
                  <c:v>9.0924666686455158E-2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9D67-4CC0-ADCE-B8D47D937310}"/>
            </c:ext>
          </c:extLst>
        </c:ser>
        <c:dLbls>
          <c:dLblPos val="outEnd"/>
          <c:showLegendKey val="0"/>
          <c:showVal val="1"/>
          <c:showCatName val="0"/>
          <c:showSerName val="0"/>
          <c:showPercent val="0"/>
          <c:showBubbleSize val="0"/>
        </c:dLbls>
        <c:gapWidth val="120"/>
        <c:axId val="1898742528"/>
        <c:axId val="1886009728"/>
      </c:barChart>
      <c:catAx>
        <c:axId val="1898742528"/>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000" b="0"/>
            </a:pPr>
            <a:endParaRPr lang="en-US"/>
          </a:p>
        </c:txPr>
        <c:crossAx val="1886009728"/>
        <c:crosses val="autoZero"/>
        <c:auto val="1"/>
        <c:lblAlgn val="ctr"/>
        <c:lblOffset val="100"/>
        <c:noMultiLvlLbl val="0"/>
      </c:catAx>
      <c:valAx>
        <c:axId val="1886009728"/>
        <c:scaling>
          <c:orientation val="minMax"/>
          <c:max val="0.15000000000000002"/>
          <c:min val="0"/>
        </c:scaling>
        <c:delete val="1"/>
        <c:axPos val="l"/>
        <c:numFmt formatCode="0%" sourceLinked="0"/>
        <c:majorTickMark val="out"/>
        <c:minorTickMark val="none"/>
        <c:tickLblPos val="nextTo"/>
        <c:crossAx val="1898742528"/>
        <c:crosses val="autoZero"/>
        <c:crossBetween val="between"/>
        <c:majorUnit val="5.000000000000001E-2"/>
      </c:valAx>
      <c:spPr>
        <a:solidFill>
          <a:srgbClr val="F8F7E7">
            <a:alpha val="10000"/>
          </a:srgbClr>
        </a:solidFill>
      </c:spPr>
    </c:plotArea>
    <c:legend>
      <c:legendPos val="t"/>
      <c:overlay val="0"/>
      <c:txPr>
        <a:bodyPr/>
        <a:lstStyle/>
        <a:p>
          <a:pPr>
            <a:defRPr sz="10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61109E-3411-41F9-8694-BC6AC639DBBA}"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2841122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61109E-3411-41F9-8694-BC6AC639DBBA}"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89057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61109E-3411-41F9-8694-BC6AC639DBBA}"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42053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61109E-3411-41F9-8694-BC6AC639DBBA}" type="datetimeFigureOut">
              <a:rPr lang="en-IN" smtClean="0"/>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327089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61109E-3411-41F9-8694-BC6AC639DBBA}" type="datetimeFigureOut">
              <a:rPr lang="en-IN" smtClean="0"/>
              <a:t>03-09-2026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4133610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61109E-3411-41F9-8694-BC6AC639DBBA}" type="datetimeFigureOut">
              <a:rPr lang="en-IN" smtClean="0"/>
              <a:t>03-09-2026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1559885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1109E-3411-41F9-8694-BC6AC639DBBA}" type="datetimeFigureOut">
              <a:rPr lang="en-IN" smtClean="0"/>
              <a:t>03-09-2026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3524512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61109E-3411-41F9-8694-BC6AC639DBBA}" type="datetimeFigureOut">
              <a:rPr lang="en-IN" smtClean="0"/>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908473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61109E-3411-41F9-8694-BC6AC639DBBA}" type="datetimeFigureOut">
              <a:rPr lang="en-IN" smtClean="0"/>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3701312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61109E-3411-41F9-8694-BC6AC639DBBA}"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354071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61109E-3411-41F9-8694-BC6AC639DBBA}"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1594644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61109E-3411-41F9-8694-BC6AC639DBBA}" type="datetimeFigureOut">
              <a:rPr lang="en-IN" smtClean="0"/>
              <a:t>03-09-2026</a:t>
            </a:fld>
            <a:endParaRPr lang="en-IN"/>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52381-699B-454A-959D-F82CA516D758}" type="slidenum">
              <a:rPr lang="en-IN" smtClean="0"/>
              <a:t>‹#›</a:t>
            </a:fld>
            <a:endParaRPr lang="en-IN"/>
          </a:p>
        </p:txBody>
      </p:sp>
    </p:spTree>
    <p:extLst>
      <p:ext uri="{BB962C8B-B14F-4D97-AF65-F5344CB8AC3E}">
        <p14:creationId xmlns:p14="http://schemas.microsoft.com/office/powerpoint/2010/main" val="3311024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18" Type="http://schemas.openxmlformats.org/officeDocument/2006/relationships/image" Target="../media/image33.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29.png"/><Relationship Id="rId17" Type="http://schemas.openxmlformats.org/officeDocument/2006/relationships/image" Target="../media/image32.png"/><Relationship Id="rId2" Type="http://schemas.openxmlformats.org/officeDocument/2006/relationships/image" Target="../media/image6.jpg"/><Relationship Id="rId16" Type="http://schemas.openxmlformats.org/officeDocument/2006/relationships/hyperlink" Target="https://www.anandrathipms.com/pdf/Disclosure_Document_30th_Sept_2025_compressed.pdf" TargetMode="Externa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8.png"/><Relationship Id="rId5" Type="http://schemas.openxmlformats.org/officeDocument/2006/relationships/image" Target="../media/image24.png"/><Relationship Id="rId15" Type="http://schemas.openxmlformats.org/officeDocument/2006/relationships/hyperlink" Target="https://www.anandrathipms.com/" TargetMode="External"/><Relationship Id="rId10" Type="http://schemas.openxmlformats.org/officeDocument/2006/relationships/hyperlink" Target="mailto:pmsdesk@rathi.com" TargetMode="External"/><Relationship Id="rId19" Type="http://schemas.openxmlformats.org/officeDocument/2006/relationships/hyperlink" Target="https://www.anandrathipms.com/contact-us.php" TargetMode="External"/><Relationship Id="rId4" Type="http://schemas.openxmlformats.org/officeDocument/2006/relationships/image" Target="../media/image23.png"/><Relationship Id="rId9" Type="http://schemas.openxmlformats.org/officeDocument/2006/relationships/hyperlink" Target="mailto:vinodvaya@rathi.com" TargetMode="External"/><Relationship Id="rId1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extBox 1">
            <a:extLst>
              <a:ext uri="{FF2B5EF4-FFF2-40B4-BE49-F238E27FC236}">
                <a16:creationId xmlns:a16="http://schemas.microsoft.com/office/drawing/2014/main" xmlns="" id="{3653933B-092A-B877-1B62-EFA1CCB389B7}"/>
              </a:ext>
            </a:extLst>
          </p:cNvPr>
          <p:cNvSpPr txBox="1"/>
          <p:nvPr/>
        </p:nvSpPr>
        <p:spPr>
          <a:xfrm>
            <a:off x="182880" y="142240"/>
            <a:ext cx="5110480" cy="523220"/>
          </a:xfrm>
          <a:prstGeom prst="rect">
            <a:avLst/>
          </a:prstGeom>
          <a:noFill/>
        </p:spPr>
        <p:txBody>
          <a:bodyPr wrap="square" rtlCol="0">
            <a:spAutoFit/>
          </a:bodyPr>
          <a:lstStyle/>
          <a:p>
            <a:r>
              <a:rPr lang="en-US" sz="2800" b="1" dirty="0"/>
              <a:t>Portfolio Management Services</a:t>
            </a:r>
            <a:endParaRPr lang="en-IN" sz="2800" b="1" dirty="0"/>
          </a:p>
        </p:txBody>
      </p:sp>
      <p:sp>
        <p:nvSpPr>
          <p:cNvPr id="3" name="TextBox 2">
            <a:extLst>
              <a:ext uri="{FF2B5EF4-FFF2-40B4-BE49-F238E27FC236}">
                <a16:creationId xmlns:a16="http://schemas.microsoft.com/office/drawing/2014/main" xmlns="" id="{32F1C2CB-8E70-DEC0-DB13-96D13FD08A59}"/>
              </a:ext>
            </a:extLst>
          </p:cNvPr>
          <p:cNvSpPr txBox="1"/>
          <p:nvPr/>
        </p:nvSpPr>
        <p:spPr>
          <a:xfrm>
            <a:off x="7162418" y="6292185"/>
            <a:ext cx="2631440" cy="400110"/>
          </a:xfrm>
          <a:prstGeom prst="rect">
            <a:avLst/>
          </a:prstGeom>
          <a:noFill/>
        </p:spPr>
        <p:txBody>
          <a:bodyPr wrap="square" rtlCol="0">
            <a:spAutoFit/>
          </a:bodyPr>
          <a:lstStyle/>
          <a:p>
            <a:pPr algn="ctr"/>
            <a:r>
              <a:rPr lang="en-US" sz="2000" b="1" dirty="0">
                <a:solidFill>
                  <a:schemeClr val="bg1"/>
                </a:solidFill>
              </a:rPr>
              <a:t>August, 2026</a:t>
            </a:r>
            <a:endParaRPr lang="en-IN" sz="2000" b="1" dirty="0">
              <a:solidFill>
                <a:schemeClr val="bg1"/>
              </a:solidFill>
            </a:endParaRPr>
          </a:p>
        </p:txBody>
      </p:sp>
      <p:sp>
        <p:nvSpPr>
          <p:cNvPr id="4" name="TextBox 3">
            <a:extLst>
              <a:ext uri="{FF2B5EF4-FFF2-40B4-BE49-F238E27FC236}">
                <a16:creationId xmlns:a16="http://schemas.microsoft.com/office/drawing/2014/main" xmlns="" id="{7BAC6376-6DE9-FB84-11F3-809A79305B37}"/>
              </a:ext>
            </a:extLst>
          </p:cNvPr>
          <p:cNvSpPr txBox="1"/>
          <p:nvPr/>
        </p:nvSpPr>
        <p:spPr>
          <a:xfrm>
            <a:off x="2773680" y="4104640"/>
            <a:ext cx="3769360" cy="369332"/>
          </a:xfrm>
          <a:prstGeom prst="rect">
            <a:avLst/>
          </a:prstGeom>
          <a:noFill/>
        </p:spPr>
        <p:txBody>
          <a:bodyPr wrap="square" rtlCol="0">
            <a:spAutoFit/>
          </a:bodyPr>
          <a:lstStyle/>
          <a:p>
            <a:pPr algn="ctr"/>
            <a:r>
              <a:rPr lang="en-US" b="1" dirty="0"/>
              <a:t>PMS – Investment Approach</a:t>
            </a:r>
            <a:endParaRPr lang="en-IN"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3600" y="-73796"/>
            <a:ext cx="2358818" cy="888444"/>
          </a:xfrm>
          <a:prstGeom prst="rect">
            <a:avLst/>
          </a:prstGeom>
        </p:spPr>
      </p:pic>
    </p:spTree>
    <p:extLst>
      <p:ext uri="{BB962C8B-B14F-4D97-AF65-F5344CB8AC3E}">
        <p14:creationId xmlns:p14="http://schemas.microsoft.com/office/powerpoint/2010/main" val="4162695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Rectangle 4"/>
          <p:cNvSpPr/>
          <p:nvPr/>
        </p:nvSpPr>
        <p:spPr>
          <a:xfrm>
            <a:off x="2173638" y="1415877"/>
            <a:ext cx="7174576" cy="584775"/>
          </a:xfrm>
          <a:prstGeom prst="rect">
            <a:avLst/>
          </a:prstGeom>
        </p:spPr>
        <p:txBody>
          <a:bodyPr wrap="square">
            <a:spAutoFit/>
          </a:bodyPr>
          <a:lstStyle/>
          <a:p>
            <a:r>
              <a:rPr lang="en-IN" sz="1600" dirty="0">
                <a:latin typeface="Arial" panose="020B0604020202020204" pitchFamily="34" charset="0"/>
                <a:cs typeface="Arial" panose="020B0604020202020204" pitchFamily="34" charset="0"/>
              </a:rPr>
              <a:t>Focus on consistency of return with risk moderation by Dynamically allocating investments in multiple asset class through ETF based on market conditions.</a:t>
            </a:r>
          </a:p>
        </p:txBody>
      </p:sp>
      <p:sp>
        <p:nvSpPr>
          <p:cNvPr id="6" name="Rectangle 5"/>
          <p:cNvSpPr/>
          <p:nvPr/>
        </p:nvSpPr>
        <p:spPr>
          <a:xfrm>
            <a:off x="592298" y="1500515"/>
            <a:ext cx="1305165" cy="415498"/>
          </a:xfrm>
          <a:prstGeom prst="rect">
            <a:avLst/>
          </a:prstGeom>
        </p:spPr>
        <p:txBody>
          <a:bodyPr wrap="none">
            <a:spAutoFit/>
          </a:bodyPr>
          <a:lstStyle/>
          <a:p>
            <a:r>
              <a:rPr lang="en-IN" sz="2100" dirty="0">
                <a:solidFill>
                  <a:schemeClr val="bg1"/>
                </a:solidFill>
                <a:latin typeface="Arial" panose="020B0604020202020204" pitchFamily="34" charset="0"/>
                <a:cs typeface="Arial" panose="020B0604020202020204" pitchFamily="34" charset="0"/>
              </a:rPr>
              <a:t>Objective</a:t>
            </a:r>
          </a:p>
        </p:txBody>
      </p:sp>
      <p:sp>
        <p:nvSpPr>
          <p:cNvPr id="7" name="Rectangle 6"/>
          <p:cNvSpPr/>
          <p:nvPr/>
        </p:nvSpPr>
        <p:spPr>
          <a:xfrm>
            <a:off x="1432214" y="5721869"/>
            <a:ext cx="7174576" cy="584775"/>
          </a:xfrm>
          <a:prstGeom prst="rect">
            <a:avLst/>
          </a:prstGeom>
        </p:spPr>
        <p:txBody>
          <a:bodyPr wrap="square">
            <a:spAutoFit/>
          </a:bodyPr>
          <a:lstStyle/>
          <a:p>
            <a:pPr algn="ctr"/>
            <a:r>
              <a:rPr lang="en-IN" sz="1600" dirty="0">
                <a:solidFill>
                  <a:schemeClr val="bg1"/>
                </a:solidFill>
                <a:latin typeface="Arial" panose="020B0604020202020204" pitchFamily="34" charset="0"/>
                <a:cs typeface="Arial" panose="020B0604020202020204" pitchFamily="34" charset="0"/>
              </a:rPr>
              <a:t>Investments will be made into multiple ETFs listed on NSE and BSE of different asset class like Equity, Debt, Commodities  and REITS and </a:t>
            </a:r>
            <a:r>
              <a:rPr lang="en-IN" sz="1600" dirty="0" err="1">
                <a:solidFill>
                  <a:schemeClr val="bg1"/>
                </a:solidFill>
                <a:latin typeface="Arial" panose="020B0604020202020204" pitchFamily="34" charset="0"/>
                <a:cs typeface="Arial" panose="020B0604020202020204" pitchFamily="34" charset="0"/>
              </a:rPr>
              <a:t>InVITS</a:t>
            </a:r>
            <a:r>
              <a:rPr lang="en-IN" sz="1600" dirty="0">
                <a:solidFill>
                  <a:schemeClr val="bg1"/>
                </a:solidFill>
                <a:latin typeface="Arial" panose="020B0604020202020204" pitchFamily="34" charset="0"/>
                <a:cs typeface="Arial" panose="020B0604020202020204" pitchFamily="34" charset="0"/>
              </a:rPr>
              <a:t>.  </a:t>
            </a:r>
          </a:p>
        </p:txBody>
      </p:sp>
      <p:sp>
        <p:nvSpPr>
          <p:cNvPr id="8" name="TextBox 7"/>
          <p:cNvSpPr txBox="1"/>
          <p:nvPr/>
        </p:nvSpPr>
        <p:spPr>
          <a:xfrm>
            <a:off x="299258" y="249381"/>
            <a:ext cx="1396536" cy="415498"/>
          </a:xfrm>
          <a:prstGeom prst="rect">
            <a:avLst/>
          </a:prstGeom>
          <a:noFill/>
        </p:spPr>
        <p:txBody>
          <a:bodyPr wrap="none" rtlCol="0">
            <a:spAutoFit/>
          </a:bodyPr>
          <a:lstStyle/>
          <a:p>
            <a:r>
              <a:rPr lang="en-IN" sz="2100" b="1" dirty="0">
                <a:solidFill>
                  <a:schemeClr val="bg1"/>
                </a:solidFill>
                <a:latin typeface="Arial" panose="020B0604020202020204" pitchFamily="34" charset="0"/>
                <a:cs typeface="Arial" panose="020B0604020202020204" pitchFamily="34" charset="0"/>
              </a:rPr>
              <a:t>Objective</a:t>
            </a:r>
          </a:p>
        </p:txBody>
      </p:sp>
    </p:spTree>
    <p:extLst>
      <p:ext uri="{BB962C8B-B14F-4D97-AF65-F5344CB8AC3E}">
        <p14:creationId xmlns:p14="http://schemas.microsoft.com/office/powerpoint/2010/main" val="3906190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TextBox 4"/>
          <p:cNvSpPr txBox="1"/>
          <p:nvPr/>
        </p:nvSpPr>
        <p:spPr>
          <a:xfrm>
            <a:off x="299258" y="249381"/>
            <a:ext cx="494680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Why Dynamic Multi Asset Investment</a:t>
            </a:r>
            <a:endParaRPr lang="en-IN" sz="2100" b="1"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2764345" y="1556937"/>
            <a:ext cx="5648135" cy="584775"/>
          </a:xfrm>
          <a:prstGeom prst="rect">
            <a:avLst/>
          </a:prstGeom>
        </p:spPr>
        <p:txBody>
          <a:bodyPr wrap="square">
            <a:spAutoFit/>
          </a:bodyPr>
          <a:lstStyle/>
          <a:p>
            <a:r>
              <a:rPr lang="en-IN" sz="1600" dirty="0">
                <a:solidFill>
                  <a:schemeClr val="bg1"/>
                </a:solidFill>
                <a:latin typeface="Arial" panose="020B0604020202020204" pitchFamily="34" charset="0"/>
                <a:cs typeface="Arial" panose="020B0604020202020204" pitchFamily="34" charset="0"/>
              </a:rPr>
              <a:t>Most HNI and Ultra HNI clients do their own investment asset allocation into various asset classes at personal level.</a:t>
            </a:r>
          </a:p>
        </p:txBody>
      </p:sp>
      <p:sp>
        <p:nvSpPr>
          <p:cNvPr id="7" name="Rectangle 6"/>
          <p:cNvSpPr/>
          <p:nvPr/>
        </p:nvSpPr>
        <p:spPr>
          <a:xfrm>
            <a:off x="1309619" y="2647294"/>
            <a:ext cx="5764512" cy="1077218"/>
          </a:xfrm>
          <a:prstGeom prst="rect">
            <a:avLst/>
          </a:prstGeom>
        </p:spPr>
        <p:txBody>
          <a:bodyPr wrap="square">
            <a:spAutoFit/>
          </a:bodyPr>
          <a:lstStyle/>
          <a:p>
            <a:pPr algn="r"/>
            <a:r>
              <a:rPr lang="en-US" sz="1600" dirty="0">
                <a:solidFill>
                  <a:schemeClr val="bg1"/>
                </a:solidFill>
                <a:latin typeface="Arial" panose="020B0604020202020204" pitchFamily="34" charset="0"/>
                <a:cs typeface="Arial" panose="020B0604020202020204" pitchFamily="34" charset="0"/>
              </a:rPr>
              <a:t>Different Asset classes performs in different time interval, to capture the diverge nature of underlying asset price movement a professionally manage multi asset fund can smoothen out the returns at overall portfolio level.</a:t>
            </a:r>
            <a:endParaRPr lang="en-IN" sz="1600"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2764346" y="3929222"/>
            <a:ext cx="5781138" cy="1077218"/>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For better alpha creation Professionals with strong research on broader market can dynamically manage portfolio with switch in and out from various asset class depending upon broader market outlook.</a:t>
            </a:r>
            <a:endParaRPr lang="en-IN" sz="1600" dirty="0">
              <a:solidFill>
                <a:schemeClr val="bg1"/>
              </a:solidFill>
              <a:latin typeface="Arial" panose="020B0604020202020204" pitchFamily="34" charset="0"/>
              <a:cs typeface="Arial" panose="020B0604020202020204" pitchFamily="34" charset="0"/>
            </a:endParaRPr>
          </a:p>
        </p:txBody>
      </p:sp>
      <p:sp>
        <p:nvSpPr>
          <p:cNvPr id="9" name="Rectangle 8"/>
          <p:cNvSpPr/>
          <p:nvPr/>
        </p:nvSpPr>
        <p:spPr>
          <a:xfrm>
            <a:off x="1309619" y="5340617"/>
            <a:ext cx="5764512" cy="830997"/>
          </a:xfrm>
          <a:prstGeom prst="rect">
            <a:avLst/>
          </a:prstGeom>
        </p:spPr>
        <p:txBody>
          <a:bodyPr wrap="square">
            <a:spAutoFit/>
          </a:bodyPr>
          <a:lstStyle/>
          <a:p>
            <a:pPr algn="r"/>
            <a:r>
              <a:rPr lang="en-US" sz="1600" dirty="0">
                <a:solidFill>
                  <a:schemeClr val="bg1"/>
                </a:solidFill>
                <a:latin typeface="Arial" panose="020B0604020202020204" pitchFamily="34" charset="0"/>
                <a:cs typeface="Arial" panose="020B0604020202020204" pitchFamily="34" charset="0"/>
              </a:rPr>
              <a:t>It tries to reduce the volatility at portfolio level with diversification in less correlated asset classes and provide better risk adjusted returns.</a:t>
            </a:r>
            <a:endParaRPr lang="en-IN"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8582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TextBox 4"/>
          <p:cNvSpPr txBox="1"/>
          <p:nvPr/>
        </p:nvSpPr>
        <p:spPr>
          <a:xfrm>
            <a:off x="299258" y="249381"/>
            <a:ext cx="494680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Why Dynamic Multi Asset Investment</a:t>
            </a:r>
            <a:endParaRPr lang="en-IN" sz="2100" b="1"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1608896" y="1487672"/>
            <a:ext cx="7274329" cy="553998"/>
          </a:xfrm>
          <a:prstGeom prst="rect">
            <a:avLst/>
          </a:prstGeom>
        </p:spPr>
        <p:txBody>
          <a:bodyPr wrap="square">
            <a:spAutoFit/>
          </a:bodyPr>
          <a:lstStyle/>
          <a:p>
            <a:r>
              <a:rPr lang="en-IN" sz="1500" dirty="0">
                <a:latin typeface="Arial" panose="020B0604020202020204" pitchFamily="34" charset="0"/>
                <a:cs typeface="Arial" panose="020B0604020202020204" pitchFamily="34" charset="0"/>
              </a:rPr>
              <a:t>By spreading investments across various sectors and asset classes, ETFs help reduce the risk associated with individual securities.</a:t>
            </a:r>
          </a:p>
        </p:txBody>
      </p:sp>
      <p:sp>
        <p:nvSpPr>
          <p:cNvPr id="7" name="Rectangle 6"/>
          <p:cNvSpPr/>
          <p:nvPr/>
        </p:nvSpPr>
        <p:spPr>
          <a:xfrm>
            <a:off x="1608896" y="1182780"/>
            <a:ext cx="1710725"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Reduced Risk</a:t>
            </a:r>
          </a:p>
        </p:txBody>
      </p:sp>
      <p:sp>
        <p:nvSpPr>
          <p:cNvPr id="8" name="Rectangle 7"/>
          <p:cNvSpPr/>
          <p:nvPr/>
        </p:nvSpPr>
        <p:spPr>
          <a:xfrm>
            <a:off x="1608896" y="2535076"/>
            <a:ext cx="7274329" cy="553998"/>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ETFs allow you to invest in a wide range of assets, including stocks, bonds, commodities, and real estate, providing broad market exposure.</a:t>
            </a:r>
            <a:endParaRPr lang="en-IN" sz="1500" dirty="0">
              <a:latin typeface="Arial" panose="020B0604020202020204" pitchFamily="34" charset="0"/>
              <a:cs typeface="Arial" panose="020B0604020202020204" pitchFamily="34" charset="0"/>
            </a:endParaRPr>
          </a:p>
        </p:txBody>
      </p:sp>
      <p:sp>
        <p:nvSpPr>
          <p:cNvPr id="9" name="Rectangle 8"/>
          <p:cNvSpPr/>
          <p:nvPr/>
        </p:nvSpPr>
        <p:spPr>
          <a:xfrm>
            <a:off x="1608896" y="2230184"/>
            <a:ext cx="1774845"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Diversification</a:t>
            </a:r>
          </a:p>
        </p:txBody>
      </p:sp>
      <p:sp>
        <p:nvSpPr>
          <p:cNvPr id="10" name="Rectangle 9"/>
          <p:cNvSpPr/>
          <p:nvPr/>
        </p:nvSpPr>
        <p:spPr>
          <a:xfrm>
            <a:off x="1608896" y="3466100"/>
            <a:ext cx="7274329" cy="784830"/>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ETFs are traded on stock exchanges like individual stocks, allowing you to buy and sell them throughout the trading day at market prices. This liquidity gives quick access to the funds when required</a:t>
            </a:r>
            <a:endParaRPr lang="en-IN" sz="1500" dirty="0">
              <a:latin typeface="Arial" panose="020B0604020202020204" pitchFamily="34" charset="0"/>
              <a:cs typeface="Arial" panose="020B0604020202020204" pitchFamily="34" charset="0"/>
            </a:endParaRPr>
          </a:p>
        </p:txBody>
      </p:sp>
      <p:sp>
        <p:nvSpPr>
          <p:cNvPr id="11" name="Rectangle 10"/>
          <p:cNvSpPr/>
          <p:nvPr/>
        </p:nvSpPr>
        <p:spPr>
          <a:xfrm>
            <a:off x="1608896" y="3161208"/>
            <a:ext cx="1146468"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Liquidity</a:t>
            </a:r>
          </a:p>
        </p:txBody>
      </p:sp>
      <p:sp>
        <p:nvSpPr>
          <p:cNvPr id="12" name="Rectangle 11"/>
          <p:cNvSpPr/>
          <p:nvPr/>
        </p:nvSpPr>
        <p:spPr>
          <a:xfrm>
            <a:off x="1608896" y="4629884"/>
            <a:ext cx="7274329" cy="553998"/>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ETFs typically have lower expense ratios compared to mutual funds, making them a cost-effective investment option</a:t>
            </a:r>
            <a:endParaRPr lang="en-IN" sz="1500" dirty="0">
              <a:latin typeface="Arial" panose="020B0604020202020204" pitchFamily="34" charset="0"/>
              <a:cs typeface="Arial" panose="020B0604020202020204" pitchFamily="34" charset="0"/>
            </a:endParaRPr>
          </a:p>
        </p:txBody>
      </p:sp>
      <p:sp>
        <p:nvSpPr>
          <p:cNvPr id="13" name="Rectangle 12"/>
          <p:cNvSpPr/>
          <p:nvPr/>
        </p:nvSpPr>
        <p:spPr>
          <a:xfrm>
            <a:off x="1608896" y="4324992"/>
            <a:ext cx="1351652"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Low Costs</a:t>
            </a:r>
          </a:p>
        </p:txBody>
      </p:sp>
      <p:sp>
        <p:nvSpPr>
          <p:cNvPr id="14" name="Rectangle 13"/>
          <p:cNvSpPr/>
          <p:nvPr/>
        </p:nvSpPr>
        <p:spPr>
          <a:xfrm>
            <a:off x="1608896" y="5627411"/>
            <a:ext cx="7274329" cy="784830"/>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There are ETFs for almost every asset class, sector, and investment style, providing flexibility in constructing a tailored portfolio. The variety of ETFs can help structure the portfolio as per the requirements or market conditions. (Growth - income)</a:t>
            </a:r>
            <a:endParaRPr lang="en-IN" sz="1500" dirty="0">
              <a:latin typeface="Arial" panose="020B0604020202020204" pitchFamily="34" charset="0"/>
              <a:cs typeface="Arial" panose="020B0604020202020204" pitchFamily="34" charset="0"/>
            </a:endParaRPr>
          </a:p>
        </p:txBody>
      </p:sp>
      <p:sp>
        <p:nvSpPr>
          <p:cNvPr id="15" name="Rectangle 14"/>
          <p:cNvSpPr/>
          <p:nvPr/>
        </p:nvSpPr>
        <p:spPr>
          <a:xfrm>
            <a:off x="1608896" y="5322519"/>
            <a:ext cx="1249060"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Flexibility</a:t>
            </a:r>
          </a:p>
        </p:txBody>
      </p:sp>
    </p:spTree>
    <p:extLst>
      <p:ext uri="{BB962C8B-B14F-4D97-AF65-F5344CB8AC3E}">
        <p14:creationId xmlns:p14="http://schemas.microsoft.com/office/powerpoint/2010/main" val="1276727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481167C-B948-4EC9-0CBE-AC6D8F04CC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4CBD2813-EE1B-65DE-6EBD-97A84E439B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3" name="TextBox 2">
            <a:extLst>
              <a:ext uri="{FF2B5EF4-FFF2-40B4-BE49-F238E27FC236}">
                <a16:creationId xmlns:a16="http://schemas.microsoft.com/office/drawing/2014/main" xmlns="" id="{A91CA59D-9CF7-5A57-C5FC-3A139044C7D7}"/>
              </a:ext>
            </a:extLst>
          </p:cNvPr>
          <p:cNvSpPr txBox="1"/>
          <p:nvPr/>
        </p:nvSpPr>
        <p:spPr>
          <a:xfrm>
            <a:off x="299258" y="249381"/>
            <a:ext cx="494680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Why Dynamic Multi Asset Investment</a:t>
            </a:r>
            <a:endParaRPr lang="en-IN" sz="2100" b="1"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xmlns="" id="{A42FC0AA-DBD1-E5D5-ED6A-CC15D061BF65}"/>
              </a:ext>
            </a:extLst>
          </p:cNvPr>
          <p:cNvSpPr/>
          <p:nvPr/>
        </p:nvSpPr>
        <p:spPr>
          <a:xfrm>
            <a:off x="453002" y="6337260"/>
            <a:ext cx="8999998" cy="230832"/>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Note: Domestic Equity, Global Equity, Gold &amp; Debt are Nifty 500, S&amp;P 500, Gold &amp; India 10Y G-Sec Respectively</a:t>
            </a:r>
          </a:p>
        </p:txBody>
      </p:sp>
      <p:sp>
        <p:nvSpPr>
          <p:cNvPr id="12" name="Rectangle 11">
            <a:extLst>
              <a:ext uri="{FF2B5EF4-FFF2-40B4-BE49-F238E27FC236}">
                <a16:creationId xmlns:a16="http://schemas.microsoft.com/office/drawing/2014/main" xmlns="" id="{DFF467E7-C77D-C3E5-958C-26F6DD9598B3}"/>
              </a:ext>
            </a:extLst>
          </p:cNvPr>
          <p:cNvSpPr/>
          <p:nvPr/>
        </p:nvSpPr>
        <p:spPr>
          <a:xfrm>
            <a:off x="453001" y="1004235"/>
            <a:ext cx="8999998" cy="1021883"/>
          </a:xfrm>
          <a:prstGeom prst="rect">
            <a:avLst/>
          </a:prstGeom>
        </p:spPr>
        <p:txBody>
          <a:bodyPr wrap="square">
            <a:spAutoFit/>
          </a:bodyPr>
          <a:lstStyle/>
          <a:p>
            <a:pPr>
              <a:lnSpc>
                <a:spcPct val="150000"/>
              </a:lnSpc>
            </a:pPr>
            <a:r>
              <a:rPr kumimoji="0" lang="en-US" altLang="en-US" sz="1400" b="0" i="0" u="none" strike="noStrike" cap="none" normalizeH="0" baseline="0" dirty="0">
                <a:ln>
                  <a:noFill/>
                </a:ln>
                <a:solidFill>
                  <a:schemeClr val="tx1"/>
                </a:solidFill>
                <a:effectLst/>
                <a:latin typeface="Arial" panose="020B0604020202020204" pitchFamily="34" charset="0"/>
              </a:rPr>
              <a:t>As no single asset class consistently outperforms every year, </a:t>
            </a:r>
            <a:r>
              <a:rPr kumimoji="0" lang="en-US" altLang="en-US" sz="1400" b="1" i="1" u="none" strike="noStrike" cap="none" normalizeH="0" baseline="0" dirty="0">
                <a:ln>
                  <a:noFill/>
                </a:ln>
                <a:solidFill>
                  <a:schemeClr val="tx1"/>
                </a:solidFill>
                <a:effectLst/>
                <a:latin typeface="Arial" panose="020B0604020202020204" pitchFamily="34" charset="0"/>
              </a:rPr>
              <a:t>diversification is key</a:t>
            </a:r>
            <a:r>
              <a:rPr kumimoji="0" lang="en-US" altLang="en-US" sz="1400" b="0" i="1" u="none" strike="noStrike" cap="none" normalizeH="0" baseline="0" dirty="0">
                <a:ln>
                  <a:noFill/>
                </a:ln>
                <a:solidFill>
                  <a:schemeClr val="tx1"/>
                </a:solidFill>
                <a:effectLst/>
                <a:latin typeface="Arial" panose="020B0604020202020204" pitchFamily="34" charset="0"/>
              </a:rPr>
              <a:t>.</a:t>
            </a:r>
          </a:p>
          <a:p>
            <a:pPr>
              <a:lnSpc>
                <a:spcPct val="150000"/>
              </a:lnSpc>
            </a:pPr>
            <a:r>
              <a:rPr kumimoji="0" lang="en-US" altLang="en-US" sz="1400" b="0" i="0" u="none" strike="noStrike" cap="none" normalizeH="0" baseline="0" dirty="0">
                <a:ln>
                  <a:noFill/>
                </a:ln>
                <a:solidFill>
                  <a:schemeClr val="tx1"/>
                </a:solidFill>
                <a:effectLst/>
                <a:latin typeface="Arial" panose="020B0604020202020204" pitchFamily="34" charset="0"/>
              </a:rPr>
              <a:t>Spreading investments across Domestic Equity, Global Equity, Gold and Debt helps </a:t>
            </a:r>
            <a:r>
              <a:rPr kumimoji="0" lang="en-US" altLang="en-US" sz="1400" b="1" i="1" u="none" strike="noStrike" cap="none" normalizeH="0" baseline="0" dirty="0">
                <a:ln>
                  <a:noFill/>
                </a:ln>
                <a:solidFill>
                  <a:schemeClr val="tx1"/>
                </a:solidFill>
                <a:effectLst/>
                <a:latin typeface="Arial" panose="020B0604020202020204" pitchFamily="34" charset="0"/>
              </a:rPr>
              <a:t>balance risk and capture opportunities</a:t>
            </a:r>
            <a:r>
              <a:rPr kumimoji="0" lang="en-US" altLang="en-US" sz="1400" b="0" i="0" u="none" strike="noStrike" cap="none" normalizeH="0" baseline="0" dirty="0">
                <a:ln>
                  <a:noFill/>
                </a:ln>
                <a:solidFill>
                  <a:schemeClr val="tx1"/>
                </a:solidFill>
                <a:effectLst/>
                <a:latin typeface="Arial" panose="020B0604020202020204" pitchFamily="34" charset="0"/>
              </a:rPr>
              <a:t> in different market phases.</a:t>
            </a:r>
          </a:p>
        </p:txBody>
      </p:sp>
      <p:graphicFrame>
        <p:nvGraphicFramePr>
          <p:cNvPr id="2" name="Table 1">
            <a:extLst>
              <a:ext uri="{FF2B5EF4-FFF2-40B4-BE49-F238E27FC236}">
                <a16:creationId xmlns:a16="http://schemas.microsoft.com/office/drawing/2014/main" xmlns="" id="{3D8DCED6-AB14-913C-5161-DA4FB41FEDED}"/>
              </a:ext>
            </a:extLst>
          </p:cNvPr>
          <p:cNvGraphicFramePr>
            <a:graphicFrameLocks noGrp="1"/>
          </p:cNvGraphicFramePr>
          <p:nvPr>
            <p:extLst>
              <p:ext uri="{D42A27DB-BD31-4B8C-83A1-F6EECF244321}">
                <p14:modId xmlns:p14="http://schemas.microsoft.com/office/powerpoint/2010/main" val="1803425172"/>
              </p:ext>
            </p:extLst>
          </p:nvPr>
        </p:nvGraphicFramePr>
        <p:xfrm>
          <a:off x="543000" y="2165724"/>
          <a:ext cx="8820000" cy="4032000"/>
        </p:xfrm>
        <a:graphic>
          <a:graphicData uri="http://schemas.openxmlformats.org/drawingml/2006/table">
            <a:tbl>
              <a:tblPr/>
              <a:tblGrid>
                <a:gridCol w="1260000">
                  <a:extLst>
                    <a:ext uri="{9D8B030D-6E8A-4147-A177-3AD203B41FA5}">
                      <a16:colId xmlns:a16="http://schemas.microsoft.com/office/drawing/2014/main" xmlns="" val="2134832376"/>
                    </a:ext>
                  </a:extLst>
                </a:gridCol>
                <a:gridCol w="1260000">
                  <a:extLst>
                    <a:ext uri="{9D8B030D-6E8A-4147-A177-3AD203B41FA5}">
                      <a16:colId xmlns:a16="http://schemas.microsoft.com/office/drawing/2014/main" xmlns="" val="2090775287"/>
                    </a:ext>
                  </a:extLst>
                </a:gridCol>
                <a:gridCol w="1260000">
                  <a:extLst>
                    <a:ext uri="{9D8B030D-6E8A-4147-A177-3AD203B41FA5}">
                      <a16:colId xmlns:a16="http://schemas.microsoft.com/office/drawing/2014/main" xmlns="" val="2536784941"/>
                    </a:ext>
                  </a:extLst>
                </a:gridCol>
                <a:gridCol w="1260000">
                  <a:extLst>
                    <a:ext uri="{9D8B030D-6E8A-4147-A177-3AD203B41FA5}">
                      <a16:colId xmlns:a16="http://schemas.microsoft.com/office/drawing/2014/main" xmlns="" val="948077291"/>
                    </a:ext>
                  </a:extLst>
                </a:gridCol>
                <a:gridCol w="1260000">
                  <a:extLst>
                    <a:ext uri="{9D8B030D-6E8A-4147-A177-3AD203B41FA5}">
                      <a16:colId xmlns:a16="http://schemas.microsoft.com/office/drawing/2014/main" xmlns="" val="3924061490"/>
                    </a:ext>
                  </a:extLst>
                </a:gridCol>
                <a:gridCol w="1260000">
                  <a:extLst>
                    <a:ext uri="{9D8B030D-6E8A-4147-A177-3AD203B41FA5}">
                      <a16:colId xmlns:a16="http://schemas.microsoft.com/office/drawing/2014/main" xmlns="" val="1183667802"/>
                    </a:ext>
                  </a:extLst>
                </a:gridCol>
                <a:gridCol w="1260000">
                  <a:extLst>
                    <a:ext uri="{9D8B030D-6E8A-4147-A177-3AD203B41FA5}">
                      <a16:colId xmlns:a16="http://schemas.microsoft.com/office/drawing/2014/main" xmlns="" val="1303218038"/>
                    </a:ext>
                  </a:extLst>
                </a:gridCol>
              </a:tblGrid>
              <a:tr h="252000">
                <a:tc>
                  <a:txBody>
                    <a:bodyPr/>
                    <a:lstStyle/>
                    <a:p>
                      <a:pPr algn="ctr" rtl="0" fontAlgn="ctr"/>
                      <a:r>
                        <a:rPr lang="en-IN" sz="1000" b="1" i="0" u="none" strike="noStrike">
                          <a:solidFill>
                            <a:srgbClr val="FFFFFF"/>
                          </a:solidFill>
                          <a:effectLst/>
                          <a:latin typeface="Arial" panose="020B0604020202020204" pitchFamily="34" charset="0"/>
                        </a:rPr>
                        <a:t>Calendar Year</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Best Performer</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Worst Performer</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extLst>
                  <a:ext uri="{0D108BD9-81ED-4DB2-BD59-A6C34878D82A}">
                    <a16:rowId xmlns:a16="http://schemas.microsoft.com/office/drawing/2014/main" xmlns="" val="806863970"/>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2012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31.84%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13.41%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11.22%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10.83%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851218661"/>
                  </a:ext>
                </a:extLst>
              </a:tr>
              <a:tr h="252000">
                <a:tc>
                  <a:txBody>
                    <a:bodyPr/>
                    <a:lstStyle/>
                    <a:p>
                      <a:pPr algn="ctr" rtl="0" fontAlgn="ctr"/>
                      <a:r>
                        <a:rPr lang="en-IN" sz="1000" b="0" i="0" u="none" strike="noStrike">
                          <a:solidFill>
                            <a:srgbClr val="000000"/>
                          </a:solidFill>
                          <a:effectLst/>
                          <a:latin typeface="Arial" panose="020B0604020202020204" pitchFamily="34" charset="0"/>
                        </a:rPr>
                        <a:t>2013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3.61%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29.60%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-6.39%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-0.79%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595699463"/>
                  </a:ext>
                </a:extLst>
              </a:tr>
              <a:tr h="252000">
                <a:tc>
                  <a:txBody>
                    <a:bodyPr/>
                    <a:lstStyle/>
                    <a:p>
                      <a:pPr algn="ctr" rtl="0" fontAlgn="ctr"/>
                      <a:r>
                        <a:rPr lang="en-IN" sz="1000" b="0" i="0" u="none" strike="noStrike">
                          <a:solidFill>
                            <a:srgbClr val="000000"/>
                          </a:solidFill>
                          <a:effectLst/>
                          <a:latin typeface="Arial" panose="020B0604020202020204" pitchFamily="34" charset="0"/>
                        </a:rPr>
                        <a:t>2014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37.82%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11.39%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-9.32%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14.59%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51899917"/>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2015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C00000"/>
                          </a:solidFill>
                          <a:effectLst/>
                          <a:latin typeface="Arial" panose="020B0604020202020204" pitchFamily="34" charset="0"/>
                        </a:rPr>
                        <a:t>-0.72%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-0.73%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-7.50%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7.26%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932814804"/>
                  </a:ext>
                </a:extLst>
              </a:tr>
              <a:tr h="252000">
                <a:tc>
                  <a:txBody>
                    <a:bodyPr/>
                    <a:lstStyle/>
                    <a:p>
                      <a:pPr algn="ctr" rtl="0" fontAlgn="ctr"/>
                      <a:r>
                        <a:rPr lang="en-IN" sz="1000" b="0" i="0" u="none" strike="noStrike">
                          <a:solidFill>
                            <a:srgbClr val="000000"/>
                          </a:solidFill>
                          <a:effectLst/>
                          <a:latin typeface="Arial" panose="020B0604020202020204" pitchFamily="34" charset="0"/>
                        </a:rPr>
                        <a:t>2016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3.84%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9.54%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12.52%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15.03%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987039591"/>
                  </a:ext>
                </a:extLst>
              </a:tr>
              <a:tr h="252000">
                <a:tc>
                  <a:txBody>
                    <a:bodyPr/>
                    <a:lstStyle/>
                    <a:p>
                      <a:pPr algn="ctr" rtl="0" fontAlgn="ctr"/>
                      <a:r>
                        <a:rPr lang="en-IN" sz="1000" b="0" i="0" u="none" strike="noStrike">
                          <a:solidFill>
                            <a:srgbClr val="000000"/>
                          </a:solidFill>
                          <a:effectLst/>
                          <a:latin typeface="Arial" panose="020B0604020202020204" pitchFamily="34" charset="0"/>
                        </a:rPr>
                        <a:t>2017</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35.91%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19.42%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2.43%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0.34%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773527051"/>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2018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C00000"/>
                          </a:solidFill>
                          <a:effectLst/>
                          <a:latin typeface="Arial" panose="020B0604020202020204" pitchFamily="34" charset="0"/>
                        </a:rPr>
                        <a:t>-3.38%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-6.24%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6.67%</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6.11%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682411155"/>
                  </a:ext>
                </a:extLst>
              </a:tr>
              <a:tr h="252000">
                <a:tc>
                  <a:txBody>
                    <a:bodyPr/>
                    <a:lstStyle/>
                    <a:p>
                      <a:pPr algn="ctr" rtl="0" fontAlgn="ctr"/>
                      <a:r>
                        <a:rPr lang="en-IN" sz="1000" b="0" i="0" u="none" strike="noStrike">
                          <a:solidFill>
                            <a:srgbClr val="000000"/>
                          </a:solidFill>
                          <a:effectLst/>
                          <a:latin typeface="Arial" panose="020B0604020202020204" pitchFamily="34" charset="0"/>
                        </a:rPr>
                        <a:t>2019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7.66%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28.88%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22.95%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9.41%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3097632362"/>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16.67%</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16.26%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27.00%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8.75%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656849309"/>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30.19%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26.89%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-5.19%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1.33%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484436924"/>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3.02%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-19.44%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12.80%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0.40%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3972460192"/>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25.76%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24.23%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14.68%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8.08%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761899165"/>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15.16%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23.31%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19.44%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9.55%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730847511"/>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6.69%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chemeClr val="tx1"/>
                          </a:solidFill>
                          <a:effectLst/>
                          <a:latin typeface="Arial" panose="020B0604020202020204" pitchFamily="34" charset="0"/>
                        </a:rPr>
                        <a:t>16.39%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66.36%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6.85%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4074412925"/>
                  </a:ext>
                </a:extLst>
              </a:tr>
              <a:tr h="252000">
                <a:tc>
                  <a:txBody>
                    <a:bodyPr/>
                    <a:lstStyle/>
                    <a:p>
                      <a:pPr algn="ctr" rtl="0" fontAlgn="ctr"/>
                      <a:r>
                        <a:rPr lang="en-US" sz="1000" b="0" i="0" u="none" strike="noStrike" dirty="0">
                          <a:solidFill>
                            <a:srgbClr val="000000"/>
                          </a:solidFill>
                          <a:effectLst/>
                          <a:latin typeface="Arial" panose="020B0604020202020204" pitchFamily="34" charset="0"/>
                        </a:rPr>
                        <a:t>2026</a:t>
                      </a:r>
                      <a:endParaRPr lang="en-IN" sz="1000" b="0" i="0" u="none" strike="noStrike" dirty="0">
                        <a:solidFill>
                          <a:srgbClr val="000000"/>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US" sz="1000" b="0" i="0" u="none" strike="noStrike" dirty="0">
                          <a:solidFill>
                            <a:srgbClr val="C00000"/>
                          </a:solidFill>
                          <a:effectLst/>
                          <a:latin typeface="Arial" panose="020B0604020202020204" pitchFamily="34" charset="0"/>
                        </a:rPr>
                        <a:t>-3.67%</a:t>
                      </a:r>
                      <a:endParaRPr lang="en-IN" sz="1000" b="0" i="0" u="none" strike="noStrike" dirty="0">
                        <a:solidFill>
                          <a:srgbClr val="C00000"/>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US" sz="1000" b="0" i="0" u="none" strike="noStrike" dirty="0">
                          <a:solidFill>
                            <a:schemeClr val="tx1"/>
                          </a:solidFill>
                          <a:effectLst/>
                          <a:latin typeface="Arial" panose="020B0604020202020204" pitchFamily="34" charset="0"/>
                        </a:rPr>
                        <a:t>9.55%</a:t>
                      </a:r>
                      <a:endParaRPr lang="en-IN" sz="1000" b="0" i="0" u="none" strike="noStrike" dirty="0">
                        <a:solidFill>
                          <a:schemeClr val="tx1"/>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US" sz="1000" b="0" i="0" u="none" strike="noStrike" dirty="0">
                          <a:solidFill>
                            <a:srgbClr val="000000"/>
                          </a:solidFill>
                          <a:effectLst/>
                          <a:latin typeface="Arial" panose="020B0604020202020204" pitchFamily="34" charset="0"/>
                        </a:rPr>
                        <a:t>5.32%</a:t>
                      </a:r>
                      <a:endParaRPr lang="en-IN" sz="1000" b="0" i="0" u="none" strike="noStrike" dirty="0">
                        <a:solidFill>
                          <a:srgbClr val="000000"/>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US" sz="1000" b="0" i="0" u="none" strike="noStrike" dirty="0">
                          <a:solidFill>
                            <a:srgbClr val="000000"/>
                          </a:solidFill>
                          <a:effectLst/>
                          <a:latin typeface="Arial" panose="020B0604020202020204" pitchFamily="34" charset="0"/>
                        </a:rPr>
                        <a:t>2.21%</a:t>
                      </a:r>
                      <a:endParaRPr lang="en-IN" sz="1000" b="0" i="0" u="none" strike="noStrike" dirty="0">
                        <a:solidFill>
                          <a:srgbClr val="000000"/>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942461338"/>
                  </a:ext>
                </a:extLst>
              </a:tr>
            </a:tbl>
          </a:graphicData>
        </a:graphic>
      </p:graphicFrame>
    </p:spTree>
    <p:extLst>
      <p:ext uri="{BB962C8B-B14F-4D97-AF65-F5344CB8AC3E}">
        <p14:creationId xmlns:p14="http://schemas.microsoft.com/office/powerpoint/2010/main" val="916735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AE8CC3F-111D-2B2C-BF19-C466394644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17034A4C-BB45-6BF1-7079-0BB3A3A11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3" name="TextBox 2">
            <a:extLst>
              <a:ext uri="{FF2B5EF4-FFF2-40B4-BE49-F238E27FC236}">
                <a16:creationId xmlns:a16="http://schemas.microsoft.com/office/drawing/2014/main" xmlns="" id="{6A11D634-1F48-0954-9A5C-9A42B14DE415}"/>
              </a:ext>
            </a:extLst>
          </p:cNvPr>
          <p:cNvSpPr txBox="1"/>
          <p:nvPr/>
        </p:nvSpPr>
        <p:spPr>
          <a:xfrm>
            <a:off x="299258" y="249381"/>
            <a:ext cx="494680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Why Dynamic Multi Asset Investment</a:t>
            </a:r>
            <a:endParaRPr lang="en-IN" sz="2100" b="1"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xmlns="" id="{27F773A5-9407-137F-21F4-CE773265C4DF}"/>
              </a:ext>
            </a:extLst>
          </p:cNvPr>
          <p:cNvSpPr/>
          <p:nvPr/>
        </p:nvSpPr>
        <p:spPr>
          <a:xfrm>
            <a:off x="453002" y="6337260"/>
            <a:ext cx="8999998" cy="230832"/>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Note: Data from 1</a:t>
            </a:r>
            <a:r>
              <a:rPr lang="en-US" sz="900" baseline="30000" dirty="0">
                <a:latin typeface="Arial" panose="020B0604020202020204" pitchFamily="34" charset="0"/>
                <a:cs typeface="Arial" panose="020B0604020202020204" pitchFamily="34" charset="0"/>
              </a:rPr>
              <a:t>st</a:t>
            </a:r>
            <a:r>
              <a:rPr lang="en-US" sz="900" dirty="0">
                <a:latin typeface="Arial" panose="020B0604020202020204" pitchFamily="34" charset="0"/>
                <a:cs typeface="Arial" panose="020B0604020202020204" pitchFamily="34" charset="0"/>
              </a:rPr>
              <a:t> April 2010 to 30</a:t>
            </a:r>
            <a:r>
              <a:rPr lang="en-US" sz="900" baseline="30000" dirty="0">
                <a:latin typeface="Arial" panose="020B0604020202020204" pitchFamily="34" charset="0"/>
                <a:cs typeface="Arial" panose="020B0604020202020204" pitchFamily="34" charset="0"/>
              </a:rPr>
              <a:t>th</a:t>
            </a:r>
            <a:r>
              <a:rPr lang="en-US" sz="900" dirty="0">
                <a:latin typeface="Arial" panose="020B0604020202020204" pitchFamily="34" charset="0"/>
                <a:cs typeface="Arial" panose="020B0604020202020204" pitchFamily="34" charset="0"/>
              </a:rPr>
              <a:t> June 2026</a:t>
            </a:r>
          </a:p>
        </p:txBody>
      </p:sp>
      <p:sp>
        <p:nvSpPr>
          <p:cNvPr id="10" name="Rectangle 9">
            <a:extLst>
              <a:ext uri="{FF2B5EF4-FFF2-40B4-BE49-F238E27FC236}">
                <a16:creationId xmlns:a16="http://schemas.microsoft.com/office/drawing/2014/main" xmlns="" id="{C9B6C291-D0C6-F479-5FF7-C7F01AC08549}"/>
              </a:ext>
            </a:extLst>
          </p:cNvPr>
          <p:cNvSpPr>
            <a:spLocks noChangeArrowheads="1"/>
          </p:cNvSpPr>
          <p:nvPr/>
        </p:nvSpPr>
        <p:spPr bwMode="auto">
          <a:xfrm>
            <a:off x="186146" y="995668"/>
            <a:ext cx="6939273" cy="260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lvl="0" eaLnBrk="0" fontAlgn="base" hangingPunct="0">
              <a:spcBef>
                <a:spcPct val="0"/>
              </a:spcBef>
              <a:spcAft>
                <a:spcPct val="0"/>
              </a:spcAft>
            </a:pPr>
            <a:r>
              <a:rPr lang="en-US" b="1" dirty="0">
                <a:solidFill>
                  <a:srgbClr val="566434"/>
                </a:solidFill>
                <a:latin typeface="Arial" panose="020B0604020202020204" pitchFamily="34" charset="0"/>
                <a:cs typeface="Arial" panose="020B0604020202020204" pitchFamily="34" charset="0"/>
              </a:rPr>
              <a:t>Multi-Asset Strategy:</a:t>
            </a:r>
          </a:p>
          <a:p>
            <a:pPr lvl="0" eaLnBrk="0" fontAlgn="base" hangingPunct="0">
              <a:spcBef>
                <a:spcPct val="0"/>
              </a:spcBef>
              <a:spcAft>
                <a:spcPct val="0"/>
              </a:spcAft>
            </a:pPr>
            <a:r>
              <a:rPr lang="en-US" sz="1200" i="1" dirty="0">
                <a:solidFill>
                  <a:srgbClr val="566434"/>
                </a:solidFill>
                <a:latin typeface="Arial" panose="020B0604020202020204" pitchFamily="34" charset="0"/>
                <a:cs typeface="Arial" panose="020B0604020202020204" pitchFamily="34" charset="0"/>
              </a:rPr>
              <a:t>Evidence of Resilience in Declining Markets (Refer Chart below)</a:t>
            </a:r>
            <a:endParaRPr kumimoji="0" lang="en-US" altLang="en-US" sz="1200" i="1" u="none" strike="noStrike" cap="none" normalizeH="0" baseline="0" dirty="0">
              <a:ln>
                <a:noFill/>
              </a:ln>
              <a:solidFill>
                <a:srgbClr val="566434"/>
              </a:solidFill>
              <a:effectLst/>
              <a:latin typeface="Arial" panose="020B0604020202020204" pitchFamily="34" charset="0"/>
              <a:cs typeface="Arial" panose="020B0604020202020204" pitchFamily="34" charset="0"/>
            </a:endParaRPr>
          </a:p>
          <a:p>
            <a:pPr marR="0" lvl="0" algn="just" defTabSz="914400" rtl="0" eaLnBrk="0" fontAlgn="base" latinLnBrk="0" hangingPunct="0">
              <a:lnSpc>
                <a:spcPct val="150000"/>
              </a:lnSpc>
              <a:spcBef>
                <a:spcPct val="0"/>
              </a:spcBef>
              <a:spcAft>
                <a:spcPct val="0"/>
              </a:spcAft>
              <a:buClrTx/>
              <a:buSzTx/>
              <a:tabLst/>
            </a:pPr>
            <a:endParaRPr kumimoji="0" lang="en-US" altLang="en-US" sz="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Lower Drawdown vs Peers:</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Nifty Multi Asset fell only </a:t>
            </a: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-16.46%</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significantly less than Nifty 500 (</a:t>
            </a: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-29.98%</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and S&amp;P 500 (</a:t>
            </a: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-24.77%</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indicating better downside protection.</a:t>
            </a: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Natural Hedge through Diversification:</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By combining equity, debt (like G-Secs), and commodities (like Gold), the strategy smoothens volatility, even when individual assets drop steeply.</a:t>
            </a: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Superior Risk-Adjusted Performance:</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While Gold and S&amp;P 500 dropped more than </a:t>
            </a: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-24%</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the multi-asset approach outperformed both by smart allocation.</a:t>
            </a: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Defensive During Market Turmoil:</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Multi Asset strategies help investors stay invested through tough times with less portfolio erosion, ensuring better compounding over the long term.</a:t>
            </a:r>
          </a:p>
        </p:txBody>
      </p:sp>
      <p:graphicFrame>
        <p:nvGraphicFramePr>
          <p:cNvPr id="15" name="Table 14">
            <a:extLst>
              <a:ext uri="{FF2B5EF4-FFF2-40B4-BE49-F238E27FC236}">
                <a16:creationId xmlns:a16="http://schemas.microsoft.com/office/drawing/2014/main" xmlns="" id="{2D6FD07C-CBA0-C009-6D9D-96987F0FD2AB}"/>
              </a:ext>
            </a:extLst>
          </p:cNvPr>
          <p:cNvGraphicFramePr>
            <a:graphicFrameLocks noGrp="1"/>
          </p:cNvGraphicFramePr>
          <p:nvPr/>
        </p:nvGraphicFramePr>
        <p:xfrm>
          <a:off x="7257000" y="1713357"/>
          <a:ext cx="2196000" cy="1512000"/>
        </p:xfrm>
        <a:graphic>
          <a:graphicData uri="http://schemas.openxmlformats.org/drawingml/2006/table">
            <a:tbl>
              <a:tblPr/>
              <a:tblGrid>
                <a:gridCol w="1296000">
                  <a:extLst>
                    <a:ext uri="{9D8B030D-6E8A-4147-A177-3AD203B41FA5}">
                      <a16:colId xmlns:a16="http://schemas.microsoft.com/office/drawing/2014/main" xmlns="" val="709607128"/>
                    </a:ext>
                  </a:extLst>
                </a:gridCol>
                <a:gridCol w="900000">
                  <a:extLst>
                    <a:ext uri="{9D8B030D-6E8A-4147-A177-3AD203B41FA5}">
                      <a16:colId xmlns:a16="http://schemas.microsoft.com/office/drawing/2014/main" xmlns="" val="1683899863"/>
                    </a:ext>
                  </a:extLst>
                </a:gridCol>
              </a:tblGrid>
              <a:tr h="252000">
                <a:tc gridSpan="2">
                  <a:txBody>
                    <a:bodyPr/>
                    <a:lstStyle/>
                    <a:p>
                      <a:pPr algn="ctr" rtl="0" fontAlgn="ctr"/>
                      <a:r>
                        <a:rPr lang="en-IN" sz="900" b="1" i="0" u="none" strike="noStrike" dirty="0">
                          <a:solidFill>
                            <a:srgbClr val="FFFFFF"/>
                          </a:solidFill>
                          <a:effectLst/>
                          <a:latin typeface="Arial" panose="020B0604020202020204" pitchFamily="34" charset="0"/>
                        </a:rPr>
                        <a:t>Max Drawdown</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B3717"/>
                    </a:solidFill>
                  </a:tcPr>
                </a:tc>
                <a:tc hMerge="1">
                  <a:txBody>
                    <a:bodyPr/>
                    <a:lstStyle/>
                    <a:p>
                      <a:endParaRPr lang="en-IN"/>
                    </a:p>
                  </a:txBody>
                  <a:tcPr/>
                </a:tc>
                <a:extLst>
                  <a:ext uri="{0D108BD9-81ED-4DB2-BD59-A6C34878D82A}">
                    <a16:rowId xmlns:a16="http://schemas.microsoft.com/office/drawing/2014/main" xmlns="" val="430587284"/>
                  </a:ext>
                </a:extLst>
              </a:tr>
              <a:tr h="252000">
                <a:tc>
                  <a:txBody>
                    <a:bodyPr/>
                    <a:lstStyle/>
                    <a:p>
                      <a:pPr algn="ctr" rtl="0" fontAlgn="ctr"/>
                      <a:r>
                        <a:rPr lang="en-IN" sz="900" b="1" i="0" u="none" strike="noStrike">
                          <a:solidFill>
                            <a:srgbClr val="FFFFFF"/>
                          </a:solidFill>
                          <a:effectLst/>
                          <a:latin typeface="Arial" panose="020B0604020202020204" pitchFamily="34" charset="0"/>
                        </a:rPr>
                        <a:t>NIFTY MULTI ASSET</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a:solidFill>
                            <a:srgbClr val="000000"/>
                          </a:solidFill>
                          <a:effectLst/>
                          <a:latin typeface="Arial" panose="020B0604020202020204" pitchFamily="34" charset="0"/>
                        </a:rPr>
                        <a:t>-16.46%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2774362357"/>
                  </a:ext>
                </a:extLst>
              </a:tr>
              <a:tr h="252000">
                <a:tc>
                  <a:txBody>
                    <a:bodyPr/>
                    <a:lstStyle/>
                    <a:p>
                      <a:pPr algn="ctr" rtl="0" fontAlgn="ctr"/>
                      <a:r>
                        <a:rPr lang="en-IN" sz="900" b="1" i="0" u="none" strike="noStrike">
                          <a:solidFill>
                            <a:srgbClr val="FFFFFF"/>
                          </a:solidFill>
                          <a:effectLst/>
                          <a:latin typeface="Arial" panose="020B0604020202020204" pitchFamily="34" charset="0"/>
                        </a:rPr>
                        <a:t>GOLD</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a:solidFill>
                            <a:srgbClr val="000000"/>
                          </a:solidFill>
                          <a:effectLst/>
                          <a:latin typeface="Arial" panose="020B0604020202020204" pitchFamily="34" charset="0"/>
                        </a:rPr>
                        <a:t>-24.38%</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1902554804"/>
                  </a:ext>
                </a:extLst>
              </a:tr>
              <a:tr h="252000">
                <a:tc>
                  <a:txBody>
                    <a:bodyPr/>
                    <a:lstStyle/>
                    <a:p>
                      <a:pPr algn="ctr" rtl="0" fontAlgn="ctr"/>
                      <a:r>
                        <a:rPr lang="en-IN" sz="900" b="1" i="0" u="none" strike="noStrike">
                          <a:solidFill>
                            <a:srgbClr val="FFFFFF"/>
                          </a:solidFill>
                          <a:effectLst/>
                          <a:latin typeface="Arial" panose="020B0604020202020204" pitchFamily="34" charset="0"/>
                        </a:rPr>
                        <a:t>G-Sec Bond</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a:solidFill>
                            <a:srgbClr val="000000"/>
                          </a:solidFill>
                          <a:effectLst/>
                          <a:latin typeface="Arial" panose="020B0604020202020204" pitchFamily="34" charset="0"/>
                        </a:rPr>
                        <a:t>-7.79%</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515953695"/>
                  </a:ext>
                </a:extLst>
              </a:tr>
              <a:tr h="252000">
                <a:tc>
                  <a:txBody>
                    <a:bodyPr/>
                    <a:lstStyle/>
                    <a:p>
                      <a:pPr algn="ctr" rtl="0" fontAlgn="ctr"/>
                      <a:r>
                        <a:rPr lang="en-IN" sz="900" b="1" i="0" u="none" strike="noStrike">
                          <a:solidFill>
                            <a:srgbClr val="FFFFFF"/>
                          </a:solidFill>
                          <a:effectLst/>
                          <a:latin typeface="Arial" panose="020B0604020202020204" pitchFamily="34" charset="0"/>
                        </a:rPr>
                        <a:t>S&amp;P 500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a:solidFill>
                            <a:srgbClr val="000000"/>
                          </a:solidFill>
                          <a:effectLst/>
                          <a:latin typeface="Arial" panose="020B0604020202020204" pitchFamily="34" charset="0"/>
                        </a:rPr>
                        <a:t>-24.77%</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2352611210"/>
                  </a:ext>
                </a:extLst>
              </a:tr>
              <a:tr h="252000">
                <a:tc>
                  <a:txBody>
                    <a:bodyPr/>
                    <a:lstStyle/>
                    <a:p>
                      <a:pPr algn="ctr" rtl="0" fontAlgn="ctr"/>
                      <a:r>
                        <a:rPr lang="en-IN" sz="900" b="1" i="0" u="none" strike="noStrike" dirty="0">
                          <a:solidFill>
                            <a:srgbClr val="FFFFFF"/>
                          </a:solidFill>
                          <a:effectLst/>
                          <a:latin typeface="Arial" panose="020B0604020202020204" pitchFamily="34" charset="0"/>
                        </a:rPr>
                        <a:t>NIFTY 500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dirty="0">
                          <a:solidFill>
                            <a:srgbClr val="000000"/>
                          </a:solidFill>
                          <a:effectLst/>
                          <a:latin typeface="Arial" panose="020B0604020202020204" pitchFamily="34" charset="0"/>
                        </a:rPr>
                        <a:t>-29.98%</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739821746"/>
                  </a:ext>
                </a:extLst>
              </a:tr>
            </a:tbl>
          </a:graphicData>
        </a:graphic>
      </p:graphicFrame>
      <p:graphicFrame>
        <p:nvGraphicFramePr>
          <p:cNvPr id="2" name="Chart 1">
            <a:extLst>
              <a:ext uri="{FF2B5EF4-FFF2-40B4-BE49-F238E27FC236}">
                <a16:creationId xmlns:a16="http://schemas.microsoft.com/office/drawing/2014/main" xmlns="" id="{ABE03BCD-2AFF-F870-0AEC-05FF22ED8736}"/>
              </a:ext>
            </a:extLst>
          </p:cNvPr>
          <p:cNvGraphicFramePr>
            <a:graphicFrameLocks/>
          </p:cNvGraphicFramePr>
          <p:nvPr>
            <p:extLst>
              <p:ext uri="{D42A27DB-BD31-4B8C-83A1-F6EECF244321}">
                <p14:modId xmlns:p14="http://schemas.microsoft.com/office/powerpoint/2010/main" val="530538031"/>
              </p:ext>
            </p:extLst>
          </p:nvPr>
        </p:nvGraphicFramePr>
        <p:xfrm>
          <a:off x="363000" y="3587625"/>
          <a:ext cx="9180000" cy="27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9579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TextBox 4"/>
          <p:cNvSpPr txBox="1"/>
          <p:nvPr/>
        </p:nvSpPr>
        <p:spPr>
          <a:xfrm>
            <a:off x="299258" y="249381"/>
            <a:ext cx="6850786"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Top 10 Performing Indices/Asset class for each year</a:t>
            </a:r>
            <a:endParaRPr lang="en-IN" sz="2100" b="1"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688" y="1072896"/>
            <a:ext cx="9564624" cy="4712208"/>
          </a:xfrm>
          <a:prstGeom prst="rect">
            <a:avLst/>
          </a:prstGeom>
        </p:spPr>
      </p:pic>
      <p:sp>
        <p:nvSpPr>
          <p:cNvPr id="7" name="Rectangle 6"/>
          <p:cNvSpPr/>
          <p:nvPr/>
        </p:nvSpPr>
        <p:spPr>
          <a:xfrm>
            <a:off x="148932" y="5916122"/>
            <a:ext cx="9219509" cy="553998"/>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We have done the analysis of all  indices/Asset class performance of which 10 Unique best performing indices/asset class in the Given Year  is shown whose ETFs are also available for investment.</a:t>
            </a:r>
          </a:p>
        </p:txBody>
      </p:sp>
    </p:spTree>
    <p:extLst>
      <p:ext uri="{BB962C8B-B14F-4D97-AF65-F5344CB8AC3E}">
        <p14:creationId xmlns:p14="http://schemas.microsoft.com/office/powerpoint/2010/main" val="1794753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TextBox 4"/>
          <p:cNvSpPr txBox="1"/>
          <p:nvPr/>
        </p:nvSpPr>
        <p:spPr>
          <a:xfrm>
            <a:off x="299258" y="249381"/>
            <a:ext cx="2582374"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Historical Analysis</a:t>
            </a:r>
            <a:endParaRPr lang="en-IN" sz="2100" b="1"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158496" y="5376532"/>
            <a:ext cx="9528048" cy="120032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It is not possible to predict all top performers for a year and include them in a portfolio. But even with 70% accuracy, we can generate alpha over the benchmarks such as Nifty 50, BSE Sensex and other multi asset indices.</a:t>
            </a:r>
          </a:p>
          <a:p>
            <a:r>
              <a:rPr lang="en-US" sz="1200" dirty="0">
                <a:latin typeface="Arial" panose="020B0604020202020204" pitchFamily="34" charset="0"/>
                <a:cs typeface="Arial" panose="020B0604020202020204" pitchFamily="34" charset="0"/>
              </a:rPr>
              <a:t>Assuming Tracking Error, Expense on ETF  and AMC Charges. Still and alpha creation possible.</a:t>
            </a:r>
          </a:p>
          <a:p>
            <a:r>
              <a:rPr lang="en-US" sz="1200" dirty="0">
                <a:latin typeface="Arial" panose="020B0604020202020204" pitchFamily="34" charset="0"/>
                <a:cs typeface="Arial" panose="020B0604020202020204" pitchFamily="34" charset="0"/>
              </a:rPr>
              <a:t>Note the above analysis is not the representation of the actual portfolio. Portfolios will be rebalance during the course of time and not annually as shown in the above illustration/Analysis.</a:t>
            </a:r>
          </a:p>
          <a:p>
            <a:r>
              <a:rPr lang="en-US" sz="1200" dirty="0">
                <a:latin typeface="Arial" panose="020B0604020202020204" pitchFamily="34" charset="0"/>
                <a:cs typeface="Arial" panose="020B0604020202020204" pitchFamily="34" charset="0"/>
              </a:rPr>
              <a:t>Above analysis is just to highlight the possibility of alpha creation through Dynamically Manage Multi Asset Portfolio.</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976" y="914260"/>
            <a:ext cx="9497568" cy="4462272"/>
          </a:xfrm>
          <a:prstGeom prst="rect">
            <a:avLst/>
          </a:prstGeom>
        </p:spPr>
      </p:pic>
    </p:spTree>
    <p:extLst>
      <p:ext uri="{BB962C8B-B14F-4D97-AF65-F5344CB8AC3E}">
        <p14:creationId xmlns:p14="http://schemas.microsoft.com/office/powerpoint/2010/main" val="3241794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9D77A6B-B074-E04E-E4F7-6781E9037ED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AF822D54-8E18-93E1-B001-9CB3D8310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0"/>
            <a:ext cx="9902952" cy="6858000"/>
          </a:xfrm>
          <a:prstGeom prst="rect">
            <a:avLst/>
          </a:prstGeom>
        </p:spPr>
      </p:pic>
      <p:sp>
        <p:nvSpPr>
          <p:cNvPr id="5" name="TextBox 4">
            <a:extLst>
              <a:ext uri="{FF2B5EF4-FFF2-40B4-BE49-F238E27FC236}">
                <a16:creationId xmlns:a16="http://schemas.microsoft.com/office/drawing/2014/main" xmlns="" id="{122722B1-2B8D-C945-AD4C-05ADE9244D4B}"/>
              </a:ext>
            </a:extLst>
          </p:cNvPr>
          <p:cNvSpPr txBox="1"/>
          <p:nvPr/>
        </p:nvSpPr>
        <p:spPr>
          <a:xfrm>
            <a:off x="299258" y="249381"/>
            <a:ext cx="3087705"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ETF Selection Process</a:t>
            </a:r>
            <a:endParaRPr lang="en-IN" sz="2100" b="1" dirty="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xmlns="" id="{520AB720-588B-CB40-D603-16E1F176647D}"/>
              </a:ext>
            </a:extLst>
          </p:cNvPr>
          <p:cNvSpPr txBox="1">
            <a:spLocks/>
          </p:cNvSpPr>
          <p:nvPr/>
        </p:nvSpPr>
        <p:spPr>
          <a:xfrm>
            <a:off x="517585" y="1654340"/>
            <a:ext cx="1821385" cy="720000"/>
          </a:xfrm>
          <a:prstGeom prst="rect">
            <a:avLst/>
          </a:prstGeom>
        </p:spPr>
        <p:txBody>
          <a:bodyPr>
            <a:no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r"/>
            <a:r>
              <a:rPr lang="en-IN" sz="1600" b="1" kern="0" dirty="0">
                <a:solidFill>
                  <a:srgbClr val="775518"/>
                </a:solidFill>
                <a:latin typeface="Arial" panose="020B0604020202020204" pitchFamily="34" charset="0"/>
                <a:ea typeface="Calibri" panose="020F0502020204030204" pitchFamily="34" charset="0"/>
                <a:cs typeface="Arial" panose="020B0604020202020204" pitchFamily="34" charset="0"/>
              </a:rPr>
              <a:t>Macro-Level Assessment</a:t>
            </a:r>
          </a:p>
        </p:txBody>
      </p:sp>
      <p:sp>
        <p:nvSpPr>
          <p:cNvPr id="12" name="Title 1">
            <a:extLst>
              <a:ext uri="{FF2B5EF4-FFF2-40B4-BE49-F238E27FC236}">
                <a16:creationId xmlns:a16="http://schemas.microsoft.com/office/drawing/2014/main" xmlns="" id="{ED672D09-369B-B0C4-40DB-167AF7F70105}"/>
              </a:ext>
            </a:extLst>
          </p:cNvPr>
          <p:cNvSpPr txBox="1">
            <a:spLocks/>
          </p:cNvSpPr>
          <p:nvPr/>
        </p:nvSpPr>
        <p:spPr>
          <a:xfrm>
            <a:off x="759112" y="3127051"/>
            <a:ext cx="1579857" cy="936000"/>
          </a:xfrm>
          <a:prstGeom prst="rect">
            <a:avLst/>
          </a:prstGeom>
        </p:spPr>
        <p:txBody>
          <a:bodyPr>
            <a:no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r"/>
            <a:r>
              <a:rPr lang="en-US" sz="1600" b="1" kern="0" dirty="0">
                <a:solidFill>
                  <a:srgbClr val="775518"/>
                </a:solidFill>
                <a:latin typeface="Arial" panose="020B0604020202020204" pitchFamily="34" charset="0"/>
                <a:ea typeface="Calibri" panose="020F0502020204030204" pitchFamily="34" charset="0"/>
                <a:cs typeface="Arial" panose="020B0604020202020204" pitchFamily="34" charset="0"/>
              </a:rPr>
              <a:t>Fundamental Evaluation of Underlying</a:t>
            </a:r>
          </a:p>
          <a:p>
            <a:pPr algn="r"/>
            <a:r>
              <a:rPr lang="en-US" sz="1600" b="1" kern="0" dirty="0">
                <a:solidFill>
                  <a:srgbClr val="775518"/>
                </a:solidFill>
                <a:latin typeface="Arial" panose="020B0604020202020204" pitchFamily="34" charset="0"/>
                <a:ea typeface="Calibri" panose="020F0502020204030204" pitchFamily="34" charset="0"/>
                <a:cs typeface="Arial" panose="020B0604020202020204" pitchFamily="34" charset="0"/>
              </a:rPr>
              <a:t>Index</a:t>
            </a:r>
            <a:endParaRPr lang="en-IN" sz="1600" b="1" kern="0" dirty="0">
              <a:solidFill>
                <a:srgbClr val="775518"/>
              </a:solidFill>
              <a:latin typeface="Arial" panose="020B060402020202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B7D8321-EBEB-CF48-DC92-0B98500CDD3E}"/>
              </a:ext>
            </a:extLst>
          </p:cNvPr>
          <p:cNvSpPr txBox="1"/>
          <p:nvPr/>
        </p:nvSpPr>
        <p:spPr>
          <a:xfrm>
            <a:off x="381000" y="6218575"/>
            <a:ext cx="9144000" cy="276999"/>
          </a:xfrm>
          <a:prstGeom prst="rect">
            <a:avLst/>
          </a:prstGeom>
          <a:noFill/>
        </p:spPr>
        <p:txBody>
          <a:bodyPr wrap="square">
            <a:spAutoFit/>
          </a:bodyPr>
          <a:lstStyle/>
          <a:p>
            <a:pPr algn="ctr"/>
            <a:r>
              <a:rPr lang="en-US" sz="1200" b="1" i="1" dirty="0">
                <a:latin typeface="Arial" panose="020B0604020202020204" pitchFamily="34" charset="0"/>
                <a:cs typeface="Arial" panose="020B0604020202020204" pitchFamily="34" charset="0"/>
              </a:rPr>
              <a:t>IDEAA PMS follows a Techno-Fundamental approach – combining fundamentals with technical insights for ETF selection.</a:t>
            </a:r>
            <a:endParaRPr lang="en-IN" sz="1200" b="1" i="1" dirty="0">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xmlns="" id="{DC43C16D-6044-3D3E-477A-922AF2D4036C}"/>
              </a:ext>
            </a:extLst>
          </p:cNvPr>
          <p:cNvSpPr/>
          <p:nvPr/>
        </p:nvSpPr>
        <p:spPr>
          <a:xfrm>
            <a:off x="457200" y="1259461"/>
            <a:ext cx="9000000" cy="1440000"/>
          </a:xfrm>
          <a:prstGeom prst="roundRect">
            <a:avLst>
              <a:gd name="adj" fmla="val 50000"/>
            </a:avLst>
          </a:prstGeom>
          <a:noFill/>
          <a:ln>
            <a:solidFill>
              <a:srgbClr val="7453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6">
            <a:extLst>
              <a:ext uri="{FF2B5EF4-FFF2-40B4-BE49-F238E27FC236}">
                <a16:creationId xmlns:a16="http://schemas.microsoft.com/office/drawing/2014/main" xmlns="" id="{37DA66E9-8827-E550-9C2F-D7414C85B133}"/>
              </a:ext>
            </a:extLst>
          </p:cNvPr>
          <p:cNvSpPr/>
          <p:nvPr/>
        </p:nvSpPr>
        <p:spPr>
          <a:xfrm>
            <a:off x="457200" y="2918179"/>
            <a:ext cx="9000000" cy="1440000"/>
          </a:xfrm>
          <a:prstGeom prst="roundRect">
            <a:avLst>
              <a:gd name="adj" fmla="val 50000"/>
            </a:avLst>
          </a:prstGeom>
          <a:noFill/>
          <a:ln>
            <a:solidFill>
              <a:srgbClr val="7453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Rounded Corners 9">
            <a:extLst>
              <a:ext uri="{FF2B5EF4-FFF2-40B4-BE49-F238E27FC236}">
                <a16:creationId xmlns:a16="http://schemas.microsoft.com/office/drawing/2014/main" xmlns="" id="{8403D845-A947-7504-B7CA-116482AC0908}"/>
              </a:ext>
            </a:extLst>
          </p:cNvPr>
          <p:cNvSpPr/>
          <p:nvPr/>
        </p:nvSpPr>
        <p:spPr>
          <a:xfrm>
            <a:off x="457200" y="4576897"/>
            <a:ext cx="9000000" cy="1440000"/>
          </a:xfrm>
          <a:prstGeom prst="roundRect">
            <a:avLst>
              <a:gd name="adj" fmla="val 50000"/>
            </a:avLst>
          </a:prstGeom>
          <a:noFill/>
          <a:ln>
            <a:solidFill>
              <a:srgbClr val="7453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itle 1">
            <a:extLst>
              <a:ext uri="{FF2B5EF4-FFF2-40B4-BE49-F238E27FC236}">
                <a16:creationId xmlns:a16="http://schemas.microsoft.com/office/drawing/2014/main" xmlns="" id="{9655A21C-655A-4D94-6A84-792B5906D147}"/>
              </a:ext>
            </a:extLst>
          </p:cNvPr>
          <p:cNvSpPr txBox="1">
            <a:spLocks/>
          </p:cNvSpPr>
          <p:nvPr/>
        </p:nvSpPr>
        <p:spPr>
          <a:xfrm>
            <a:off x="466970" y="4976790"/>
            <a:ext cx="1872000" cy="684000"/>
          </a:xfrm>
          <a:prstGeom prst="rect">
            <a:avLst/>
          </a:prstGeom>
        </p:spPr>
        <p:txBody>
          <a:bodyPr>
            <a:no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r"/>
            <a:r>
              <a:rPr lang="en-IN" sz="1600" b="1" kern="0" dirty="0">
                <a:solidFill>
                  <a:srgbClr val="775518"/>
                </a:solidFill>
                <a:latin typeface="Arial" panose="020B0604020202020204" pitchFamily="34" charset="0"/>
                <a:ea typeface="Calibri" panose="020F0502020204030204" pitchFamily="34" charset="0"/>
                <a:cs typeface="Arial" panose="020B0604020202020204" pitchFamily="34" charset="0"/>
              </a:rPr>
              <a:t>Technical Analysis</a:t>
            </a:r>
          </a:p>
        </p:txBody>
      </p:sp>
      <p:cxnSp>
        <p:nvCxnSpPr>
          <p:cNvPr id="20" name="Straight Connector 19">
            <a:extLst>
              <a:ext uri="{FF2B5EF4-FFF2-40B4-BE49-F238E27FC236}">
                <a16:creationId xmlns:a16="http://schemas.microsoft.com/office/drawing/2014/main" xmlns="" id="{97ACAD31-4553-DE97-F72E-D54024FBF29E}"/>
              </a:ext>
            </a:extLst>
          </p:cNvPr>
          <p:cNvCxnSpPr>
            <a:cxnSpLocks/>
          </p:cNvCxnSpPr>
          <p:nvPr/>
        </p:nvCxnSpPr>
        <p:spPr>
          <a:xfrm>
            <a:off x="2527537" y="1439461"/>
            <a:ext cx="0" cy="1080000"/>
          </a:xfrm>
          <a:prstGeom prst="line">
            <a:avLst/>
          </a:prstGeom>
          <a:ln w="3175">
            <a:solidFill>
              <a:srgbClr val="775518"/>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xmlns="" id="{9F948A48-603B-B0BE-E152-9DBD4C70049C}"/>
              </a:ext>
            </a:extLst>
          </p:cNvPr>
          <p:cNvCxnSpPr>
            <a:cxnSpLocks/>
          </p:cNvCxnSpPr>
          <p:nvPr/>
        </p:nvCxnSpPr>
        <p:spPr>
          <a:xfrm>
            <a:off x="2527537" y="3098179"/>
            <a:ext cx="0" cy="1080000"/>
          </a:xfrm>
          <a:prstGeom prst="line">
            <a:avLst/>
          </a:prstGeom>
          <a:ln w="3175">
            <a:solidFill>
              <a:srgbClr val="775518"/>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xmlns="" id="{4E7D36BE-A439-3B2F-371F-EB37CEF2F197}"/>
              </a:ext>
            </a:extLst>
          </p:cNvPr>
          <p:cNvCxnSpPr>
            <a:cxnSpLocks/>
          </p:cNvCxnSpPr>
          <p:nvPr/>
        </p:nvCxnSpPr>
        <p:spPr>
          <a:xfrm>
            <a:off x="2527537" y="4756897"/>
            <a:ext cx="0" cy="1080000"/>
          </a:xfrm>
          <a:prstGeom prst="line">
            <a:avLst/>
          </a:prstGeom>
          <a:ln w="3175">
            <a:solidFill>
              <a:srgbClr val="775518"/>
            </a:solidFill>
          </a:ln>
        </p:spPr>
        <p:style>
          <a:lnRef idx="2">
            <a:schemeClr val="accent1"/>
          </a:lnRef>
          <a:fillRef idx="0">
            <a:schemeClr val="accent1"/>
          </a:fillRef>
          <a:effectRef idx="1">
            <a:schemeClr val="accent1"/>
          </a:effectRef>
          <a:fontRef idx="minor">
            <a:schemeClr val="tx1"/>
          </a:fontRef>
        </p:style>
      </p:cxnSp>
      <p:sp>
        <p:nvSpPr>
          <p:cNvPr id="25" name="Rectangle 1">
            <a:extLst>
              <a:ext uri="{FF2B5EF4-FFF2-40B4-BE49-F238E27FC236}">
                <a16:creationId xmlns:a16="http://schemas.microsoft.com/office/drawing/2014/main" xmlns="" id="{78DDF5B9-C921-C450-4F32-04C9134FF710}"/>
              </a:ext>
            </a:extLst>
          </p:cNvPr>
          <p:cNvSpPr>
            <a:spLocks noChangeArrowheads="1"/>
          </p:cNvSpPr>
          <p:nvPr/>
        </p:nvSpPr>
        <p:spPr bwMode="auto">
          <a:xfrm>
            <a:off x="2685850" y="1534884"/>
            <a:ext cx="6833157" cy="889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Analyze global &amp; domestic macro indicators (GDP growth, inflation, interest rates, liquidity).</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Assess sectoral &amp; thematic trends aligned with economic cycle.</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Evaluate policy, fiscal &amp; geopolitical developments influencing asset allocation.</a:t>
            </a:r>
          </a:p>
        </p:txBody>
      </p:sp>
      <p:sp>
        <p:nvSpPr>
          <p:cNvPr id="26" name="Rectangle 2">
            <a:extLst>
              <a:ext uri="{FF2B5EF4-FFF2-40B4-BE49-F238E27FC236}">
                <a16:creationId xmlns:a16="http://schemas.microsoft.com/office/drawing/2014/main" xmlns="" id="{427F4ACE-9FF1-405C-473D-05C1DFA18F55}"/>
              </a:ext>
            </a:extLst>
          </p:cNvPr>
          <p:cNvSpPr>
            <a:spLocks noChangeArrowheads="1"/>
          </p:cNvSpPr>
          <p:nvPr/>
        </p:nvSpPr>
        <p:spPr bwMode="auto">
          <a:xfrm>
            <a:off x="2685850" y="3193602"/>
            <a:ext cx="6047805" cy="889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Study earnings growth, valuations, and forward estimates.</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Assess sector/constituent weightages and their earnings contribution.</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sz="1200" dirty="0">
                <a:latin typeface="Arial" panose="020B0604020202020204" pitchFamily="34" charset="0"/>
                <a:cs typeface="Arial" panose="020B0604020202020204" pitchFamily="34" charset="0"/>
              </a:rPr>
              <a:t>We use Bloomberg estimates to track earnings upgrades.</a:t>
            </a:r>
          </a:p>
        </p:txBody>
      </p:sp>
      <p:sp>
        <p:nvSpPr>
          <p:cNvPr id="27" name="Rectangle 3">
            <a:extLst>
              <a:ext uri="{FF2B5EF4-FFF2-40B4-BE49-F238E27FC236}">
                <a16:creationId xmlns:a16="http://schemas.microsoft.com/office/drawing/2014/main" xmlns="" id="{EDEA720A-416C-FA47-3C59-E381C76866A1}"/>
              </a:ext>
            </a:extLst>
          </p:cNvPr>
          <p:cNvSpPr>
            <a:spLocks noChangeArrowheads="1"/>
          </p:cNvSpPr>
          <p:nvPr/>
        </p:nvSpPr>
        <p:spPr bwMode="auto">
          <a:xfrm>
            <a:off x="2685850" y="4852320"/>
            <a:ext cx="6225902" cy="889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Monitor momentum indicators: RSI to</a:t>
            </a:r>
            <a:r>
              <a:rPr lang="en-US" sz="1200" dirty="0">
                <a:latin typeface="Arial" panose="020B0604020202020204" pitchFamily="34" charset="0"/>
                <a:cs typeface="Arial" panose="020B0604020202020204" pitchFamily="34" charset="0"/>
              </a:rPr>
              <a:t> gauge market strength and trend shifts.</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MACD trend to identify strength &amp; sustainability of market moves.</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Support &amp; resistance analysis to optimize entry/exit levels.</a:t>
            </a:r>
          </a:p>
        </p:txBody>
      </p:sp>
    </p:spTree>
    <p:extLst>
      <p:ext uri="{BB962C8B-B14F-4D97-AF65-F5344CB8AC3E}">
        <p14:creationId xmlns:p14="http://schemas.microsoft.com/office/powerpoint/2010/main" val="3477140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6" name="TextBox 5"/>
          <p:cNvSpPr txBox="1"/>
          <p:nvPr/>
        </p:nvSpPr>
        <p:spPr>
          <a:xfrm>
            <a:off x="299258" y="249381"/>
            <a:ext cx="428399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Types of Asset Classes in ETFs</a:t>
            </a:r>
            <a:endParaRPr lang="en-IN" sz="2100" b="1"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1861358" y="1983617"/>
            <a:ext cx="3192780" cy="523220"/>
          </a:xfrm>
          <a:prstGeom prst="rect">
            <a:avLst/>
          </a:prstGeom>
        </p:spPr>
        <p:txBody>
          <a:bodyPr wrap="square">
            <a:spAutoFit/>
          </a:bodyPr>
          <a:lstStyle/>
          <a:p>
            <a:r>
              <a:rPr lang="en-IN" sz="1400" dirty="0">
                <a:solidFill>
                  <a:schemeClr val="bg1"/>
                </a:solidFill>
                <a:latin typeface="Arial" panose="020B0604020202020204" pitchFamily="34" charset="0"/>
                <a:cs typeface="Arial" panose="020B0604020202020204" pitchFamily="34" charset="0"/>
              </a:rPr>
              <a:t>Domestic, international, sector-specific, thematic and index based</a:t>
            </a:r>
          </a:p>
        </p:txBody>
      </p:sp>
      <p:sp>
        <p:nvSpPr>
          <p:cNvPr id="9" name="Rectangle 8"/>
          <p:cNvSpPr/>
          <p:nvPr/>
        </p:nvSpPr>
        <p:spPr>
          <a:xfrm>
            <a:off x="1867708" y="1675840"/>
            <a:ext cx="731290"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Equity</a:t>
            </a:r>
          </a:p>
        </p:txBody>
      </p:sp>
      <p:sp>
        <p:nvSpPr>
          <p:cNvPr id="10" name="Rectangle 9"/>
          <p:cNvSpPr/>
          <p:nvPr/>
        </p:nvSpPr>
        <p:spPr>
          <a:xfrm>
            <a:off x="6325408" y="1983617"/>
            <a:ext cx="3192780" cy="523220"/>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Government, corporate, high-yield, international bonds</a:t>
            </a:r>
            <a:endParaRPr lang="en-IN" sz="1400" dirty="0">
              <a:solidFill>
                <a:schemeClr val="bg1"/>
              </a:solidFill>
              <a:latin typeface="Arial" panose="020B0604020202020204" pitchFamily="34" charset="0"/>
              <a:cs typeface="Arial" panose="020B0604020202020204" pitchFamily="34" charset="0"/>
            </a:endParaRPr>
          </a:p>
        </p:txBody>
      </p:sp>
      <p:sp>
        <p:nvSpPr>
          <p:cNvPr id="11" name="Rectangle 10"/>
          <p:cNvSpPr/>
          <p:nvPr/>
        </p:nvSpPr>
        <p:spPr>
          <a:xfrm>
            <a:off x="6331758" y="1675840"/>
            <a:ext cx="641522"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Bond</a:t>
            </a:r>
          </a:p>
        </p:txBody>
      </p:sp>
      <p:sp>
        <p:nvSpPr>
          <p:cNvPr id="12" name="Rectangle 11"/>
          <p:cNvSpPr/>
          <p:nvPr/>
        </p:nvSpPr>
        <p:spPr>
          <a:xfrm>
            <a:off x="6325408" y="3533017"/>
            <a:ext cx="3192780" cy="523220"/>
          </a:xfrm>
          <a:prstGeom prst="rect">
            <a:avLst/>
          </a:prstGeom>
        </p:spPr>
        <p:txBody>
          <a:bodyPr wrap="square">
            <a:spAutoFit/>
          </a:bodyPr>
          <a:lstStyle/>
          <a:p>
            <a:r>
              <a:rPr lang="en-IN" sz="1400" dirty="0">
                <a:solidFill>
                  <a:schemeClr val="bg1"/>
                </a:solidFill>
                <a:latin typeface="Arial" panose="020B0604020202020204" pitchFamily="34" charset="0"/>
                <a:cs typeface="Arial" panose="020B0604020202020204" pitchFamily="34" charset="0"/>
              </a:rPr>
              <a:t>Domestic, international, sector-specific, thematic and index based</a:t>
            </a:r>
          </a:p>
        </p:txBody>
      </p:sp>
      <p:sp>
        <p:nvSpPr>
          <p:cNvPr id="13" name="Rectangle 12"/>
          <p:cNvSpPr/>
          <p:nvPr/>
        </p:nvSpPr>
        <p:spPr>
          <a:xfrm>
            <a:off x="6331758" y="3225240"/>
            <a:ext cx="1208985"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Alternatives</a:t>
            </a:r>
          </a:p>
        </p:txBody>
      </p:sp>
      <p:sp>
        <p:nvSpPr>
          <p:cNvPr id="14" name="Rectangle 13"/>
          <p:cNvSpPr/>
          <p:nvPr/>
        </p:nvSpPr>
        <p:spPr>
          <a:xfrm>
            <a:off x="1855008" y="3533017"/>
            <a:ext cx="3192780" cy="307777"/>
          </a:xfrm>
          <a:prstGeom prst="rect">
            <a:avLst/>
          </a:prstGeom>
        </p:spPr>
        <p:txBody>
          <a:bodyPr wrap="square">
            <a:spAutoFit/>
          </a:bodyPr>
          <a:lstStyle/>
          <a:p>
            <a:r>
              <a:rPr lang="en-IN" sz="1400" dirty="0">
                <a:solidFill>
                  <a:schemeClr val="bg1"/>
                </a:solidFill>
                <a:latin typeface="Arial" panose="020B0604020202020204" pitchFamily="34" charset="0"/>
                <a:cs typeface="Arial" panose="020B0604020202020204" pitchFamily="34" charset="0"/>
              </a:rPr>
              <a:t>Gold, silver, other commodities</a:t>
            </a:r>
          </a:p>
        </p:txBody>
      </p:sp>
      <p:sp>
        <p:nvSpPr>
          <p:cNvPr id="15" name="Rectangle 14"/>
          <p:cNvSpPr/>
          <p:nvPr/>
        </p:nvSpPr>
        <p:spPr>
          <a:xfrm>
            <a:off x="1861358" y="3225240"/>
            <a:ext cx="1319592"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Commodities</a:t>
            </a:r>
          </a:p>
        </p:txBody>
      </p:sp>
      <p:sp>
        <p:nvSpPr>
          <p:cNvPr id="16" name="Rectangle 15"/>
          <p:cNvSpPr/>
          <p:nvPr/>
        </p:nvSpPr>
        <p:spPr>
          <a:xfrm>
            <a:off x="1855008" y="4910967"/>
            <a:ext cx="3192780" cy="307777"/>
          </a:xfrm>
          <a:prstGeom prst="rect">
            <a:avLst/>
          </a:prstGeom>
        </p:spPr>
        <p:txBody>
          <a:bodyPr wrap="square">
            <a:spAutoFit/>
          </a:bodyPr>
          <a:lstStyle/>
          <a:p>
            <a:r>
              <a:rPr lang="en-IN" sz="1400" dirty="0">
                <a:solidFill>
                  <a:schemeClr val="bg1"/>
                </a:solidFill>
                <a:latin typeface="Arial" panose="020B0604020202020204" pitchFamily="34" charset="0"/>
                <a:cs typeface="Arial" panose="020B0604020202020204" pitchFamily="34" charset="0"/>
              </a:rPr>
              <a:t>Global Stocks &amp; indices ETF</a:t>
            </a:r>
          </a:p>
        </p:txBody>
      </p:sp>
      <p:sp>
        <p:nvSpPr>
          <p:cNvPr id="17" name="Rectangle 16"/>
          <p:cNvSpPr/>
          <p:nvPr/>
        </p:nvSpPr>
        <p:spPr>
          <a:xfrm>
            <a:off x="1861358" y="4603190"/>
            <a:ext cx="740908"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Global</a:t>
            </a:r>
          </a:p>
        </p:txBody>
      </p:sp>
    </p:spTree>
    <p:extLst>
      <p:ext uri="{BB962C8B-B14F-4D97-AF65-F5344CB8AC3E}">
        <p14:creationId xmlns:p14="http://schemas.microsoft.com/office/powerpoint/2010/main" val="538581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 y="0"/>
            <a:ext cx="9902952" cy="6858000"/>
          </a:xfrm>
          <a:prstGeom prst="rect">
            <a:avLst/>
          </a:prstGeom>
        </p:spPr>
      </p:pic>
      <p:sp>
        <p:nvSpPr>
          <p:cNvPr id="5" name="TextBox 4"/>
          <p:cNvSpPr txBox="1"/>
          <p:nvPr/>
        </p:nvSpPr>
        <p:spPr>
          <a:xfrm>
            <a:off x="299258" y="249381"/>
            <a:ext cx="3385094"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ETF Allocation Approach</a:t>
            </a:r>
            <a:endParaRPr lang="en-IN" sz="2100" b="1"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1226531" y="2118850"/>
            <a:ext cx="3498850" cy="646331"/>
          </a:xfrm>
          <a:prstGeom prst="rect">
            <a:avLst/>
          </a:prstGeom>
        </p:spPr>
        <p:txBody>
          <a:bodyPr wrap="square">
            <a:spAutoFit/>
          </a:bodyPr>
          <a:lstStyle/>
          <a:p>
            <a:r>
              <a:rPr lang="en-IN" sz="1200" dirty="0">
                <a:solidFill>
                  <a:srgbClr val="755427"/>
                </a:solidFill>
                <a:latin typeface="Arial" panose="020B0604020202020204" pitchFamily="34" charset="0"/>
                <a:cs typeface="Arial" panose="020B0604020202020204" pitchFamily="34" charset="0"/>
              </a:rPr>
              <a:t>Broad Equity market Indices ETF of Large, Mid, Small cap ETF and Strategy Base ETF depending upon the valuation and trend. </a:t>
            </a:r>
          </a:p>
        </p:txBody>
      </p:sp>
      <p:sp>
        <p:nvSpPr>
          <p:cNvPr id="8" name="Rectangle 7"/>
          <p:cNvSpPr/>
          <p:nvPr/>
        </p:nvSpPr>
        <p:spPr>
          <a:xfrm>
            <a:off x="1236377" y="1658203"/>
            <a:ext cx="1739579" cy="415498"/>
          </a:xfrm>
          <a:prstGeom prst="rect">
            <a:avLst/>
          </a:prstGeom>
        </p:spPr>
        <p:txBody>
          <a:bodyPr wrap="none">
            <a:spAutoFit/>
          </a:bodyPr>
          <a:lstStyle/>
          <a:p>
            <a:r>
              <a:rPr lang="en-IN" sz="2100" b="1" dirty="0">
                <a:solidFill>
                  <a:schemeClr val="bg1"/>
                </a:solidFill>
                <a:latin typeface="Arial" panose="020B0604020202020204" pitchFamily="34" charset="0"/>
                <a:cs typeface="Arial" panose="020B0604020202020204" pitchFamily="34" charset="0"/>
              </a:rPr>
              <a:t>30% to 60% </a:t>
            </a:r>
          </a:p>
        </p:txBody>
      </p:sp>
      <p:sp>
        <p:nvSpPr>
          <p:cNvPr id="9" name="Rectangle 8"/>
          <p:cNvSpPr/>
          <p:nvPr/>
        </p:nvSpPr>
        <p:spPr>
          <a:xfrm>
            <a:off x="5373081" y="2118850"/>
            <a:ext cx="3498850" cy="646331"/>
          </a:xfrm>
          <a:prstGeom prst="rect">
            <a:avLst/>
          </a:prstGeom>
        </p:spPr>
        <p:txBody>
          <a:bodyPr wrap="square">
            <a:spAutoFit/>
          </a:bodyPr>
          <a:lstStyle/>
          <a:p>
            <a:pPr algn="r"/>
            <a:r>
              <a:rPr lang="en-US" sz="1200" dirty="0">
                <a:solidFill>
                  <a:schemeClr val="bg1"/>
                </a:solidFill>
                <a:latin typeface="Arial" panose="020B0604020202020204" pitchFamily="34" charset="0"/>
                <a:cs typeface="Arial" panose="020B0604020202020204" pitchFamily="34" charset="0"/>
              </a:rPr>
              <a:t>Sectoral, Thematic, Global Index ETF selected based on the Fundamental Outlook on sector changing (Sector Analyst views</a:t>
            </a:r>
          </a:p>
        </p:txBody>
      </p:sp>
      <p:sp>
        <p:nvSpPr>
          <p:cNvPr id="10" name="Rectangle 9"/>
          <p:cNvSpPr/>
          <p:nvPr/>
        </p:nvSpPr>
        <p:spPr>
          <a:xfrm>
            <a:off x="6970427" y="1658203"/>
            <a:ext cx="1739579" cy="415498"/>
          </a:xfrm>
          <a:prstGeom prst="rect">
            <a:avLst/>
          </a:prstGeom>
        </p:spPr>
        <p:txBody>
          <a:bodyPr wrap="none">
            <a:spAutoFit/>
          </a:bodyPr>
          <a:lstStyle/>
          <a:p>
            <a:r>
              <a:rPr lang="en-IN" sz="2100" b="1" dirty="0">
                <a:solidFill>
                  <a:schemeClr val="bg1"/>
                </a:solidFill>
                <a:latin typeface="Arial" panose="020B0604020202020204" pitchFamily="34" charset="0"/>
                <a:cs typeface="Arial" panose="020B0604020202020204" pitchFamily="34" charset="0"/>
              </a:rPr>
              <a:t>20% to 60% </a:t>
            </a:r>
          </a:p>
        </p:txBody>
      </p:sp>
      <p:sp>
        <p:nvSpPr>
          <p:cNvPr id="11" name="Rectangle 10"/>
          <p:cNvSpPr/>
          <p:nvPr/>
        </p:nvSpPr>
        <p:spPr>
          <a:xfrm>
            <a:off x="5719156" y="3368507"/>
            <a:ext cx="3086100" cy="461665"/>
          </a:xfrm>
          <a:prstGeom prst="rect">
            <a:avLst/>
          </a:prstGeom>
        </p:spPr>
        <p:txBody>
          <a:bodyPr wrap="square">
            <a:spAutoFit/>
          </a:bodyPr>
          <a:lstStyle/>
          <a:p>
            <a:pPr algn="r"/>
            <a:r>
              <a:rPr lang="en-US" sz="1175" dirty="0">
                <a:solidFill>
                  <a:schemeClr val="bg1"/>
                </a:solidFill>
                <a:latin typeface="Arial" panose="020B0604020202020204" pitchFamily="34" charset="0"/>
                <a:cs typeface="Arial" panose="020B0604020202020204" pitchFamily="34" charset="0"/>
              </a:rPr>
              <a:t>Technical momentum turning back or momentum going strong or hitting support </a:t>
            </a:r>
            <a:endParaRPr lang="en-IN" sz="1175" dirty="0">
              <a:solidFill>
                <a:schemeClr val="bg1"/>
              </a:solidFill>
              <a:latin typeface="Arial" panose="020B0604020202020204" pitchFamily="34" charset="0"/>
              <a:cs typeface="Arial" panose="020B0604020202020204" pitchFamily="34" charset="0"/>
            </a:endParaRPr>
          </a:p>
        </p:txBody>
      </p:sp>
      <p:sp>
        <p:nvSpPr>
          <p:cNvPr id="12" name="Rectangle 11"/>
          <p:cNvSpPr/>
          <p:nvPr/>
        </p:nvSpPr>
        <p:spPr>
          <a:xfrm>
            <a:off x="5816600" y="2906842"/>
            <a:ext cx="2975956" cy="461665"/>
          </a:xfrm>
          <a:prstGeom prst="rect">
            <a:avLst/>
          </a:prstGeom>
        </p:spPr>
        <p:txBody>
          <a:bodyPr wrap="square">
            <a:spAutoFit/>
          </a:bodyPr>
          <a:lstStyle/>
          <a:p>
            <a:pPr algn="r"/>
            <a:r>
              <a:rPr lang="en-US" sz="1175" dirty="0">
                <a:solidFill>
                  <a:schemeClr val="bg1"/>
                </a:solidFill>
                <a:latin typeface="Arial" panose="020B0604020202020204" pitchFamily="34" charset="0"/>
                <a:cs typeface="Arial" panose="020B0604020202020204" pitchFamily="34" charset="0"/>
              </a:rPr>
              <a:t>Earnings upgrades in maximum securities part of ETF</a:t>
            </a:r>
          </a:p>
        </p:txBody>
      </p:sp>
      <p:sp>
        <p:nvSpPr>
          <p:cNvPr id="13" name="Rectangle 12"/>
          <p:cNvSpPr/>
          <p:nvPr/>
        </p:nvSpPr>
        <p:spPr>
          <a:xfrm>
            <a:off x="1226531" y="4773150"/>
            <a:ext cx="3498850" cy="461665"/>
          </a:xfrm>
          <a:prstGeom prst="rect">
            <a:avLst/>
          </a:prstGeom>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Precious commodity like Gold and Silver ETF</a:t>
            </a:r>
          </a:p>
          <a:p>
            <a:r>
              <a:rPr lang="en-US" sz="1200" dirty="0">
                <a:solidFill>
                  <a:schemeClr val="bg1"/>
                </a:solidFill>
                <a:latin typeface="Arial" panose="020B0604020202020204" pitchFamily="34" charset="0"/>
                <a:cs typeface="Arial" panose="020B0604020202020204" pitchFamily="34" charset="0"/>
              </a:rPr>
              <a:t>Fundamental medium-term Outlook changing</a:t>
            </a:r>
          </a:p>
        </p:txBody>
      </p:sp>
      <p:sp>
        <p:nvSpPr>
          <p:cNvPr id="14" name="Rectangle 13"/>
          <p:cNvSpPr/>
          <p:nvPr/>
        </p:nvSpPr>
        <p:spPr>
          <a:xfrm>
            <a:off x="1236377" y="4312503"/>
            <a:ext cx="1515158" cy="415498"/>
          </a:xfrm>
          <a:prstGeom prst="rect">
            <a:avLst/>
          </a:prstGeom>
        </p:spPr>
        <p:txBody>
          <a:bodyPr wrap="none">
            <a:spAutoFit/>
          </a:bodyPr>
          <a:lstStyle/>
          <a:p>
            <a:r>
              <a:rPr lang="en-IN" sz="2100" b="1" dirty="0">
                <a:solidFill>
                  <a:srgbClr val="755427"/>
                </a:solidFill>
                <a:latin typeface="Arial" panose="020B0604020202020204" pitchFamily="34" charset="0"/>
                <a:cs typeface="Arial" panose="020B0604020202020204" pitchFamily="34" charset="0"/>
              </a:rPr>
              <a:t>0% to 30%</a:t>
            </a:r>
          </a:p>
        </p:txBody>
      </p:sp>
      <p:sp>
        <p:nvSpPr>
          <p:cNvPr id="16" name="Rectangle 15"/>
          <p:cNvSpPr/>
          <p:nvPr/>
        </p:nvSpPr>
        <p:spPr>
          <a:xfrm>
            <a:off x="1226531" y="5514215"/>
            <a:ext cx="3498850" cy="461665"/>
          </a:xfrm>
          <a:prstGeom prst="rect">
            <a:avLst/>
          </a:prstGeom>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Technical momentum turning back or momentum going strong or Hitting support</a:t>
            </a:r>
          </a:p>
        </p:txBody>
      </p:sp>
      <p:sp>
        <p:nvSpPr>
          <p:cNvPr id="17" name="Rectangle 16"/>
          <p:cNvSpPr/>
          <p:nvPr/>
        </p:nvSpPr>
        <p:spPr>
          <a:xfrm>
            <a:off x="5349345" y="5153834"/>
            <a:ext cx="3498850" cy="461665"/>
          </a:xfrm>
          <a:prstGeom prst="rect">
            <a:avLst/>
          </a:prstGeom>
        </p:spPr>
        <p:txBody>
          <a:bodyPr wrap="square">
            <a:spAutoFit/>
          </a:bodyPr>
          <a:lstStyle/>
          <a:p>
            <a:pPr algn="r"/>
            <a:r>
              <a:rPr lang="en-US" sz="1200" dirty="0">
                <a:solidFill>
                  <a:srgbClr val="755427"/>
                </a:solidFill>
                <a:latin typeface="Arial" panose="020B0604020202020204" pitchFamily="34" charset="0"/>
                <a:cs typeface="Arial" panose="020B0604020202020204" pitchFamily="34" charset="0"/>
              </a:rPr>
              <a:t>Medium term changes in Interest rate Outlook and Changes in Economic Outlook.</a:t>
            </a:r>
          </a:p>
        </p:txBody>
      </p:sp>
      <p:sp>
        <p:nvSpPr>
          <p:cNvPr id="18" name="Rectangle 17"/>
          <p:cNvSpPr/>
          <p:nvPr/>
        </p:nvSpPr>
        <p:spPr>
          <a:xfrm>
            <a:off x="7122506" y="4363303"/>
            <a:ext cx="1515158" cy="415498"/>
          </a:xfrm>
          <a:prstGeom prst="rect">
            <a:avLst/>
          </a:prstGeom>
        </p:spPr>
        <p:txBody>
          <a:bodyPr wrap="none">
            <a:spAutoFit/>
          </a:bodyPr>
          <a:lstStyle/>
          <a:p>
            <a:r>
              <a:rPr lang="en-IN" sz="2100" b="1" dirty="0">
                <a:solidFill>
                  <a:schemeClr val="bg1"/>
                </a:solidFill>
                <a:latin typeface="Arial" panose="020B0604020202020204" pitchFamily="34" charset="0"/>
                <a:cs typeface="Arial" panose="020B0604020202020204" pitchFamily="34" charset="0"/>
              </a:rPr>
              <a:t>0% to 50%</a:t>
            </a:r>
          </a:p>
        </p:txBody>
      </p:sp>
      <p:sp>
        <p:nvSpPr>
          <p:cNvPr id="21" name="Rectangle 20"/>
          <p:cNvSpPr/>
          <p:nvPr/>
        </p:nvSpPr>
        <p:spPr>
          <a:xfrm>
            <a:off x="5306406" y="4804735"/>
            <a:ext cx="3498850" cy="323165"/>
          </a:xfrm>
          <a:prstGeom prst="rect">
            <a:avLst/>
          </a:prstGeom>
        </p:spPr>
        <p:txBody>
          <a:bodyPr wrap="square">
            <a:spAutoFit/>
          </a:bodyPr>
          <a:lstStyle/>
          <a:p>
            <a:pPr algn="r"/>
            <a:r>
              <a:rPr lang="en-US" sz="1500" dirty="0">
                <a:solidFill>
                  <a:srgbClr val="755427"/>
                </a:solidFill>
                <a:latin typeface="Arial" panose="020B0604020202020204" pitchFamily="34" charset="0"/>
                <a:cs typeface="Arial" panose="020B0604020202020204" pitchFamily="34" charset="0"/>
              </a:rPr>
              <a:t>Debt ETF, REITS, INVITS etc.</a:t>
            </a:r>
          </a:p>
        </p:txBody>
      </p:sp>
    </p:spTree>
    <p:extLst>
      <p:ext uri="{BB962C8B-B14F-4D97-AF65-F5344CB8AC3E}">
        <p14:creationId xmlns:p14="http://schemas.microsoft.com/office/powerpoint/2010/main" val="1642805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3" name="TextBox 2"/>
          <p:cNvSpPr txBox="1"/>
          <p:nvPr/>
        </p:nvSpPr>
        <p:spPr>
          <a:xfrm>
            <a:off x="299258" y="249381"/>
            <a:ext cx="3385094"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ETF Allocation Approach</a:t>
            </a:r>
            <a:endParaRPr lang="en-IN" sz="2100" b="1" dirty="0">
              <a:solidFill>
                <a:schemeClr val="bg1"/>
              </a:solidFill>
              <a:latin typeface="Arial" panose="020B0604020202020204" pitchFamily="34" charset="0"/>
              <a:cs typeface="Arial" panose="020B0604020202020204" pitchFamily="34" charset="0"/>
            </a:endParaRPr>
          </a:p>
        </p:txBody>
      </p:sp>
      <p:sp>
        <p:nvSpPr>
          <p:cNvPr id="4" name="Rectangle 3"/>
          <p:cNvSpPr/>
          <p:nvPr/>
        </p:nvSpPr>
        <p:spPr>
          <a:xfrm>
            <a:off x="614449" y="1950366"/>
            <a:ext cx="4339936" cy="553998"/>
          </a:xfrm>
          <a:prstGeom prst="rect">
            <a:avLst/>
          </a:prstGeom>
        </p:spPr>
        <p:txBody>
          <a:bodyPr wrap="square">
            <a:spAutoFit/>
          </a:bodyPr>
          <a:lstStyle/>
          <a:p>
            <a:r>
              <a:rPr lang="en-IN" sz="1500" dirty="0">
                <a:latin typeface="Arial" panose="020B0604020202020204" pitchFamily="34" charset="0"/>
                <a:cs typeface="Arial" panose="020B0604020202020204" pitchFamily="34" charset="0"/>
              </a:rPr>
              <a:t>ETFs with low expense ratios, as high fees can significantly erode returns over time.</a:t>
            </a:r>
          </a:p>
        </p:txBody>
      </p:sp>
      <p:sp>
        <p:nvSpPr>
          <p:cNvPr id="5" name="Rectangle 4"/>
          <p:cNvSpPr/>
          <p:nvPr/>
        </p:nvSpPr>
        <p:spPr>
          <a:xfrm>
            <a:off x="1161234" y="1506974"/>
            <a:ext cx="1685077"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Expense Ratio</a:t>
            </a:r>
          </a:p>
        </p:txBody>
      </p:sp>
      <p:sp>
        <p:nvSpPr>
          <p:cNvPr id="6" name="Rectangle 5"/>
          <p:cNvSpPr/>
          <p:nvPr/>
        </p:nvSpPr>
        <p:spPr>
          <a:xfrm>
            <a:off x="5119947" y="1950366"/>
            <a:ext cx="4339936" cy="784830"/>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To ensure it aligns with the investment goals and also to check if it is surpassing benchmark returns.</a:t>
            </a:r>
            <a:endParaRPr lang="en-IN" sz="1500" dirty="0">
              <a:latin typeface="Arial" panose="020B0604020202020204" pitchFamily="34" charset="0"/>
              <a:cs typeface="Arial" panose="020B0604020202020204" pitchFamily="34" charset="0"/>
            </a:endParaRPr>
          </a:p>
        </p:txBody>
      </p:sp>
      <p:sp>
        <p:nvSpPr>
          <p:cNvPr id="7" name="Rectangle 6"/>
          <p:cNvSpPr/>
          <p:nvPr/>
        </p:nvSpPr>
        <p:spPr>
          <a:xfrm>
            <a:off x="5666732" y="1506974"/>
            <a:ext cx="1915909"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Underlying Index</a:t>
            </a:r>
          </a:p>
        </p:txBody>
      </p:sp>
      <p:sp>
        <p:nvSpPr>
          <p:cNvPr id="8" name="Rectangle 7"/>
          <p:cNvSpPr/>
          <p:nvPr/>
        </p:nvSpPr>
        <p:spPr>
          <a:xfrm>
            <a:off x="614449" y="3430032"/>
            <a:ext cx="4339936" cy="784830"/>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Higher average daily trading volume indicates better liquidity, making it easier to buy and sell the ETF without significantly affecting its price.</a:t>
            </a:r>
            <a:endParaRPr lang="en-IN" sz="1500" dirty="0">
              <a:latin typeface="Arial" panose="020B0604020202020204" pitchFamily="34" charset="0"/>
              <a:cs typeface="Arial" panose="020B0604020202020204" pitchFamily="34" charset="0"/>
            </a:endParaRPr>
          </a:p>
        </p:txBody>
      </p:sp>
      <p:sp>
        <p:nvSpPr>
          <p:cNvPr id="9" name="Rectangle 8"/>
          <p:cNvSpPr/>
          <p:nvPr/>
        </p:nvSpPr>
        <p:spPr>
          <a:xfrm>
            <a:off x="1161234" y="2986640"/>
            <a:ext cx="1031051"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Liquidity</a:t>
            </a:r>
          </a:p>
        </p:txBody>
      </p:sp>
      <p:sp>
        <p:nvSpPr>
          <p:cNvPr id="10" name="Rectangle 9"/>
          <p:cNvSpPr/>
          <p:nvPr/>
        </p:nvSpPr>
        <p:spPr>
          <a:xfrm>
            <a:off x="5119947" y="3430031"/>
            <a:ext cx="4339936" cy="584775"/>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Higher yields can provide regular income, but ensure the yield is sustainable.</a:t>
            </a:r>
            <a:endParaRPr lang="en-IN" sz="1600" dirty="0">
              <a:latin typeface="Arial" panose="020B0604020202020204" pitchFamily="34" charset="0"/>
              <a:cs typeface="Arial" panose="020B0604020202020204" pitchFamily="34" charset="0"/>
            </a:endParaRPr>
          </a:p>
        </p:txBody>
      </p:sp>
      <p:sp>
        <p:nvSpPr>
          <p:cNvPr id="11" name="Rectangle 10"/>
          <p:cNvSpPr/>
          <p:nvPr/>
        </p:nvSpPr>
        <p:spPr>
          <a:xfrm>
            <a:off x="5666732" y="2986639"/>
            <a:ext cx="1646669"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Dividend Yield</a:t>
            </a:r>
          </a:p>
        </p:txBody>
      </p:sp>
      <p:sp>
        <p:nvSpPr>
          <p:cNvPr id="12" name="Rectangle 11"/>
          <p:cNvSpPr/>
          <p:nvPr/>
        </p:nvSpPr>
        <p:spPr>
          <a:xfrm>
            <a:off x="614449" y="5184018"/>
            <a:ext cx="4339936" cy="553998"/>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Larger fund size ensures better stability and lower tracking errors in the ETF.</a:t>
            </a:r>
            <a:endParaRPr lang="en-IN" sz="1500" dirty="0">
              <a:latin typeface="Arial" panose="020B0604020202020204" pitchFamily="34" charset="0"/>
              <a:cs typeface="Arial" panose="020B0604020202020204" pitchFamily="34" charset="0"/>
            </a:endParaRPr>
          </a:p>
        </p:txBody>
      </p:sp>
      <p:sp>
        <p:nvSpPr>
          <p:cNvPr id="13" name="Rectangle 12"/>
          <p:cNvSpPr/>
          <p:nvPr/>
        </p:nvSpPr>
        <p:spPr>
          <a:xfrm>
            <a:off x="1161234" y="4740626"/>
            <a:ext cx="2236574"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Fund Size and AUM</a:t>
            </a:r>
          </a:p>
        </p:txBody>
      </p:sp>
    </p:spTree>
    <p:extLst>
      <p:ext uri="{BB962C8B-B14F-4D97-AF65-F5344CB8AC3E}">
        <p14:creationId xmlns:p14="http://schemas.microsoft.com/office/powerpoint/2010/main" val="3625623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1786"/>
            <a:ext cx="9902952" cy="6858000"/>
          </a:xfrm>
          <a:prstGeom prst="rect">
            <a:avLst/>
          </a:prstGeom>
        </p:spPr>
      </p:pic>
      <p:sp>
        <p:nvSpPr>
          <p:cNvPr id="3" name="TextBox 2"/>
          <p:cNvSpPr txBox="1"/>
          <p:nvPr/>
        </p:nvSpPr>
        <p:spPr>
          <a:xfrm>
            <a:off x="299258" y="249381"/>
            <a:ext cx="3385094"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ETF Allocation Approach</a:t>
            </a:r>
            <a:endParaRPr lang="en-IN" sz="2100" b="1"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3732164" y="2491862"/>
            <a:ext cx="3300904" cy="1438855"/>
          </a:xfrm>
          <a:prstGeom prst="rect">
            <a:avLst/>
          </a:prstGeom>
          <a:noFill/>
        </p:spPr>
        <p:txBody>
          <a:bodyPr wrap="none" rtlCol="0">
            <a:spAutoFit/>
          </a:bodyPr>
          <a:lstStyle/>
          <a:p>
            <a:pPr algn="ctr">
              <a:lnSpc>
                <a:spcPts val="3500"/>
              </a:lnSpc>
            </a:pPr>
            <a:r>
              <a:rPr lang="en-US" sz="3000" dirty="0">
                <a:solidFill>
                  <a:srgbClr val="6B4C23"/>
                </a:solidFill>
                <a:latin typeface="Arial" panose="020B0604020202020204" pitchFamily="34" charset="0"/>
                <a:cs typeface="Arial" panose="020B0604020202020204" pitchFamily="34" charset="0"/>
              </a:rPr>
              <a:t>3 in 1 combination</a:t>
            </a:r>
          </a:p>
          <a:p>
            <a:pPr algn="ctr">
              <a:lnSpc>
                <a:spcPts val="3500"/>
              </a:lnSpc>
            </a:pPr>
            <a:r>
              <a:rPr lang="en-US" sz="3000" dirty="0">
                <a:solidFill>
                  <a:srgbClr val="6B4C23"/>
                </a:solidFill>
                <a:latin typeface="Arial" panose="020B0604020202020204" pitchFamily="34" charset="0"/>
                <a:cs typeface="Arial" panose="020B0604020202020204" pitchFamily="34" charset="0"/>
              </a:rPr>
              <a:t>for securing</a:t>
            </a:r>
          </a:p>
          <a:p>
            <a:pPr algn="ctr">
              <a:lnSpc>
                <a:spcPts val="3500"/>
              </a:lnSpc>
            </a:pPr>
            <a:r>
              <a:rPr lang="en-US" sz="3000" dirty="0">
                <a:solidFill>
                  <a:srgbClr val="6B4C23"/>
                </a:solidFill>
                <a:latin typeface="Arial" panose="020B0604020202020204" pitchFamily="34" charset="0"/>
                <a:cs typeface="Arial" panose="020B0604020202020204" pitchFamily="34" charset="0"/>
              </a:rPr>
              <a:t>your wealth</a:t>
            </a:r>
            <a:endParaRPr lang="en-IN" sz="3000" dirty="0">
              <a:solidFill>
                <a:srgbClr val="6B4C23"/>
              </a:solidFill>
              <a:latin typeface="Arial" panose="020B0604020202020204" pitchFamily="34" charset="0"/>
              <a:cs typeface="Arial" panose="020B0604020202020204" pitchFamily="34" charset="0"/>
            </a:endParaRPr>
          </a:p>
        </p:txBody>
      </p:sp>
      <p:sp>
        <p:nvSpPr>
          <p:cNvPr id="5" name="TextBox 4"/>
          <p:cNvSpPr txBox="1"/>
          <p:nvPr/>
        </p:nvSpPr>
        <p:spPr>
          <a:xfrm>
            <a:off x="3441975" y="4767732"/>
            <a:ext cx="3712875" cy="1438855"/>
          </a:xfrm>
          <a:prstGeom prst="rect">
            <a:avLst/>
          </a:prstGeom>
          <a:noFill/>
        </p:spPr>
        <p:txBody>
          <a:bodyPr wrap="none" rtlCol="0">
            <a:spAutoFit/>
          </a:bodyPr>
          <a:lstStyle/>
          <a:p>
            <a:pPr algn="ctr">
              <a:lnSpc>
                <a:spcPts val="3500"/>
              </a:lnSpc>
            </a:pPr>
            <a:r>
              <a:rPr lang="en-US" sz="3000" b="1" dirty="0">
                <a:solidFill>
                  <a:srgbClr val="4A5728"/>
                </a:solidFill>
                <a:latin typeface="Arial" panose="020B0604020202020204" pitchFamily="34" charset="0"/>
                <a:cs typeface="Arial" panose="020B0604020202020204" pitchFamily="34" charset="0"/>
              </a:rPr>
              <a:t>Ingenious Dynamic</a:t>
            </a:r>
          </a:p>
          <a:p>
            <a:pPr algn="ctr">
              <a:lnSpc>
                <a:spcPts val="3500"/>
              </a:lnSpc>
            </a:pPr>
            <a:r>
              <a:rPr lang="en-US" sz="3000" b="1" dirty="0">
                <a:solidFill>
                  <a:srgbClr val="4A5728"/>
                </a:solidFill>
                <a:latin typeface="Arial" panose="020B0604020202020204" pitchFamily="34" charset="0"/>
                <a:cs typeface="Arial" panose="020B0604020202020204" pitchFamily="34" charset="0"/>
              </a:rPr>
              <a:t>ETF Asset </a:t>
            </a:r>
          </a:p>
          <a:p>
            <a:pPr algn="ctr">
              <a:lnSpc>
                <a:spcPts val="3500"/>
              </a:lnSpc>
            </a:pPr>
            <a:r>
              <a:rPr lang="en-US" sz="3000" b="1" dirty="0">
                <a:solidFill>
                  <a:srgbClr val="4A5728"/>
                </a:solidFill>
                <a:latin typeface="Arial" panose="020B0604020202020204" pitchFamily="34" charset="0"/>
                <a:cs typeface="Arial" panose="020B0604020202020204" pitchFamily="34" charset="0"/>
              </a:rPr>
              <a:t>Allocation</a:t>
            </a:r>
            <a:endParaRPr lang="en-IN" sz="3000" b="1" dirty="0">
              <a:solidFill>
                <a:srgbClr val="4A5728"/>
              </a:solidFill>
              <a:latin typeface="Arial" panose="020B0604020202020204" pitchFamily="34" charset="0"/>
              <a:cs typeface="Arial" panose="020B0604020202020204" pitchFamily="34" charset="0"/>
            </a:endParaRPr>
          </a:p>
        </p:txBody>
      </p:sp>
      <p:sp>
        <p:nvSpPr>
          <p:cNvPr id="6" name="Rectangle 5"/>
          <p:cNvSpPr/>
          <p:nvPr/>
        </p:nvSpPr>
        <p:spPr>
          <a:xfrm>
            <a:off x="8033820" y="1742101"/>
            <a:ext cx="898003" cy="400110"/>
          </a:xfrm>
          <a:prstGeom prst="rect">
            <a:avLst/>
          </a:prstGeom>
        </p:spPr>
        <p:txBody>
          <a:bodyPr wrap="none">
            <a:spAutoFit/>
          </a:bodyPr>
          <a:lstStyle/>
          <a:p>
            <a:r>
              <a:rPr lang="en-IN" sz="2000" dirty="0">
                <a:latin typeface="Arial" panose="020B0604020202020204" pitchFamily="34" charset="0"/>
                <a:cs typeface="Arial" panose="020B0604020202020204" pitchFamily="34" charset="0"/>
              </a:rPr>
              <a:t>Equity</a:t>
            </a:r>
          </a:p>
        </p:txBody>
      </p:sp>
      <p:sp>
        <p:nvSpPr>
          <p:cNvPr id="7" name="Rectangle 6"/>
          <p:cNvSpPr/>
          <p:nvPr/>
        </p:nvSpPr>
        <p:spPr>
          <a:xfrm>
            <a:off x="8033820" y="3427214"/>
            <a:ext cx="726481" cy="400110"/>
          </a:xfrm>
          <a:prstGeom prst="rect">
            <a:avLst/>
          </a:prstGeom>
        </p:spPr>
        <p:txBody>
          <a:bodyPr wrap="none">
            <a:spAutoFit/>
          </a:bodyPr>
          <a:lstStyle/>
          <a:p>
            <a:r>
              <a:rPr lang="en-IN" sz="2000" dirty="0">
                <a:latin typeface="Arial" panose="020B0604020202020204" pitchFamily="34" charset="0"/>
                <a:cs typeface="Arial" panose="020B0604020202020204" pitchFamily="34" charset="0"/>
              </a:rPr>
              <a:t>Debt</a:t>
            </a:r>
          </a:p>
        </p:txBody>
      </p:sp>
      <p:sp>
        <p:nvSpPr>
          <p:cNvPr id="8" name="Rectangle 7"/>
          <p:cNvSpPr/>
          <p:nvPr/>
        </p:nvSpPr>
        <p:spPr>
          <a:xfrm>
            <a:off x="8006428" y="4671551"/>
            <a:ext cx="1507745" cy="1323439"/>
          </a:xfrm>
          <a:prstGeom prst="rect">
            <a:avLst/>
          </a:prstGeom>
        </p:spPr>
        <p:txBody>
          <a:bodyPr wrap="square">
            <a:spAutoFit/>
          </a:bodyPr>
          <a:lstStyle/>
          <a:p>
            <a:r>
              <a:rPr lang="en-IN" sz="2000" dirty="0">
                <a:latin typeface="Arial" panose="020B0604020202020204" pitchFamily="34" charset="0"/>
                <a:cs typeface="Arial" panose="020B0604020202020204" pitchFamily="34" charset="0"/>
              </a:rPr>
              <a:t>Alternate   (</a:t>
            </a:r>
            <a:r>
              <a:rPr lang="en-IN" dirty="0" err="1">
                <a:latin typeface="Arial" panose="020B0604020202020204" pitchFamily="34" charset="0"/>
                <a:cs typeface="Arial" panose="020B0604020202020204" pitchFamily="34" charset="0"/>
              </a:rPr>
              <a:t>Gold,Silver</a:t>
            </a:r>
            <a:r>
              <a:rPr lang="en-IN" dirty="0">
                <a:latin typeface="Arial" panose="020B0604020202020204" pitchFamily="34" charset="0"/>
                <a:cs typeface="Arial" panose="020B0604020202020204" pitchFamily="34" charset="0"/>
              </a:rPr>
              <a:t>, REITs, </a:t>
            </a:r>
            <a:r>
              <a:rPr lang="en-IN" dirty="0" err="1">
                <a:latin typeface="Arial" panose="020B0604020202020204" pitchFamily="34" charset="0"/>
                <a:cs typeface="Arial" panose="020B0604020202020204" pitchFamily="34" charset="0"/>
              </a:rPr>
              <a:t>InVITs</a:t>
            </a:r>
            <a:r>
              <a:rPr lang="en-IN" dirty="0">
                <a:latin typeface="Arial" panose="020B0604020202020204" pitchFamily="34" charset="0"/>
                <a:cs typeface="Arial" panose="020B0604020202020204" pitchFamily="34" charset="0"/>
              </a:rPr>
              <a:t> etc</a:t>
            </a:r>
            <a:r>
              <a:rPr lang="en-IN"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07201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3C57083-25F6-13D9-A11F-6CA7CF23A90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D8AEF1FA-5880-2186-6B9F-A82B3C5A9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2952" cy="6858000"/>
          </a:xfrm>
          <a:prstGeom prst="rect">
            <a:avLst/>
          </a:prstGeom>
        </p:spPr>
      </p:pic>
      <p:sp>
        <p:nvSpPr>
          <p:cNvPr id="5" name="TextBox 4">
            <a:extLst>
              <a:ext uri="{FF2B5EF4-FFF2-40B4-BE49-F238E27FC236}">
                <a16:creationId xmlns:a16="http://schemas.microsoft.com/office/drawing/2014/main" xmlns="" id="{8A2A7506-41C6-0123-6F20-9BC3B82AF4F9}"/>
              </a:ext>
            </a:extLst>
          </p:cNvPr>
          <p:cNvSpPr txBox="1"/>
          <p:nvPr/>
        </p:nvSpPr>
        <p:spPr>
          <a:xfrm>
            <a:off x="299258" y="249381"/>
            <a:ext cx="4650247"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Portfolio Allocation &amp; Performance</a:t>
            </a:r>
            <a:endParaRPr lang="en-IN" sz="21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xmlns="" id="{B8B52198-7B2B-2434-0DE6-42C7EFC36228}"/>
              </a:ext>
            </a:extLst>
          </p:cNvPr>
          <p:cNvSpPr txBox="1"/>
          <p:nvPr/>
        </p:nvSpPr>
        <p:spPr>
          <a:xfrm>
            <a:off x="333559" y="4536667"/>
            <a:ext cx="3415099" cy="461665"/>
          </a:xfrm>
          <a:prstGeom prst="rect">
            <a:avLst/>
          </a:prstGeom>
          <a:noFill/>
        </p:spPr>
        <p:txBody>
          <a:bodyPr wrap="square" rtlCol="0">
            <a:spAutoFit/>
          </a:bodyPr>
          <a:lstStyle/>
          <a:p>
            <a:pPr algn="just"/>
            <a:r>
              <a:rPr lang="en-US" sz="1200" b="1" dirty="0">
                <a:solidFill>
                  <a:schemeClr val="tx1"/>
                </a:solidFill>
                <a:latin typeface="+mn-lt"/>
              </a:rPr>
              <a:t>Note</a:t>
            </a:r>
            <a:r>
              <a:rPr lang="en-US" sz="1200" dirty="0">
                <a:solidFill>
                  <a:schemeClr val="tx1"/>
                </a:solidFill>
                <a:latin typeface="+mn-lt"/>
              </a:rPr>
              <a:t>: Returns above one year are annualized. Returns  net of fees and expenses. </a:t>
            </a:r>
          </a:p>
        </p:txBody>
      </p:sp>
      <p:sp>
        <p:nvSpPr>
          <p:cNvPr id="8" name="Rectangle 7">
            <a:extLst>
              <a:ext uri="{FF2B5EF4-FFF2-40B4-BE49-F238E27FC236}">
                <a16:creationId xmlns:a16="http://schemas.microsoft.com/office/drawing/2014/main" xmlns="" id="{31B9F61F-ADCE-8A59-F13C-97E6774FF641}"/>
              </a:ext>
            </a:extLst>
          </p:cNvPr>
          <p:cNvSpPr/>
          <p:nvPr/>
        </p:nvSpPr>
        <p:spPr>
          <a:xfrm>
            <a:off x="333563" y="5068251"/>
            <a:ext cx="3415099" cy="1015663"/>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 </a:t>
            </a:r>
          </a:p>
        </p:txBody>
      </p:sp>
      <p:cxnSp>
        <p:nvCxnSpPr>
          <p:cNvPr id="9" name="Straight Connector 8">
            <a:extLst>
              <a:ext uri="{FF2B5EF4-FFF2-40B4-BE49-F238E27FC236}">
                <a16:creationId xmlns:a16="http://schemas.microsoft.com/office/drawing/2014/main" xmlns="" id="{A0F4EA16-1BD5-3B1A-0B5B-08B8C2D6937A}"/>
              </a:ext>
            </a:extLst>
          </p:cNvPr>
          <p:cNvCxnSpPr/>
          <p:nvPr/>
        </p:nvCxnSpPr>
        <p:spPr>
          <a:xfrm>
            <a:off x="3945475" y="1320800"/>
            <a:ext cx="0" cy="4680000"/>
          </a:xfrm>
          <a:prstGeom prst="line">
            <a:avLst/>
          </a:prstGeom>
          <a:ln>
            <a:solidFill>
              <a:srgbClr val="745326"/>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xmlns="" id="{0F6A5470-D770-D167-79A4-2ED94B0B7C87}"/>
              </a:ext>
            </a:extLst>
          </p:cNvPr>
          <p:cNvGraphicFramePr>
            <a:graphicFrameLocks/>
          </p:cNvGraphicFramePr>
          <p:nvPr>
            <p:extLst>
              <p:ext uri="{D42A27DB-BD31-4B8C-83A1-F6EECF244321}">
                <p14:modId xmlns:p14="http://schemas.microsoft.com/office/powerpoint/2010/main" val="3269679022"/>
              </p:ext>
            </p:extLst>
          </p:nvPr>
        </p:nvGraphicFramePr>
        <p:xfrm>
          <a:off x="271998" y="1057349"/>
          <a:ext cx="3444875" cy="347931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xmlns="" id="{48C74154-80EF-DFB4-628F-1B3B527D51F7}"/>
              </a:ext>
            </a:extLst>
          </p:cNvPr>
          <p:cNvSpPr txBox="1"/>
          <p:nvPr/>
        </p:nvSpPr>
        <p:spPr>
          <a:xfrm>
            <a:off x="333559" y="4238448"/>
            <a:ext cx="3415099" cy="276999"/>
          </a:xfrm>
          <a:prstGeom prst="rect">
            <a:avLst/>
          </a:prstGeom>
          <a:noFill/>
        </p:spPr>
        <p:txBody>
          <a:bodyPr wrap="square" rtlCol="0">
            <a:spAutoFit/>
          </a:bodyPr>
          <a:lstStyle/>
          <a:p>
            <a:pPr algn="just"/>
            <a:r>
              <a:rPr lang="en-US" sz="1200" i="1" dirty="0">
                <a:solidFill>
                  <a:schemeClr val="tx1"/>
                </a:solidFill>
                <a:latin typeface="+mn-lt"/>
              </a:rPr>
              <a:t>Data as on 31</a:t>
            </a:r>
            <a:r>
              <a:rPr lang="en-US" sz="1200" i="1" baseline="30000" dirty="0">
                <a:solidFill>
                  <a:schemeClr val="tx1"/>
                </a:solidFill>
                <a:latin typeface="+mn-lt"/>
              </a:rPr>
              <a:t>st</a:t>
            </a:r>
            <a:r>
              <a:rPr lang="en-US" sz="1200" i="1" dirty="0">
                <a:solidFill>
                  <a:schemeClr val="tx1"/>
                </a:solidFill>
                <a:latin typeface="+mn-lt"/>
              </a:rPr>
              <a:t> August, 2026</a:t>
            </a:r>
          </a:p>
        </p:txBody>
      </p:sp>
      <p:graphicFrame>
        <p:nvGraphicFramePr>
          <p:cNvPr id="7" name="Table 6">
            <a:extLst>
              <a:ext uri="{FF2B5EF4-FFF2-40B4-BE49-F238E27FC236}">
                <a16:creationId xmlns:a16="http://schemas.microsoft.com/office/drawing/2014/main" xmlns="" id="{383903A5-FCFF-C53E-947D-0CA8FE9945FD}"/>
              </a:ext>
            </a:extLst>
          </p:cNvPr>
          <p:cNvGraphicFramePr>
            <a:graphicFrameLocks noGrp="1"/>
          </p:cNvGraphicFramePr>
          <p:nvPr>
            <p:extLst>
              <p:ext uri="{D42A27DB-BD31-4B8C-83A1-F6EECF244321}">
                <p14:modId xmlns:p14="http://schemas.microsoft.com/office/powerpoint/2010/main" val="3735870881"/>
              </p:ext>
            </p:extLst>
          </p:nvPr>
        </p:nvGraphicFramePr>
        <p:xfrm>
          <a:off x="4282078" y="4586464"/>
          <a:ext cx="5399999" cy="756000"/>
        </p:xfrm>
        <a:graphic>
          <a:graphicData uri="http://schemas.openxmlformats.org/drawingml/2006/table">
            <a:tbl>
              <a:tblPr/>
              <a:tblGrid>
                <a:gridCol w="852631">
                  <a:extLst>
                    <a:ext uri="{9D8B030D-6E8A-4147-A177-3AD203B41FA5}">
                      <a16:colId xmlns:a16="http://schemas.microsoft.com/office/drawing/2014/main" xmlns="" val="2737406858"/>
                    </a:ext>
                  </a:extLst>
                </a:gridCol>
                <a:gridCol w="568421">
                  <a:extLst>
                    <a:ext uri="{9D8B030D-6E8A-4147-A177-3AD203B41FA5}">
                      <a16:colId xmlns:a16="http://schemas.microsoft.com/office/drawing/2014/main" xmlns="" val="2339508101"/>
                    </a:ext>
                  </a:extLst>
                </a:gridCol>
                <a:gridCol w="568421">
                  <a:extLst>
                    <a:ext uri="{9D8B030D-6E8A-4147-A177-3AD203B41FA5}">
                      <a16:colId xmlns:a16="http://schemas.microsoft.com/office/drawing/2014/main" xmlns="" val="3814623623"/>
                    </a:ext>
                  </a:extLst>
                </a:gridCol>
                <a:gridCol w="568421">
                  <a:extLst>
                    <a:ext uri="{9D8B030D-6E8A-4147-A177-3AD203B41FA5}">
                      <a16:colId xmlns:a16="http://schemas.microsoft.com/office/drawing/2014/main" xmlns="" val="3180102276"/>
                    </a:ext>
                  </a:extLst>
                </a:gridCol>
                <a:gridCol w="568421">
                  <a:extLst>
                    <a:ext uri="{9D8B030D-6E8A-4147-A177-3AD203B41FA5}">
                      <a16:colId xmlns:a16="http://schemas.microsoft.com/office/drawing/2014/main" xmlns="" val="2268050174"/>
                    </a:ext>
                  </a:extLst>
                </a:gridCol>
                <a:gridCol w="568421">
                  <a:extLst>
                    <a:ext uri="{9D8B030D-6E8A-4147-A177-3AD203B41FA5}">
                      <a16:colId xmlns:a16="http://schemas.microsoft.com/office/drawing/2014/main" xmlns="" val="1557163861"/>
                    </a:ext>
                  </a:extLst>
                </a:gridCol>
                <a:gridCol w="568421">
                  <a:extLst>
                    <a:ext uri="{9D8B030D-6E8A-4147-A177-3AD203B41FA5}">
                      <a16:colId xmlns:a16="http://schemas.microsoft.com/office/drawing/2014/main" xmlns="" val="579748319"/>
                    </a:ext>
                  </a:extLst>
                </a:gridCol>
                <a:gridCol w="568421">
                  <a:extLst>
                    <a:ext uri="{9D8B030D-6E8A-4147-A177-3AD203B41FA5}">
                      <a16:colId xmlns:a16="http://schemas.microsoft.com/office/drawing/2014/main" xmlns="" val="633958286"/>
                    </a:ext>
                  </a:extLst>
                </a:gridCol>
                <a:gridCol w="568421">
                  <a:extLst>
                    <a:ext uri="{9D8B030D-6E8A-4147-A177-3AD203B41FA5}">
                      <a16:colId xmlns:a16="http://schemas.microsoft.com/office/drawing/2014/main" xmlns="" val="1416397681"/>
                    </a:ext>
                  </a:extLst>
                </a:gridCol>
              </a:tblGrid>
              <a:tr h="252000">
                <a:tc>
                  <a:txBody>
                    <a:bodyPr/>
                    <a:lstStyle/>
                    <a:p>
                      <a:pPr algn="ctr" fontAlgn="ctr">
                        <a:buNone/>
                      </a:pPr>
                      <a:r>
                        <a:rPr lang="en-IN" sz="800" b="1" i="0" u="none" strike="noStrike" dirty="0">
                          <a:solidFill>
                            <a:schemeClr val="bg1"/>
                          </a:solidFill>
                          <a:effectLst/>
                          <a:latin typeface="+mn-lt"/>
                        </a:rPr>
                        <a:t>Month</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Apr-25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May-25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Jun-25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Jul-25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Aug-25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Sep-25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Oct-25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Nov-25</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extLst>
                  <a:ext uri="{0D108BD9-81ED-4DB2-BD59-A6C34878D82A}">
                    <a16:rowId xmlns:a16="http://schemas.microsoft.com/office/drawing/2014/main" xmlns="" val="1142590092"/>
                  </a:ext>
                </a:extLst>
              </a:tr>
              <a:tr h="252000">
                <a:tc>
                  <a:txBody>
                    <a:bodyPr/>
                    <a:lstStyle/>
                    <a:p>
                      <a:pPr algn="ctr" fontAlgn="ctr">
                        <a:buNone/>
                      </a:pPr>
                      <a:r>
                        <a:rPr lang="en-IN" sz="800" b="0" i="0" u="none" strike="noStrike" dirty="0">
                          <a:solidFill>
                            <a:srgbClr val="000000"/>
                          </a:solidFill>
                          <a:effectLst/>
                          <a:latin typeface="+mn-lt"/>
                        </a:rPr>
                        <a:t>IDEAA</a:t>
                      </a:r>
                    </a:p>
                  </a:txBody>
                  <a:tcPr marL="6350" marR="6350" marT="6350" marB="0" anchor="ctr">
                    <a:lnL>
                      <a:noFill/>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-0.61%</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1.30%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2.89%</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-1.40%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-1.53%</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2.26%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3.79%</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1.97%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xmlns="" val="1820466325"/>
                  </a:ext>
                </a:extLst>
              </a:tr>
              <a:tr h="252000">
                <a:tc>
                  <a:txBody>
                    <a:bodyPr/>
                    <a:lstStyle/>
                    <a:p>
                      <a:pPr algn="ctr" fontAlgn="ctr">
                        <a:buNone/>
                      </a:pPr>
                      <a:r>
                        <a:rPr lang="en-IN" sz="800" b="0" i="0" u="none" strike="noStrike" dirty="0">
                          <a:solidFill>
                            <a:srgbClr val="000000"/>
                          </a:solidFill>
                          <a:effectLst/>
                          <a:latin typeface="+mn-lt"/>
                        </a:rPr>
                        <a:t>Nifty Multi Asset</a:t>
                      </a:r>
                    </a:p>
                  </a:txBody>
                  <a:tcPr marL="6350" marR="6350" marT="6350" marB="0" anchor="ctr">
                    <a:lnL>
                      <a:noFill/>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1.79%</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2.57%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2.28%</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-0.91%</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-0.66%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1.56%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2.58%</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0.76%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extLst>
                  <a:ext uri="{0D108BD9-81ED-4DB2-BD59-A6C34878D82A}">
                    <a16:rowId xmlns:a16="http://schemas.microsoft.com/office/drawing/2014/main" xmlns="" val="1106274455"/>
                  </a:ext>
                </a:extLst>
              </a:tr>
            </a:tbl>
          </a:graphicData>
        </a:graphic>
      </p:graphicFrame>
      <p:graphicFrame>
        <p:nvGraphicFramePr>
          <p:cNvPr id="13" name="Table 12">
            <a:extLst>
              <a:ext uri="{FF2B5EF4-FFF2-40B4-BE49-F238E27FC236}">
                <a16:creationId xmlns:a16="http://schemas.microsoft.com/office/drawing/2014/main" xmlns="" id="{8CE7408D-7600-14CE-9BAE-949F1C93EFCC}"/>
              </a:ext>
            </a:extLst>
          </p:cNvPr>
          <p:cNvGraphicFramePr>
            <a:graphicFrameLocks noGrp="1"/>
          </p:cNvGraphicFramePr>
          <p:nvPr>
            <p:extLst>
              <p:ext uri="{D42A27DB-BD31-4B8C-83A1-F6EECF244321}">
                <p14:modId xmlns:p14="http://schemas.microsoft.com/office/powerpoint/2010/main" val="1462080815"/>
              </p:ext>
            </p:extLst>
          </p:nvPr>
        </p:nvGraphicFramePr>
        <p:xfrm>
          <a:off x="4282078" y="5551463"/>
          <a:ext cx="5400002" cy="756000"/>
        </p:xfrm>
        <a:graphic>
          <a:graphicData uri="http://schemas.openxmlformats.org/drawingml/2006/table">
            <a:tbl>
              <a:tblPr/>
              <a:tblGrid>
                <a:gridCol w="771428">
                  <a:extLst>
                    <a:ext uri="{9D8B030D-6E8A-4147-A177-3AD203B41FA5}">
                      <a16:colId xmlns:a16="http://schemas.microsoft.com/office/drawing/2014/main" xmlns="" val="2155342903"/>
                    </a:ext>
                  </a:extLst>
                </a:gridCol>
                <a:gridCol w="514286">
                  <a:extLst>
                    <a:ext uri="{9D8B030D-6E8A-4147-A177-3AD203B41FA5}">
                      <a16:colId xmlns:a16="http://schemas.microsoft.com/office/drawing/2014/main" xmlns="" val="3752092485"/>
                    </a:ext>
                  </a:extLst>
                </a:gridCol>
                <a:gridCol w="514286">
                  <a:extLst>
                    <a:ext uri="{9D8B030D-6E8A-4147-A177-3AD203B41FA5}">
                      <a16:colId xmlns:a16="http://schemas.microsoft.com/office/drawing/2014/main" xmlns="" val="9810346"/>
                    </a:ext>
                  </a:extLst>
                </a:gridCol>
                <a:gridCol w="514286">
                  <a:extLst>
                    <a:ext uri="{9D8B030D-6E8A-4147-A177-3AD203B41FA5}">
                      <a16:colId xmlns:a16="http://schemas.microsoft.com/office/drawing/2014/main" xmlns="" val="2796021575"/>
                    </a:ext>
                  </a:extLst>
                </a:gridCol>
                <a:gridCol w="514286">
                  <a:extLst>
                    <a:ext uri="{9D8B030D-6E8A-4147-A177-3AD203B41FA5}">
                      <a16:colId xmlns:a16="http://schemas.microsoft.com/office/drawing/2014/main" xmlns="" val="2352288889"/>
                    </a:ext>
                  </a:extLst>
                </a:gridCol>
                <a:gridCol w="514286">
                  <a:extLst>
                    <a:ext uri="{9D8B030D-6E8A-4147-A177-3AD203B41FA5}">
                      <a16:colId xmlns:a16="http://schemas.microsoft.com/office/drawing/2014/main" xmlns="" val="552493207"/>
                    </a:ext>
                  </a:extLst>
                </a:gridCol>
                <a:gridCol w="514286">
                  <a:extLst>
                    <a:ext uri="{9D8B030D-6E8A-4147-A177-3AD203B41FA5}">
                      <a16:colId xmlns:a16="http://schemas.microsoft.com/office/drawing/2014/main" xmlns="" val="3358630246"/>
                    </a:ext>
                  </a:extLst>
                </a:gridCol>
                <a:gridCol w="514286">
                  <a:extLst>
                    <a:ext uri="{9D8B030D-6E8A-4147-A177-3AD203B41FA5}">
                      <a16:colId xmlns:a16="http://schemas.microsoft.com/office/drawing/2014/main" xmlns="" val="3506826461"/>
                    </a:ext>
                  </a:extLst>
                </a:gridCol>
                <a:gridCol w="514286">
                  <a:extLst>
                    <a:ext uri="{9D8B030D-6E8A-4147-A177-3AD203B41FA5}">
                      <a16:colId xmlns:a16="http://schemas.microsoft.com/office/drawing/2014/main" xmlns="" val="2208273377"/>
                    </a:ext>
                  </a:extLst>
                </a:gridCol>
                <a:gridCol w="514286">
                  <a:extLst>
                    <a:ext uri="{9D8B030D-6E8A-4147-A177-3AD203B41FA5}">
                      <a16:colId xmlns:a16="http://schemas.microsoft.com/office/drawing/2014/main" xmlns="" val="2931331319"/>
                    </a:ext>
                  </a:extLst>
                </a:gridCol>
              </a:tblGrid>
              <a:tr h="252000">
                <a:tc>
                  <a:txBody>
                    <a:bodyPr/>
                    <a:lstStyle/>
                    <a:p>
                      <a:pPr algn="ctr" fontAlgn="ctr">
                        <a:buNone/>
                      </a:pPr>
                      <a:r>
                        <a:rPr lang="en-IN" sz="800" b="1" i="0" u="none" strike="noStrike" dirty="0">
                          <a:solidFill>
                            <a:schemeClr val="bg1"/>
                          </a:solidFill>
                          <a:effectLst/>
                          <a:latin typeface="+mn-lt"/>
                        </a:rPr>
                        <a:t>Month</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Dec-25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Jan-26</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Feb-26</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Mar-26</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Apr-26</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May-26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Jun-26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Jul-26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Aug-26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extLst>
                  <a:ext uri="{0D108BD9-81ED-4DB2-BD59-A6C34878D82A}">
                    <a16:rowId xmlns:a16="http://schemas.microsoft.com/office/drawing/2014/main" xmlns="" val="3014171285"/>
                  </a:ext>
                </a:extLst>
              </a:tr>
              <a:tr h="252000">
                <a:tc>
                  <a:txBody>
                    <a:bodyPr/>
                    <a:lstStyle/>
                    <a:p>
                      <a:pPr algn="ctr" fontAlgn="ctr">
                        <a:buNone/>
                      </a:pPr>
                      <a:r>
                        <a:rPr lang="en-IN" sz="800" b="0" i="0" u="none" strike="noStrike" dirty="0">
                          <a:solidFill>
                            <a:srgbClr val="000000"/>
                          </a:solidFill>
                          <a:effectLst/>
                          <a:latin typeface="+mn-lt"/>
                        </a:rPr>
                        <a:t>IDEAA</a:t>
                      </a:r>
                    </a:p>
                  </a:txBody>
                  <a:tcPr marL="6350" marR="6350" marT="6350" marB="0" anchor="ctr">
                    <a:lnL>
                      <a:noFill/>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1.20%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1.13%</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1.27%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-11.35%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11.75%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2.24%</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-0.65%</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0.69%</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1.0%</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xmlns="" val="1687598185"/>
                  </a:ext>
                </a:extLst>
              </a:tr>
              <a:tr h="252000">
                <a:tc>
                  <a:txBody>
                    <a:bodyPr/>
                    <a:lstStyle/>
                    <a:p>
                      <a:pPr algn="ctr" fontAlgn="ctr">
                        <a:buNone/>
                      </a:pPr>
                      <a:r>
                        <a:rPr lang="en-IN" sz="800" b="0" i="0" u="none" strike="noStrike" dirty="0">
                          <a:solidFill>
                            <a:srgbClr val="000000"/>
                          </a:solidFill>
                          <a:effectLst/>
                          <a:latin typeface="+mn-lt"/>
                        </a:rPr>
                        <a:t>Nifty Multi Asset</a:t>
                      </a:r>
                    </a:p>
                  </a:txBody>
                  <a:tcPr marL="6350" marR="6350" marT="6350" marB="0" anchor="ctr">
                    <a:lnL>
                      <a:noFill/>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-0.04%</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-1.36%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0.65%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-6.21%</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5.65%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0.10%</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1.71%</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1.50%</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0.2%</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extLst>
                  <a:ext uri="{0D108BD9-81ED-4DB2-BD59-A6C34878D82A}">
                    <a16:rowId xmlns:a16="http://schemas.microsoft.com/office/drawing/2014/main" xmlns="" val="776386052"/>
                  </a:ext>
                </a:extLst>
              </a:tr>
            </a:tbl>
          </a:graphicData>
        </a:graphic>
      </p:graphicFrame>
      <p:graphicFrame>
        <p:nvGraphicFramePr>
          <p:cNvPr id="3" name="Chart 2">
            <a:extLst>
              <a:ext uri="{FF2B5EF4-FFF2-40B4-BE49-F238E27FC236}">
                <a16:creationId xmlns:a16="http://schemas.microsoft.com/office/drawing/2014/main" xmlns="" id="{F682B725-5071-4A47-9965-5BE81C2A7322}"/>
              </a:ext>
            </a:extLst>
          </p:cNvPr>
          <p:cNvGraphicFramePr>
            <a:graphicFrameLocks noGrp="1"/>
          </p:cNvGraphicFramePr>
          <p:nvPr>
            <p:extLst>
              <p:ext uri="{D42A27DB-BD31-4B8C-83A1-F6EECF244321}">
                <p14:modId xmlns:p14="http://schemas.microsoft.com/office/powerpoint/2010/main" val="3127742158"/>
              </p:ext>
            </p:extLst>
          </p:nvPr>
        </p:nvGraphicFramePr>
        <p:xfrm>
          <a:off x="4282077" y="1234325"/>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0637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23272"/>
            <a:ext cx="9902952" cy="6858000"/>
          </a:xfrm>
          <a:prstGeom prst="rect">
            <a:avLst/>
          </a:prstGeom>
        </p:spPr>
      </p:pic>
      <p:sp>
        <p:nvSpPr>
          <p:cNvPr id="3" name="TextBox 2"/>
          <p:cNvSpPr txBox="1"/>
          <p:nvPr/>
        </p:nvSpPr>
        <p:spPr>
          <a:xfrm>
            <a:off x="299258" y="249381"/>
            <a:ext cx="5530681"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Founder &amp; Promoter (</a:t>
            </a:r>
            <a:r>
              <a:rPr lang="en-US" sz="2100" b="1" dirty="0" err="1">
                <a:solidFill>
                  <a:schemeClr val="bg1"/>
                </a:solidFill>
                <a:latin typeface="Arial" panose="020B0604020202020204" pitchFamily="34" charset="0"/>
                <a:cs typeface="Arial" panose="020B0604020202020204" pitchFamily="34" charset="0"/>
              </a:rPr>
              <a:t>Anand</a:t>
            </a:r>
            <a:r>
              <a:rPr lang="en-US" sz="2100" b="1" dirty="0">
                <a:solidFill>
                  <a:schemeClr val="bg1"/>
                </a:solidFill>
                <a:latin typeface="Arial" panose="020B0604020202020204" pitchFamily="34" charset="0"/>
                <a:cs typeface="Arial" panose="020B0604020202020204" pitchFamily="34" charset="0"/>
              </a:rPr>
              <a:t> </a:t>
            </a:r>
            <a:r>
              <a:rPr lang="en-US" sz="2100" b="1" dirty="0" err="1">
                <a:solidFill>
                  <a:schemeClr val="bg1"/>
                </a:solidFill>
                <a:latin typeface="Arial" panose="020B0604020202020204" pitchFamily="34" charset="0"/>
                <a:cs typeface="Arial" panose="020B0604020202020204" pitchFamily="34" charset="0"/>
              </a:rPr>
              <a:t>Rathi</a:t>
            </a:r>
            <a:r>
              <a:rPr lang="en-US" sz="2100" b="1" dirty="0">
                <a:solidFill>
                  <a:schemeClr val="bg1"/>
                </a:solidFill>
                <a:latin typeface="Arial" panose="020B0604020202020204" pitchFamily="34" charset="0"/>
                <a:cs typeface="Arial" panose="020B0604020202020204" pitchFamily="34" charset="0"/>
              </a:rPr>
              <a:t> Group)</a:t>
            </a:r>
            <a:endParaRPr lang="en-IN" sz="2100" b="1" dirty="0">
              <a:solidFill>
                <a:schemeClr val="bg1"/>
              </a:solidFill>
              <a:latin typeface="Arial" panose="020B0604020202020204" pitchFamily="34" charset="0"/>
              <a:cs typeface="Arial" panose="020B0604020202020204" pitchFamily="34" charset="0"/>
            </a:endParaRPr>
          </a:p>
        </p:txBody>
      </p:sp>
      <p:sp>
        <p:nvSpPr>
          <p:cNvPr id="5" name="object 3"/>
          <p:cNvSpPr txBox="1"/>
          <p:nvPr/>
        </p:nvSpPr>
        <p:spPr>
          <a:xfrm>
            <a:off x="605624" y="5712510"/>
            <a:ext cx="1125220" cy="675640"/>
          </a:xfrm>
          <a:prstGeom prst="rect">
            <a:avLst/>
          </a:prstGeom>
        </p:spPr>
        <p:txBody>
          <a:bodyPr vert="horz" wrap="square" lIns="0" tIns="16510" rIns="0" bIns="0" rtlCol="0">
            <a:spAutoFit/>
          </a:bodyPr>
          <a:lstStyle/>
          <a:p>
            <a:pPr marL="12065" marR="5080" algn="ctr">
              <a:lnSpc>
                <a:spcPct val="104600"/>
              </a:lnSpc>
              <a:spcBef>
                <a:spcPts val="130"/>
              </a:spcBef>
            </a:pPr>
            <a:r>
              <a:rPr sz="1350" b="1" dirty="0">
                <a:latin typeface="Calibri"/>
                <a:cs typeface="Calibri"/>
              </a:rPr>
              <a:t>Pradeep</a:t>
            </a:r>
            <a:r>
              <a:rPr sz="1350" b="1" spc="120" dirty="0">
                <a:latin typeface="Calibri"/>
                <a:cs typeface="Calibri"/>
              </a:rPr>
              <a:t> </a:t>
            </a:r>
            <a:r>
              <a:rPr sz="1350" b="1" spc="-20" dirty="0">
                <a:latin typeface="Calibri"/>
                <a:cs typeface="Calibri"/>
              </a:rPr>
              <a:t>Gupta </a:t>
            </a:r>
            <a:r>
              <a:rPr sz="1350" dirty="0">
                <a:latin typeface="Calibri"/>
                <a:cs typeface="Calibri"/>
              </a:rPr>
              <a:t>Co</a:t>
            </a:r>
            <a:r>
              <a:rPr sz="1350" spc="80" dirty="0">
                <a:latin typeface="Calibri"/>
                <a:cs typeface="Calibri"/>
              </a:rPr>
              <a:t> </a:t>
            </a:r>
            <a:r>
              <a:rPr sz="1350" dirty="0">
                <a:latin typeface="Calibri"/>
                <a:cs typeface="Calibri"/>
              </a:rPr>
              <a:t>Founder</a:t>
            </a:r>
            <a:r>
              <a:rPr sz="1350" spc="30" dirty="0">
                <a:latin typeface="Calibri"/>
                <a:cs typeface="Calibri"/>
              </a:rPr>
              <a:t> </a:t>
            </a:r>
            <a:r>
              <a:rPr sz="1350" spc="-50" dirty="0">
                <a:latin typeface="Calibri"/>
                <a:cs typeface="Calibri"/>
              </a:rPr>
              <a:t>&amp; </a:t>
            </a:r>
            <a:r>
              <a:rPr sz="1350" dirty="0">
                <a:latin typeface="Calibri"/>
                <a:cs typeface="Calibri"/>
              </a:rPr>
              <a:t>Vice</a:t>
            </a:r>
            <a:r>
              <a:rPr sz="1350" spc="70" dirty="0">
                <a:latin typeface="Calibri"/>
                <a:cs typeface="Calibri"/>
              </a:rPr>
              <a:t> </a:t>
            </a:r>
            <a:r>
              <a:rPr sz="1350" spc="-10" dirty="0">
                <a:latin typeface="Calibri"/>
                <a:cs typeface="Calibri"/>
              </a:rPr>
              <a:t>Chairman</a:t>
            </a:r>
            <a:endParaRPr sz="1350" dirty="0">
              <a:latin typeface="Calibri"/>
              <a:cs typeface="Calibri"/>
            </a:endParaRPr>
          </a:p>
        </p:txBody>
      </p:sp>
      <p:sp>
        <p:nvSpPr>
          <p:cNvPr id="6" name="object 4"/>
          <p:cNvSpPr txBox="1">
            <a:spLocks/>
          </p:cNvSpPr>
          <p:nvPr/>
        </p:nvSpPr>
        <p:spPr>
          <a:xfrm>
            <a:off x="605624" y="1294130"/>
            <a:ext cx="8988425" cy="1706749"/>
          </a:xfrm>
          <a:prstGeom prst="rect">
            <a:avLst/>
          </a:prstGeom>
        </p:spPr>
        <p:txBody>
          <a:bodyPr vert="horz" wrap="square" lIns="0" tIns="12065"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01775" marR="32384" indent="0">
              <a:lnSpc>
                <a:spcPct val="106800"/>
              </a:lnSpc>
              <a:spcBef>
                <a:spcPts val="95"/>
              </a:spcBef>
              <a:buNone/>
            </a:pPr>
            <a:r>
              <a:rPr lang="en-US" sz="1300" dirty="0">
                <a:latin typeface="Arial" panose="020B0604020202020204" pitchFamily="34" charset="0"/>
                <a:cs typeface="Arial" panose="020B0604020202020204" pitchFamily="34" charset="0"/>
              </a:rPr>
              <a:t>Gold</a:t>
            </a:r>
            <a:r>
              <a:rPr lang="en-US" sz="1300" spc="11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medalist</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Chartered</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Accountant</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having</a:t>
            </a:r>
            <a:r>
              <a:rPr lang="en-US" sz="1300" spc="1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more</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than</a:t>
            </a:r>
            <a:r>
              <a:rPr lang="en-US" sz="1300" spc="11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four</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decades</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1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rich</a:t>
            </a:r>
            <a:r>
              <a:rPr lang="en-US" sz="1300" spc="10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varied</a:t>
            </a:r>
            <a:r>
              <a:rPr lang="en-US" sz="1300" spc="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experience</a:t>
            </a:r>
            <a:r>
              <a:rPr lang="en-US" sz="1300" spc="80"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in </a:t>
            </a:r>
            <a:r>
              <a:rPr lang="en-US" sz="1300" dirty="0">
                <a:latin typeface="Arial" panose="020B0604020202020204" pitchFamily="34" charset="0"/>
                <a:cs typeface="Arial" panose="020B0604020202020204" pitchFamily="34" charset="0"/>
              </a:rPr>
              <a:t>corporate</a:t>
            </a:r>
            <a:r>
              <a:rPr lang="en-US" sz="1300" spc="11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management,</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financial</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&amp;</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capital</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markets</a:t>
            </a:r>
            <a:r>
              <a:rPr lang="en-US" sz="1300" spc="1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corporate</a:t>
            </a:r>
            <a:r>
              <a:rPr lang="en-US" sz="1300" spc="1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&amp;</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management</a:t>
            </a:r>
            <a:r>
              <a:rPr lang="en-US" sz="1300" spc="125"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consultancy.</a:t>
            </a:r>
          </a:p>
          <a:p>
            <a:pPr marL="1501775" marR="297180" indent="0">
              <a:lnSpc>
                <a:spcPct val="106900"/>
              </a:lnSpc>
              <a:spcBef>
                <a:spcPts val="1585"/>
              </a:spcBef>
              <a:buNone/>
            </a:pPr>
            <a:r>
              <a:rPr lang="en-US" sz="1300" dirty="0">
                <a:latin typeface="Arial" panose="020B0604020202020204" pitchFamily="34" charset="0"/>
                <a:cs typeface="Arial" panose="020B0604020202020204" pitchFamily="34" charset="0"/>
              </a:rPr>
              <a:t>Served</a:t>
            </a:r>
            <a:r>
              <a:rPr lang="en-US" sz="1300" spc="4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Aditya</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Birla</a:t>
            </a:r>
            <a:r>
              <a:rPr lang="en-US" sz="1300" spc="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Group</a:t>
            </a:r>
            <a:r>
              <a:rPr lang="en-US" sz="1300" spc="4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at</a:t>
            </a:r>
            <a:r>
              <a:rPr lang="en-US" sz="1300" spc="1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very</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senior</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positions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for</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more</a:t>
            </a:r>
            <a:r>
              <a:rPr lang="en-US" sz="1300" spc="9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than</a:t>
            </a:r>
            <a:r>
              <a:rPr lang="en-US" sz="1300" spc="4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25</a:t>
            </a:r>
            <a:r>
              <a:rPr lang="en-US" sz="1300" spc="1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years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before</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starting</a:t>
            </a:r>
            <a:r>
              <a:rPr lang="en-US" sz="1300" spc="1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his</a:t>
            </a:r>
            <a:r>
              <a:rPr lang="en-US" sz="1300" spc="95"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own </a:t>
            </a:r>
            <a:r>
              <a:rPr lang="en-US" sz="1300" dirty="0">
                <a:latin typeface="Arial" panose="020B0604020202020204" pitchFamily="34" charset="0"/>
                <a:cs typeface="Arial" panose="020B0604020202020204" pitchFamily="34" charset="0"/>
              </a:rPr>
              <a:t>financial</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services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outfit.</a:t>
            </a:r>
            <a:r>
              <a:rPr lang="en-US" sz="1300" spc="5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Shri</a:t>
            </a:r>
            <a:r>
              <a:rPr lang="en-US" sz="1300" spc="85"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Rathi</a:t>
            </a:r>
            <a:r>
              <a:rPr lang="en-US" sz="1300" spc="9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was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earlier</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President</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5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BSE</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for</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two</a:t>
            </a:r>
            <a:r>
              <a:rPr lang="en-US" sz="1300" spc="114"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terms.</a:t>
            </a:r>
          </a:p>
          <a:p>
            <a:pPr marL="1501775" marR="5080" indent="0">
              <a:lnSpc>
                <a:spcPct val="106800"/>
              </a:lnSpc>
              <a:spcBef>
                <a:spcPts val="1585"/>
              </a:spcBef>
              <a:buNone/>
            </a:pPr>
            <a:r>
              <a:rPr lang="en-US" sz="1300" dirty="0" err="1">
                <a:latin typeface="Arial" panose="020B0604020202020204" pitchFamily="34" charset="0"/>
                <a:cs typeface="Arial" panose="020B0604020202020204" pitchFamily="34" charset="0"/>
              </a:rPr>
              <a:t>Anand</a:t>
            </a:r>
            <a:r>
              <a:rPr lang="en-US" sz="1300" spc="114"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Rathi</a:t>
            </a:r>
            <a:r>
              <a:rPr lang="en-US" sz="1300" spc="9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Group</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derives</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its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strength</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vision</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from</a:t>
            </a:r>
            <a:r>
              <a:rPr lang="en-US" sz="1300" spc="1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legendary</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leadership</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1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Shri</a:t>
            </a:r>
            <a:r>
              <a:rPr lang="en-US" sz="1300" spc="9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Anand</a:t>
            </a:r>
            <a:r>
              <a:rPr lang="en-US" sz="1300" spc="12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Rathi</a:t>
            </a:r>
            <a:r>
              <a:rPr lang="en-US" sz="1300"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and </a:t>
            </a:r>
            <a:r>
              <a:rPr lang="en-US" sz="1300" dirty="0">
                <a:latin typeface="Arial" panose="020B0604020202020204" pitchFamily="34" charset="0"/>
                <a:cs typeface="Arial" panose="020B0604020202020204" pitchFamily="34" charset="0"/>
              </a:rPr>
              <a:t>charting</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growth</a:t>
            </a:r>
            <a:r>
              <a:rPr lang="en-US" sz="1300" spc="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path</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in</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his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able</a:t>
            </a:r>
            <a:r>
              <a:rPr lang="en-US" sz="1300" spc="70"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guidance.</a:t>
            </a:r>
          </a:p>
        </p:txBody>
      </p:sp>
      <p:grpSp>
        <p:nvGrpSpPr>
          <p:cNvPr id="8" name="object 6"/>
          <p:cNvGrpSpPr/>
          <p:nvPr/>
        </p:nvGrpSpPr>
        <p:grpSpPr>
          <a:xfrm>
            <a:off x="493394" y="1289367"/>
            <a:ext cx="1427480" cy="1729739"/>
            <a:chOff x="493394" y="1289367"/>
            <a:chExt cx="1427480" cy="1729739"/>
          </a:xfrm>
        </p:grpSpPr>
        <p:pic>
          <p:nvPicPr>
            <p:cNvPr id="9" name="object 7"/>
            <p:cNvPicPr/>
            <p:nvPr/>
          </p:nvPicPr>
          <p:blipFill>
            <a:blip r:embed="rId3" cstate="print"/>
            <a:stretch>
              <a:fillRect/>
            </a:stretch>
          </p:blipFill>
          <p:spPr>
            <a:xfrm>
              <a:off x="502919" y="1298829"/>
              <a:ext cx="1408176" cy="1710436"/>
            </a:xfrm>
            <a:prstGeom prst="rect">
              <a:avLst/>
            </a:prstGeom>
          </p:spPr>
        </p:pic>
        <p:sp>
          <p:nvSpPr>
            <p:cNvPr id="10" name="object 8"/>
            <p:cNvSpPr/>
            <p:nvPr/>
          </p:nvSpPr>
          <p:spPr>
            <a:xfrm>
              <a:off x="498157" y="1294130"/>
              <a:ext cx="1417955" cy="1720214"/>
            </a:xfrm>
            <a:custGeom>
              <a:avLst/>
              <a:gdLst/>
              <a:ahLst/>
              <a:cxnLst/>
              <a:rect l="l" t="t" r="r" b="b"/>
              <a:pathLst>
                <a:path w="1417955" h="1720214">
                  <a:moveTo>
                    <a:pt x="0" y="1719961"/>
                  </a:moveTo>
                  <a:lnTo>
                    <a:pt x="1417701" y="1719961"/>
                  </a:lnTo>
                  <a:lnTo>
                    <a:pt x="1417701" y="0"/>
                  </a:lnTo>
                  <a:lnTo>
                    <a:pt x="0" y="0"/>
                  </a:lnTo>
                  <a:lnTo>
                    <a:pt x="0" y="1719961"/>
                  </a:lnTo>
                  <a:close/>
                </a:path>
              </a:pathLst>
            </a:custGeom>
            <a:ln w="9525">
              <a:solidFill>
                <a:srgbClr val="7B5A1E"/>
              </a:solidFill>
            </a:ln>
          </p:spPr>
          <p:txBody>
            <a:bodyPr wrap="square" lIns="0" tIns="0" rIns="0" bIns="0" rtlCol="0"/>
            <a:lstStyle/>
            <a:p>
              <a:endParaRPr/>
            </a:p>
          </p:txBody>
        </p:sp>
      </p:grpSp>
      <p:grpSp>
        <p:nvGrpSpPr>
          <p:cNvPr id="11" name="object 9"/>
          <p:cNvGrpSpPr/>
          <p:nvPr/>
        </p:nvGrpSpPr>
        <p:grpSpPr>
          <a:xfrm>
            <a:off x="465962" y="3896194"/>
            <a:ext cx="1436370" cy="1748155"/>
            <a:chOff x="465962" y="3896194"/>
            <a:chExt cx="1436370" cy="1748155"/>
          </a:xfrm>
        </p:grpSpPr>
        <p:pic>
          <p:nvPicPr>
            <p:cNvPr id="12" name="object 10"/>
            <p:cNvPicPr/>
            <p:nvPr/>
          </p:nvPicPr>
          <p:blipFill>
            <a:blip r:embed="rId4" cstate="print"/>
            <a:stretch>
              <a:fillRect/>
            </a:stretch>
          </p:blipFill>
          <p:spPr>
            <a:xfrm>
              <a:off x="475487" y="3905707"/>
              <a:ext cx="1417320" cy="1728724"/>
            </a:xfrm>
            <a:prstGeom prst="rect">
              <a:avLst/>
            </a:prstGeom>
          </p:spPr>
        </p:pic>
        <p:sp>
          <p:nvSpPr>
            <p:cNvPr id="13" name="object 11"/>
            <p:cNvSpPr/>
            <p:nvPr/>
          </p:nvSpPr>
          <p:spPr>
            <a:xfrm>
              <a:off x="470725" y="3900957"/>
              <a:ext cx="1426845" cy="1738630"/>
            </a:xfrm>
            <a:custGeom>
              <a:avLst/>
              <a:gdLst/>
              <a:ahLst/>
              <a:cxnLst/>
              <a:rect l="l" t="t" r="r" b="b"/>
              <a:pathLst>
                <a:path w="1426845" h="1738629">
                  <a:moveTo>
                    <a:pt x="0" y="1738249"/>
                  </a:moveTo>
                  <a:lnTo>
                    <a:pt x="1426845" y="1738249"/>
                  </a:lnTo>
                  <a:lnTo>
                    <a:pt x="1426845" y="0"/>
                  </a:lnTo>
                  <a:lnTo>
                    <a:pt x="0" y="0"/>
                  </a:lnTo>
                  <a:lnTo>
                    <a:pt x="0" y="1738249"/>
                  </a:lnTo>
                  <a:close/>
                </a:path>
              </a:pathLst>
            </a:custGeom>
            <a:ln w="9525">
              <a:solidFill>
                <a:srgbClr val="7B5A1E"/>
              </a:solidFill>
            </a:ln>
          </p:spPr>
          <p:txBody>
            <a:bodyPr wrap="square" lIns="0" tIns="0" rIns="0" bIns="0" rtlCol="0"/>
            <a:lstStyle/>
            <a:p>
              <a:endParaRPr/>
            </a:p>
          </p:txBody>
        </p:sp>
      </p:grpSp>
      <p:sp>
        <p:nvSpPr>
          <p:cNvPr id="2" name="Rectangle 1"/>
          <p:cNvSpPr/>
          <p:nvPr/>
        </p:nvSpPr>
        <p:spPr>
          <a:xfrm>
            <a:off x="299258" y="3900957"/>
            <a:ext cx="9142493" cy="1981055"/>
          </a:xfrm>
          <a:prstGeom prst="rect">
            <a:avLst/>
          </a:prstGeom>
        </p:spPr>
        <p:txBody>
          <a:bodyPr wrap="square">
            <a:spAutoFit/>
          </a:bodyPr>
          <a:lstStyle/>
          <a:p>
            <a:pPr marL="1730375" marR="142240">
              <a:lnSpc>
                <a:spcPct val="106900"/>
              </a:lnSpc>
            </a:pPr>
            <a:r>
              <a:rPr lang="en-US" sz="1300" dirty="0">
                <a:latin typeface="Arial" panose="020B0604020202020204" pitchFamily="34" charset="0"/>
                <a:cs typeface="Arial" panose="020B0604020202020204" pitchFamily="34" charset="0"/>
              </a:rPr>
              <a:t>Over</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twenty</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years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broad</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based</a:t>
            </a:r>
            <a:r>
              <a:rPr lang="en-US" sz="1300" spc="1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experience</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in</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securities</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market</a:t>
            </a:r>
            <a:r>
              <a:rPr lang="en-US" sz="1300" spc="9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key</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driver</a:t>
            </a:r>
            <a:r>
              <a:rPr lang="en-US" sz="1300" spc="15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5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Retail</a:t>
            </a:r>
            <a:r>
              <a:rPr lang="en-US" sz="1300" spc="90"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and </a:t>
            </a:r>
            <a:r>
              <a:rPr lang="en-US" sz="1300" dirty="0">
                <a:latin typeface="Arial" panose="020B0604020202020204" pitchFamily="34" charset="0"/>
                <a:cs typeface="Arial" panose="020B0604020202020204" pitchFamily="34" charset="0"/>
              </a:rPr>
              <a:t>Institutional</a:t>
            </a:r>
            <a:r>
              <a:rPr lang="en-US" sz="1300" spc="1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Equities</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business</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125"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group.</a:t>
            </a:r>
          </a:p>
          <a:p>
            <a:pPr marL="1730375" marR="424180">
              <a:lnSpc>
                <a:spcPct val="104700"/>
              </a:lnSpc>
              <a:spcBef>
                <a:spcPts val="1620"/>
              </a:spcBef>
            </a:pPr>
            <a:r>
              <a:rPr lang="en-US" sz="1300" dirty="0">
                <a:latin typeface="Arial" panose="020B0604020202020204" pitchFamily="34" charset="0"/>
                <a:cs typeface="Arial" panose="020B0604020202020204" pitchFamily="34" charset="0"/>
              </a:rPr>
              <a:t>Under</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his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leadership,</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Group’s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Institutional</a:t>
            </a:r>
            <a:r>
              <a:rPr lang="en-US" sz="1300" spc="1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&amp;</a:t>
            </a:r>
            <a:r>
              <a:rPr lang="en-US" sz="1300" spc="4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Retail</a:t>
            </a:r>
            <a:r>
              <a:rPr lang="en-US" sz="1300" spc="1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Business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has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won</a:t>
            </a:r>
            <a:r>
              <a:rPr lang="en-US" sz="1300" spc="1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great</a:t>
            </a:r>
            <a:r>
              <a:rPr lang="en-US" sz="1300" spc="1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recognition</a:t>
            </a:r>
            <a:r>
              <a:rPr lang="en-US" sz="1300" spc="135"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and </a:t>
            </a:r>
            <a:r>
              <a:rPr lang="en-US" sz="1300" dirty="0">
                <a:latin typeface="Arial" panose="020B0604020202020204" pitchFamily="34" charset="0"/>
                <a:cs typeface="Arial" panose="020B0604020202020204" pitchFamily="34" charset="0"/>
              </a:rPr>
              <a:t>many</a:t>
            </a:r>
            <a:r>
              <a:rPr lang="en-US" sz="1300" spc="4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accolades.</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He</a:t>
            </a:r>
            <a:r>
              <a:rPr lang="en-US" sz="1300" spc="14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has</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played</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pivotal</a:t>
            </a:r>
            <a:r>
              <a:rPr lang="en-US" sz="1300" spc="7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role</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in</a:t>
            </a:r>
            <a:r>
              <a:rPr lang="en-US" sz="1300" spc="1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Group’s</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network</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expansion</a:t>
            </a:r>
            <a:r>
              <a:rPr lang="en-US" sz="1300" spc="1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pan</a:t>
            </a:r>
            <a:r>
              <a:rPr lang="en-US" sz="1300" spc="95"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India growth.</a:t>
            </a:r>
          </a:p>
          <a:p>
            <a:pPr marL="1730375" marR="424180">
              <a:lnSpc>
                <a:spcPct val="104700"/>
              </a:lnSpc>
              <a:spcBef>
                <a:spcPts val="1620"/>
              </a:spcBef>
            </a:pPr>
            <a:r>
              <a:rPr lang="en-US" sz="1300" dirty="0">
                <a:latin typeface="Aril"/>
                <a:cs typeface="Calibri"/>
              </a:rPr>
              <a:t>His</a:t>
            </a:r>
            <a:r>
              <a:rPr lang="en-US" sz="1300" spc="100" dirty="0">
                <a:latin typeface="Aril"/>
                <a:cs typeface="Calibri"/>
              </a:rPr>
              <a:t> </a:t>
            </a:r>
            <a:r>
              <a:rPr lang="en-US" sz="1300" dirty="0">
                <a:latin typeface="Aril"/>
                <a:cs typeface="Calibri"/>
              </a:rPr>
              <a:t>valuable</a:t>
            </a:r>
            <a:r>
              <a:rPr lang="en-US" sz="1300" spc="190" dirty="0">
                <a:latin typeface="Aril"/>
                <a:cs typeface="Calibri"/>
              </a:rPr>
              <a:t> </a:t>
            </a:r>
            <a:r>
              <a:rPr lang="en-US" sz="1300" dirty="0">
                <a:latin typeface="Aril"/>
                <a:cs typeface="Calibri"/>
              </a:rPr>
              <a:t>contribution</a:t>
            </a:r>
            <a:r>
              <a:rPr lang="en-US" sz="1300" spc="50" dirty="0">
                <a:latin typeface="Aril"/>
                <a:cs typeface="Calibri"/>
              </a:rPr>
              <a:t> </a:t>
            </a:r>
            <a:r>
              <a:rPr lang="en-US" sz="1300" dirty="0">
                <a:latin typeface="Aril"/>
                <a:cs typeface="Calibri"/>
              </a:rPr>
              <a:t>towards</a:t>
            </a:r>
            <a:r>
              <a:rPr lang="en-US" sz="1300" spc="105" dirty="0">
                <a:latin typeface="Aril"/>
                <a:cs typeface="Calibri"/>
              </a:rPr>
              <a:t> </a:t>
            </a:r>
            <a:r>
              <a:rPr lang="en-US" sz="1300" dirty="0">
                <a:latin typeface="Aril"/>
                <a:cs typeface="Calibri"/>
              </a:rPr>
              <a:t>professionalizing</a:t>
            </a:r>
            <a:r>
              <a:rPr lang="en-US" sz="1300" spc="60" dirty="0">
                <a:latin typeface="Aril"/>
                <a:cs typeface="Calibri"/>
              </a:rPr>
              <a:t> </a:t>
            </a:r>
            <a:r>
              <a:rPr lang="en-US" sz="1300" dirty="0">
                <a:latin typeface="Aril"/>
                <a:cs typeface="Calibri"/>
              </a:rPr>
              <a:t>the</a:t>
            </a:r>
            <a:r>
              <a:rPr lang="en-US" sz="1300" spc="100" dirty="0">
                <a:latin typeface="Aril"/>
                <a:cs typeface="Calibri"/>
              </a:rPr>
              <a:t> </a:t>
            </a:r>
            <a:r>
              <a:rPr lang="en-US" sz="1300" dirty="0">
                <a:latin typeface="Aril"/>
                <a:cs typeface="Calibri"/>
              </a:rPr>
              <a:t>management</a:t>
            </a:r>
            <a:r>
              <a:rPr lang="en-US" sz="1300" spc="110" dirty="0">
                <a:latin typeface="Aril"/>
                <a:cs typeface="Calibri"/>
              </a:rPr>
              <a:t> </a:t>
            </a:r>
            <a:r>
              <a:rPr lang="en-US" sz="1300" dirty="0">
                <a:latin typeface="Aril"/>
                <a:cs typeface="Calibri"/>
              </a:rPr>
              <a:t>of</a:t>
            </a:r>
            <a:r>
              <a:rPr lang="en-US" sz="1300" spc="70" dirty="0">
                <a:latin typeface="Aril"/>
                <a:cs typeface="Calibri"/>
              </a:rPr>
              <a:t> </a:t>
            </a:r>
            <a:r>
              <a:rPr lang="en-US" sz="1300" dirty="0">
                <a:latin typeface="Aril"/>
                <a:cs typeface="Calibri"/>
              </a:rPr>
              <a:t>the</a:t>
            </a:r>
            <a:r>
              <a:rPr lang="en-US" sz="1300" spc="105" dirty="0">
                <a:latin typeface="Aril"/>
                <a:cs typeface="Calibri"/>
              </a:rPr>
              <a:t> </a:t>
            </a:r>
            <a:r>
              <a:rPr lang="en-US" sz="1300" dirty="0">
                <a:latin typeface="Aril"/>
                <a:cs typeface="Calibri"/>
              </a:rPr>
              <a:t>Group</a:t>
            </a:r>
            <a:r>
              <a:rPr lang="en-US" sz="1300" spc="140" dirty="0">
                <a:latin typeface="Aril"/>
                <a:cs typeface="Calibri"/>
              </a:rPr>
              <a:t> </a:t>
            </a:r>
            <a:r>
              <a:rPr lang="en-US" sz="1300" dirty="0">
                <a:latin typeface="Aril"/>
                <a:cs typeface="Calibri"/>
              </a:rPr>
              <a:t>has</a:t>
            </a:r>
            <a:r>
              <a:rPr lang="en-US" sz="1300" spc="100" dirty="0">
                <a:latin typeface="Aril"/>
                <a:cs typeface="Calibri"/>
              </a:rPr>
              <a:t> </a:t>
            </a:r>
            <a:r>
              <a:rPr lang="en-US" sz="1300" dirty="0">
                <a:latin typeface="Aril"/>
                <a:cs typeface="Calibri"/>
              </a:rPr>
              <a:t>won</a:t>
            </a:r>
            <a:r>
              <a:rPr lang="en-US" sz="1300" spc="140" dirty="0">
                <a:latin typeface="Aril"/>
                <a:cs typeface="Calibri"/>
              </a:rPr>
              <a:t> </a:t>
            </a:r>
            <a:r>
              <a:rPr lang="en-US" sz="1300" spc="-25" dirty="0">
                <a:latin typeface="Aril"/>
                <a:cs typeface="Calibri"/>
              </a:rPr>
              <a:t>him </a:t>
            </a:r>
            <a:r>
              <a:rPr lang="en-US" sz="1300" dirty="0">
                <a:latin typeface="Aril"/>
                <a:cs typeface="Calibri"/>
              </a:rPr>
              <a:t>immense</a:t>
            </a:r>
            <a:r>
              <a:rPr lang="en-US" sz="1300" spc="100" dirty="0">
                <a:latin typeface="Aril"/>
                <a:cs typeface="Calibri"/>
              </a:rPr>
              <a:t> </a:t>
            </a:r>
            <a:r>
              <a:rPr lang="en-US" sz="1300" dirty="0">
                <a:latin typeface="Aril"/>
                <a:cs typeface="Calibri"/>
              </a:rPr>
              <a:t>respect</a:t>
            </a:r>
            <a:r>
              <a:rPr lang="en-US" sz="1300" spc="110" dirty="0">
                <a:latin typeface="Aril"/>
                <a:cs typeface="Calibri"/>
              </a:rPr>
              <a:t> </a:t>
            </a:r>
            <a:r>
              <a:rPr lang="en-US" sz="1300" dirty="0">
                <a:latin typeface="Aril"/>
                <a:cs typeface="Calibri"/>
              </a:rPr>
              <a:t>from</a:t>
            </a:r>
            <a:r>
              <a:rPr lang="en-US" sz="1300" spc="35" dirty="0">
                <a:latin typeface="Aril"/>
                <a:cs typeface="Calibri"/>
              </a:rPr>
              <a:t> </a:t>
            </a:r>
            <a:r>
              <a:rPr lang="en-US" sz="1300" dirty="0">
                <a:latin typeface="Aril"/>
                <a:cs typeface="Calibri"/>
              </a:rPr>
              <a:t>the</a:t>
            </a:r>
            <a:r>
              <a:rPr lang="en-US" sz="1300" spc="110" dirty="0">
                <a:latin typeface="Aril"/>
                <a:cs typeface="Calibri"/>
              </a:rPr>
              <a:t> </a:t>
            </a:r>
            <a:r>
              <a:rPr lang="en-US" sz="1300" dirty="0">
                <a:latin typeface="Aril"/>
                <a:cs typeface="Calibri"/>
              </a:rPr>
              <a:t>corporate</a:t>
            </a:r>
            <a:r>
              <a:rPr lang="en-US" sz="1300" spc="110" dirty="0">
                <a:latin typeface="Aril"/>
                <a:cs typeface="Calibri"/>
              </a:rPr>
              <a:t> </a:t>
            </a:r>
            <a:r>
              <a:rPr lang="en-US" sz="1300" spc="-10" dirty="0">
                <a:latin typeface="Aril"/>
                <a:cs typeface="Calibri"/>
              </a:rPr>
              <a:t>world.</a:t>
            </a:r>
            <a:endParaRPr lang="en-US" sz="1300" dirty="0">
              <a:latin typeface="Aril"/>
              <a:cs typeface="Calibri"/>
            </a:endParaRPr>
          </a:p>
        </p:txBody>
      </p:sp>
      <p:sp>
        <p:nvSpPr>
          <p:cNvPr id="15" name="object 3"/>
          <p:cNvSpPr txBox="1"/>
          <p:nvPr/>
        </p:nvSpPr>
        <p:spPr>
          <a:xfrm>
            <a:off x="470725" y="3042399"/>
            <a:ext cx="1381830" cy="691984"/>
          </a:xfrm>
          <a:prstGeom prst="rect">
            <a:avLst/>
          </a:prstGeom>
        </p:spPr>
        <p:txBody>
          <a:bodyPr vert="horz" wrap="square" lIns="0" tIns="16510" rIns="0" bIns="0" rtlCol="0">
            <a:spAutoFit/>
          </a:bodyPr>
          <a:lstStyle/>
          <a:p>
            <a:pPr marL="12065" marR="5080" algn="ctr">
              <a:lnSpc>
                <a:spcPct val="104600"/>
              </a:lnSpc>
              <a:spcBef>
                <a:spcPts val="130"/>
              </a:spcBef>
            </a:pPr>
            <a:r>
              <a:rPr lang="en-IN" sz="1400" b="1" dirty="0" err="1">
                <a:cs typeface="Calibri"/>
              </a:rPr>
              <a:t>Anand</a:t>
            </a:r>
            <a:r>
              <a:rPr lang="en-IN" sz="1400" b="1" spc="114" dirty="0">
                <a:cs typeface="Calibri"/>
              </a:rPr>
              <a:t> </a:t>
            </a:r>
            <a:r>
              <a:rPr lang="en-IN" sz="1400" b="1" spc="-10" dirty="0" err="1">
                <a:cs typeface="Calibri"/>
              </a:rPr>
              <a:t>Rathi</a:t>
            </a:r>
            <a:endParaRPr lang="en-IN" sz="1400" b="1" spc="-10" dirty="0">
              <a:cs typeface="Calibri"/>
            </a:endParaRPr>
          </a:p>
          <a:p>
            <a:pPr marL="12065" marR="5080" algn="ctr">
              <a:lnSpc>
                <a:spcPct val="104600"/>
              </a:lnSpc>
              <a:spcBef>
                <a:spcPts val="130"/>
              </a:spcBef>
            </a:pPr>
            <a:r>
              <a:rPr lang="en-IN" sz="1350" dirty="0">
                <a:cs typeface="Calibri"/>
              </a:rPr>
              <a:t>Founder &amp; Chairman</a:t>
            </a:r>
          </a:p>
        </p:txBody>
      </p:sp>
    </p:spTree>
    <p:extLst>
      <p:ext uri="{BB962C8B-B14F-4D97-AF65-F5344CB8AC3E}">
        <p14:creationId xmlns:p14="http://schemas.microsoft.com/office/powerpoint/2010/main" val="3134078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2952" cy="6858000"/>
          </a:xfrm>
          <a:prstGeom prst="rect">
            <a:avLst/>
          </a:prstGeom>
        </p:spPr>
      </p:pic>
      <p:sp>
        <p:nvSpPr>
          <p:cNvPr id="4" name="TextBox 3"/>
          <p:cNvSpPr txBox="1"/>
          <p:nvPr/>
        </p:nvSpPr>
        <p:spPr>
          <a:xfrm>
            <a:off x="299258" y="178216"/>
            <a:ext cx="3322576"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Fund Management Team</a:t>
            </a:r>
            <a:endParaRPr lang="en-IN" sz="2100" b="1" dirty="0">
              <a:solidFill>
                <a:schemeClr val="bg1"/>
              </a:solidFill>
              <a:latin typeface="Arial" panose="020B0604020202020204" pitchFamily="34" charset="0"/>
              <a:cs typeface="Arial" panose="020B0604020202020204" pitchFamily="34" charset="0"/>
            </a:endParaRPr>
          </a:p>
        </p:txBody>
      </p:sp>
      <p:sp>
        <p:nvSpPr>
          <p:cNvPr id="5" name="object 3"/>
          <p:cNvSpPr txBox="1"/>
          <p:nvPr/>
        </p:nvSpPr>
        <p:spPr>
          <a:xfrm>
            <a:off x="654812" y="3100082"/>
            <a:ext cx="1073785" cy="465455"/>
          </a:xfrm>
          <a:prstGeom prst="rect">
            <a:avLst/>
          </a:prstGeom>
        </p:spPr>
        <p:txBody>
          <a:bodyPr vert="horz" wrap="square" lIns="0" tIns="26034" rIns="0" bIns="0" rtlCol="0">
            <a:spAutoFit/>
          </a:bodyPr>
          <a:lstStyle/>
          <a:p>
            <a:pPr marL="96520">
              <a:lnSpc>
                <a:spcPct val="100000"/>
              </a:lnSpc>
              <a:spcBef>
                <a:spcPts val="204"/>
              </a:spcBef>
            </a:pPr>
            <a:r>
              <a:rPr sz="1350" b="1" dirty="0">
                <a:latin typeface="Calibri"/>
                <a:cs typeface="Calibri"/>
              </a:rPr>
              <a:t>Mayur</a:t>
            </a:r>
            <a:r>
              <a:rPr sz="1350" b="1" spc="80" dirty="0">
                <a:latin typeface="Calibri"/>
                <a:cs typeface="Calibri"/>
              </a:rPr>
              <a:t> </a:t>
            </a:r>
            <a:r>
              <a:rPr sz="1350" b="1" spc="-20" dirty="0">
                <a:latin typeface="Calibri"/>
                <a:cs typeface="Calibri"/>
              </a:rPr>
              <a:t>Shah</a:t>
            </a:r>
            <a:endParaRPr sz="1350">
              <a:latin typeface="Calibri"/>
              <a:cs typeface="Calibri"/>
            </a:endParaRPr>
          </a:p>
          <a:p>
            <a:pPr marL="12700">
              <a:lnSpc>
                <a:spcPct val="100000"/>
              </a:lnSpc>
              <a:spcBef>
                <a:spcPts val="110"/>
              </a:spcBef>
            </a:pPr>
            <a:r>
              <a:rPr sz="1350" dirty="0">
                <a:latin typeface="Calibri"/>
                <a:cs typeface="Calibri"/>
              </a:rPr>
              <a:t>Fund</a:t>
            </a:r>
            <a:r>
              <a:rPr sz="1350" spc="75" dirty="0">
                <a:latin typeface="Calibri"/>
                <a:cs typeface="Calibri"/>
              </a:rPr>
              <a:t> </a:t>
            </a:r>
            <a:r>
              <a:rPr sz="1350" spc="-10" dirty="0">
                <a:latin typeface="Calibri"/>
                <a:cs typeface="Calibri"/>
              </a:rPr>
              <a:t>Manager</a:t>
            </a:r>
            <a:endParaRPr sz="1350">
              <a:latin typeface="Calibri"/>
              <a:cs typeface="Calibri"/>
            </a:endParaRPr>
          </a:p>
        </p:txBody>
      </p:sp>
      <p:sp>
        <p:nvSpPr>
          <p:cNvPr id="6" name="object 4"/>
          <p:cNvSpPr txBox="1"/>
          <p:nvPr/>
        </p:nvSpPr>
        <p:spPr>
          <a:xfrm>
            <a:off x="470725" y="5919863"/>
            <a:ext cx="1440370" cy="443711"/>
          </a:xfrm>
          <a:prstGeom prst="rect">
            <a:avLst/>
          </a:prstGeom>
        </p:spPr>
        <p:txBody>
          <a:bodyPr vert="horz" wrap="square" lIns="0" tIns="15240" rIns="0" bIns="0" rtlCol="0">
            <a:spAutoFit/>
          </a:bodyPr>
          <a:lstStyle/>
          <a:p>
            <a:pPr marL="12700" algn="ctr">
              <a:lnSpc>
                <a:spcPct val="100000"/>
              </a:lnSpc>
              <a:spcBef>
                <a:spcPts val="120"/>
              </a:spcBef>
            </a:pPr>
            <a:r>
              <a:rPr sz="1350" b="1" dirty="0">
                <a:latin typeface="Calibri"/>
                <a:cs typeface="Calibri"/>
              </a:rPr>
              <a:t>Vinod</a:t>
            </a:r>
            <a:r>
              <a:rPr sz="1350" b="1" spc="95" dirty="0">
                <a:latin typeface="Calibri"/>
                <a:cs typeface="Calibri"/>
              </a:rPr>
              <a:t> </a:t>
            </a:r>
            <a:r>
              <a:rPr sz="1350" b="1" spc="-20" dirty="0">
                <a:latin typeface="Calibri"/>
                <a:cs typeface="Calibri"/>
              </a:rPr>
              <a:t>Vaya</a:t>
            </a:r>
            <a:endParaRPr lang="en-US" sz="1350" b="1" spc="-20" dirty="0">
              <a:latin typeface="Calibri"/>
              <a:cs typeface="Calibri"/>
            </a:endParaRPr>
          </a:p>
          <a:p>
            <a:pPr marL="12700" algn="ctr">
              <a:lnSpc>
                <a:spcPct val="100000"/>
              </a:lnSpc>
              <a:spcBef>
                <a:spcPts val="120"/>
              </a:spcBef>
            </a:pPr>
            <a:r>
              <a:rPr lang="en-US" sz="1350" dirty="0">
                <a:latin typeface="Calibri"/>
                <a:cs typeface="Calibri"/>
              </a:rPr>
              <a:t>Vice President</a:t>
            </a:r>
            <a:endParaRPr sz="1350" dirty="0">
              <a:latin typeface="Calibri"/>
              <a:cs typeface="Calibri"/>
            </a:endParaRPr>
          </a:p>
        </p:txBody>
      </p:sp>
      <p:grpSp>
        <p:nvGrpSpPr>
          <p:cNvPr id="7" name="object 8"/>
          <p:cNvGrpSpPr/>
          <p:nvPr/>
        </p:nvGrpSpPr>
        <p:grpSpPr>
          <a:xfrm>
            <a:off x="447675" y="1289367"/>
            <a:ext cx="1445895" cy="1738630"/>
            <a:chOff x="447675" y="1289367"/>
            <a:chExt cx="1445895" cy="1738630"/>
          </a:xfrm>
        </p:grpSpPr>
        <p:pic>
          <p:nvPicPr>
            <p:cNvPr id="8" name="object 9"/>
            <p:cNvPicPr/>
            <p:nvPr/>
          </p:nvPicPr>
          <p:blipFill>
            <a:blip r:embed="rId3" cstate="print"/>
            <a:stretch>
              <a:fillRect/>
            </a:stretch>
          </p:blipFill>
          <p:spPr>
            <a:xfrm>
              <a:off x="457200" y="1298829"/>
              <a:ext cx="1426464" cy="1719580"/>
            </a:xfrm>
            <a:prstGeom prst="rect">
              <a:avLst/>
            </a:prstGeom>
          </p:spPr>
        </p:pic>
        <p:sp>
          <p:nvSpPr>
            <p:cNvPr id="9" name="object 10"/>
            <p:cNvSpPr/>
            <p:nvPr/>
          </p:nvSpPr>
          <p:spPr>
            <a:xfrm>
              <a:off x="452437" y="1294130"/>
              <a:ext cx="1436370" cy="1729105"/>
            </a:xfrm>
            <a:custGeom>
              <a:avLst/>
              <a:gdLst/>
              <a:ahLst/>
              <a:cxnLst/>
              <a:rect l="l" t="t" r="r" b="b"/>
              <a:pathLst>
                <a:path w="1436370" h="1729105">
                  <a:moveTo>
                    <a:pt x="0" y="1729105"/>
                  </a:moveTo>
                  <a:lnTo>
                    <a:pt x="1435989" y="1729105"/>
                  </a:lnTo>
                  <a:lnTo>
                    <a:pt x="1435989" y="0"/>
                  </a:lnTo>
                  <a:lnTo>
                    <a:pt x="0" y="0"/>
                  </a:lnTo>
                  <a:lnTo>
                    <a:pt x="0" y="1729105"/>
                  </a:lnTo>
                  <a:close/>
                </a:path>
              </a:pathLst>
            </a:custGeom>
            <a:ln w="9525">
              <a:solidFill>
                <a:srgbClr val="7B5A1E"/>
              </a:solidFill>
            </a:ln>
          </p:spPr>
          <p:txBody>
            <a:bodyPr wrap="square" lIns="0" tIns="0" rIns="0" bIns="0" rtlCol="0"/>
            <a:lstStyle/>
            <a:p>
              <a:endParaRPr/>
            </a:p>
          </p:txBody>
        </p:sp>
      </p:grpSp>
      <p:grpSp>
        <p:nvGrpSpPr>
          <p:cNvPr id="10" name="object 11"/>
          <p:cNvGrpSpPr/>
          <p:nvPr/>
        </p:nvGrpSpPr>
        <p:grpSpPr>
          <a:xfrm>
            <a:off x="465962" y="4060825"/>
            <a:ext cx="1454785" cy="1748155"/>
            <a:chOff x="465962" y="4060825"/>
            <a:chExt cx="1454785" cy="1748155"/>
          </a:xfrm>
        </p:grpSpPr>
        <p:pic>
          <p:nvPicPr>
            <p:cNvPr id="11" name="object 12"/>
            <p:cNvPicPr/>
            <p:nvPr/>
          </p:nvPicPr>
          <p:blipFill>
            <a:blip r:embed="rId4" cstate="print"/>
            <a:stretch>
              <a:fillRect/>
            </a:stretch>
          </p:blipFill>
          <p:spPr>
            <a:xfrm>
              <a:off x="475487" y="4070350"/>
              <a:ext cx="1435608" cy="1728724"/>
            </a:xfrm>
            <a:prstGeom prst="rect">
              <a:avLst/>
            </a:prstGeom>
          </p:spPr>
        </p:pic>
        <p:sp>
          <p:nvSpPr>
            <p:cNvPr id="12" name="object 13"/>
            <p:cNvSpPr/>
            <p:nvPr/>
          </p:nvSpPr>
          <p:spPr>
            <a:xfrm>
              <a:off x="470725" y="4065587"/>
              <a:ext cx="1445260" cy="1738630"/>
            </a:xfrm>
            <a:custGeom>
              <a:avLst/>
              <a:gdLst/>
              <a:ahLst/>
              <a:cxnLst/>
              <a:rect l="l" t="t" r="r" b="b"/>
              <a:pathLst>
                <a:path w="1445260" h="1738629">
                  <a:moveTo>
                    <a:pt x="0" y="1738249"/>
                  </a:moveTo>
                  <a:lnTo>
                    <a:pt x="1445133" y="1738249"/>
                  </a:lnTo>
                  <a:lnTo>
                    <a:pt x="1445133" y="0"/>
                  </a:lnTo>
                  <a:lnTo>
                    <a:pt x="0" y="0"/>
                  </a:lnTo>
                  <a:lnTo>
                    <a:pt x="0" y="1738249"/>
                  </a:lnTo>
                  <a:close/>
                </a:path>
              </a:pathLst>
            </a:custGeom>
            <a:ln w="9525">
              <a:solidFill>
                <a:srgbClr val="7B5A1E"/>
              </a:solidFill>
            </a:ln>
          </p:spPr>
          <p:txBody>
            <a:bodyPr wrap="square" lIns="0" tIns="0" rIns="0" bIns="0" rtlCol="0"/>
            <a:lstStyle/>
            <a:p>
              <a:endParaRPr/>
            </a:p>
          </p:txBody>
        </p:sp>
      </p:grpSp>
      <p:sp>
        <p:nvSpPr>
          <p:cNvPr id="29" name="object 4"/>
          <p:cNvSpPr txBox="1">
            <a:spLocks/>
          </p:cNvSpPr>
          <p:nvPr/>
        </p:nvSpPr>
        <p:spPr>
          <a:xfrm>
            <a:off x="2093603" y="1325052"/>
            <a:ext cx="7482660" cy="2471831"/>
          </a:xfrm>
          <a:prstGeom prst="rect">
            <a:avLst/>
          </a:prstGeom>
        </p:spPr>
        <p:txBody>
          <a:bodyPr vert="horz" wrap="square" lIns="0" tIns="12065" rIns="0" bIns="0" rtlCol="0">
            <a:spAutoFit/>
          </a:bodyPr>
          <a:lstStyle>
            <a:defPPr>
              <a:defRPr lang="en-US"/>
            </a:defPPr>
            <a:lvl1pPr indent="0">
              <a:lnSpc>
                <a:spcPct val="100000"/>
              </a:lnSpc>
              <a:spcBef>
                <a:spcPts val="120"/>
              </a:spcBef>
              <a:buFont typeface="Arial" panose="020B0604020202020204" pitchFamily="34" charset="0"/>
              <a:buNone/>
              <a:defRPr sz="1400">
                <a:latin typeface="Aril"/>
                <a:cs typeface="Calibri"/>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More than 21 years of rich experience in Investment advisory, Product Development and Portfolio Management.</a:t>
            </a:r>
          </a:p>
          <a:p>
            <a:endParaRPr lang="en-US" dirty="0"/>
          </a:p>
          <a:p>
            <a:r>
              <a:rPr lang="en-US" dirty="0"/>
              <a:t>Working with Anand Rathi since 2007 across Portfolio Management and Private Client Group Equity Advisory.</a:t>
            </a:r>
          </a:p>
          <a:p>
            <a:endParaRPr lang="en-US" dirty="0"/>
          </a:p>
          <a:p>
            <a:r>
              <a:rPr lang="en-US" dirty="0"/>
              <a:t>Started Career with “Kotak Securities Ltd” in 2005 as an Investment Advisor subsequently got into developing Equity products and running the same.</a:t>
            </a:r>
          </a:p>
          <a:p>
            <a:endParaRPr lang="en-US" dirty="0"/>
          </a:p>
          <a:p>
            <a:r>
              <a:rPr lang="en-US" dirty="0"/>
              <a:t>Qualified MBA (Finance) from Mumbai University and Certified Financial Planner.</a:t>
            </a:r>
          </a:p>
          <a:p>
            <a:endParaRPr lang="en-US" dirty="0"/>
          </a:p>
        </p:txBody>
      </p:sp>
      <p:sp>
        <p:nvSpPr>
          <p:cNvPr id="30" name="object 4"/>
          <p:cNvSpPr txBox="1">
            <a:spLocks/>
          </p:cNvSpPr>
          <p:nvPr/>
        </p:nvSpPr>
        <p:spPr>
          <a:xfrm>
            <a:off x="2093603" y="4065587"/>
            <a:ext cx="7482660" cy="1089337"/>
          </a:xfrm>
          <a:prstGeom prst="rect">
            <a:avLst/>
          </a:prstGeom>
        </p:spPr>
        <p:txBody>
          <a:bodyPr vert="horz" wrap="square" lIns="0" tIns="12065"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20"/>
              </a:spcBef>
              <a:buNone/>
            </a:pPr>
            <a:r>
              <a:rPr lang="en-US" sz="1400" dirty="0">
                <a:latin typeface="Aril"/>
                <a:cs typeface="Calibri"/>
              </a:rPr>
              <a:t>More</a:t>
            </a:r>
            <a:r>
              <a:rPr lang="en-US" sz="1400" spc="90" dirty="0">
                <a:latin typeface="Aril"/>
                <a:cs typeface="Calibri"/>
              </a:rPr>
              <a:t> </a:t>
            </a:r>
            <a:r>
              <a:rPr lang="en-US" sz="1400" dirty="0">
                <a:latin typeface="Aril"/>
                <a:cs typeface="Calibri"/>
              </a:rPr>
              <a:t>than</a:t>
            </a:r>
            <a:r>
              <a:rPr lang="en-US" sz="1400" spc="50" dirty="0">
                <a:latin typeface="Aril"/>
                <a:cs typeface="Calibri"/>
              </a:rPr>
              <a:t> </a:t>
            </a:r>
            <a:r>
              <a:rPr lang="en-US" sz="1400" dirty="0">
                <a:latin typeface="Aril"/>
                <a:cs typeface="Calibri"/>
              </a:rPr>
              <a:t>22</a:t>
            </a:r>
            <a:r>
              <a:rPr lang="en-US" sz="1400" spc="85" dirty="0">
                <a:latin typeface="Aril"/>
                <a:cs typeface="Calibri"/>
              </a:rPr>
              <a:t> </a:t>
            </a:r>
            <a:r>
              <a:rPr lang="en-US" sz="1400" dirty="0">
                <a:latin typeface="Aril"/>
                <a:cs typeface="Calibri"/>
              </a:rPr>
              <a:t>years</a:t>
            </a:r>
            <a:r>
              <a:rPr lang="en-US" sz="1400" spc="10" dirty="0">
                <a:latin typeface="Aril"/>
                <a:cs typeface="Calibri"/>
              </a:rPr>
              <a:t> </a:t>
            </a:r>
            <a:r>
              <a:rPr lang="en-US" sz="1400" dirty="0">
                <a:latin typeface="Aril"/>
                <a:cs typeface="Calibri"/>
              </a:rPr>
              <a:t>of</a:t>
            </a:r>
            <a:r>
              <a:rPr lang="en-US" sz="1400" spc="65" dirty="0">
                <a:latin typeface="Aril"/>
                <a:cs typeface="Calibri"/>
              </a:rPr>
              <a:t> </a:t>
            </a:r>
            <a:r>
              <a:rPr lang="en-US" sz="1400" dirty="0">
                <a:latin typeface="Aril"/>
                <a:cs typeface="Calibri"/>
              </a:rPr>
              <a:t>rich</a:t>
            </a:r>
            <a:r>
              <a:rPr lang="en-US" sz="1400" spc="130" dirty="0">
                <a:latin typeface="Aril"/>
                <a:cs typeface="Calibri"/>
              </a:rPr>
              <a:t> </a:t>
            </a:r>
            <a:r>
              <a:rPr lang="en-US" sz="1400" dirty="0">
                <a:latin typeface="Aril"/>
                <a:cs typeface="Calibri"/>
              </a:rPr>
              <a:t>experience</a:t>
            </a:r>
            <a:r>
              <a:rPr lang="en-US" sz="1400" spc="95" dirty="0">
                <a:latin typeface="Aril"/>
                <a:cs typeface="Calibri"/>
              </a:rPr>
              <a:t> </a:t>
            </a:r>
            <a:r>
              <a:rPr lang="en-US" sz="1400" dirty="0">
                <a:latin typeface="Aril"/>
                <a:cs typeface="Calibri"/>
              </a:rPr>
              <a:t>in</a:t>
            </a:r>
            <a:r>
              <a:rPr lang="en-US" sz="1400" spc="50" dirty="0">
                <a:latin typeface="Aril"/>
                <a:cs typeface="Calibri"/>
              </a:rPr>
              <a:t> </a:t>
            </a:r>
            <a:r>
              <a:rPr lang="en-US" sz="1400" dirty="0">
                <a:latin typeface="Aril"/>
                <a:cs typeface="Calibri"/>
              </a:rPr>
              <a:t>Investment</a:t>
            </a:r>
            <a:r>
              <a:rPr lang="en-US" sz="1400" spc="105" dirty="0">
                <a:latin typeface="Aril"/>
                <a:cs typeface="Calibri"/>
              </a:rPr>
              <a:t> </a:t>
            </a:r>
            <a:r>
              <a:rPr lang="en-US" sz="1400" dirty="0">
                <a:latin typeface="Aril"/>
                <a:cs typeface="Calibri"/>
              </a:rPr>
              <a:t>advisory,</a:t>
            </a:r>
            <a:r>
              <a:rPr lang="en-US" sz="1400" spc="70" dirty="0">
                <a:latin typeface="Aril"/>
                <a:cs typeface="Calibri"/>
              </a:rPr>
              <a:t> </a:t>
            </a:r>
            <a:r>
              <a:rPr lang="en-US" sz="1400" dirty="0">
                <a:latin typeface="Aril"/>
                <a:cs typeface="Calibri"/>
              </a:rPr>
              <a:t>Portfolio</a:t>
            </a:r>
            <a:r>
              <a:rPr lang="en-US" sz="1400" spc="140" dirty="0">
                <a:latin typeface="Aril"/>
                <a:cs typeface="Calibri"/>
              </a:rPr>
              <a:t> </a:t>
            </a:r>
            <a:r>
              <a:rPr lang="en-US" sz="1400" dirty="0">
                <a:latin typeface="Aril"/>
                <a:cs typeface="Calibri"/>
              </a:rPr>
              <a:t>Management</a:t>
            </a:r>
            <a:r>
              <a:rPr lang="en-US" sz="1400" spc="105" dirty="0">
                <a:latin typeface="Aril"/>
                <a:cs typeface="Calibri"/>
              </a:rPr>
              <a:t> </a:t>
            </a:r>
            <a:r>
              <a:rPr lang="en-US" sz="1400" dirty="0">
                <a:latin typeface="Aril"/>
                <a:cs typeface="Calibri"/>
              </a:rPr>
              <a:t>and</a:t>
            </a:r>
            <a:r>
              <a:rPr lang="en-US" sz="1400" spc="140" dirty="0">
                <a:latin typeface="Aril"/>
                <a:cs typeface="Calibri"/>
              </a:rPr>
              <a:t> </a:t>
            </a:r>
            <a:r>
              <a:rPr lang="en-US" sz="1400" spc="-10" dirty="0">
                <a:latin typeface="Aril"/>
                <a:cs typeface="Calibri"/>
              </a:rPr>
              <a:t>research.</a:t>
            </a:r>
            <a:endParaRPr lang="en-US" sz="1400" dirty="0">
              <a:latin typeface="Aril"/>
              <a:cs typeface="Calibri"/>
            </a:endParaRPr>
          </a:p>
          <a:p>
            <a:pPr marL="0" marR="803910" indent="0">
              <a:lnSpc>
                <a:spcPts val="3390"/>
              </a:lnSpc>
              <a:spcBef>
                <a:spcPts val="204"/>
              </a:spcBef>
              <a:buNone/>
            </a:pPr>
            <a:r>
              <a:rPr lang="en-US" sz="1400" dirty="0">
                <a:latin typeface="Aril"/>
                <a:cs typeface="Calibri"/>
              </a:rPr>
              <a:t>Worked</a:t>
            </a:r>
            <a:r>
              <a:rPr lang="en-US" sz="1400" spc="135" dirty="0">
                <a:latin typeface="Aril"/>
                <a:cs typeface="Calibri"/>
              </a:rPr>
              <a:t> </a:t>
            </a:r>
            <a:r>
              <a:rPr lang="en-US" sz="1400" dirty="0">
                <a:latin typeface="Aril"/>
                <a:cs typeface="Calibri"/>
              </a:rPr>
              <a:t>in</a:t>
            </a:r>
            <a:r>
              <a:rPr lang="en-US" sz="1400" spc="50" dirty="0">
                <a:latin typeface="Aril"/>
                <a:cs typeface="Calibri"/>
              </a:rPr>
              <a:t> </a:t>
            </a:r>
            <a:r>
              <a:rPr lang="en-US" sz="1400" dirty="0">
                <a:latin typeface="Aril"/>
                <a:cs typeface="Calibri"/>
              </a:rPr>
              <a:t>past</a:t>
            </a:r>
            <a:r>
              <a:rPr lang="en-US" sz="1400" spc="105" dirty="0">
                <a:latin typeface="Aril"/>
                <a:cs typeface="Calibri"/>
              </a:rPr>
              <a:t> </a:t>
            </a:r>
            <a:r>
              <a:rPr lang="en-US" sz="1400" dirty="0">
                <a:latin typeface="Aril"/>
                <a:cs typeface="Calibri"/>
              </a:rPr>
              <a:t>with</a:t>
            </a:r>
            <a:r>
              <a:rPr lang="en-US" sz="1400" spc="135" dirty="0">
                <a:latin typeface="Aril"/>
                <a:cs typeface="Calibri"/>
              </a:rPr>
              <a:t> </a:t>
            </a:r>
            <a:r>
              <a:rPr lang="en-US" sz="1400" dirty="0">
                <a:latin typeface="Aril"/>
                <a:cs typeface="Calibri"/>
              </a:rPr>
              <a:t>Standard</a:t>
            </a:r>
            <a:r>
              <a:rPr lang="en-US" sz="1400" spc="50" dirty="0">
                <a:latin typeface="Aril"/>
                <a:cs typeface="Calibri"/>
              </a:rPr>
              <a:t> </a:t>
            </a:r>
            <a:r>
              <a:rPr lang="en-US" sz="1400" dirty="0">
                <a:latin typeface="Aril"/>
                <a:cs typeface="Calibri"/>
              </a:rPr>
              <a:t>Chartered</a:t>
            </a:r>
            <a:r>
              <a:rPr lang="en-US" sz="1400" spc="135" dirty="0">
                <a:latin typeface="Aril"/>
                <a:cs typeface="Calibri"/>
              </a:rPr>
              <a:t> </a:t>
            </a:r>
            <a:r>
              <a:rPr lang="en-US" sz="1400" dirty="0">
                <a:latin typeface="Aril"/>
                <a:cs typeface="Calibri"/>
              </a:rPr>
              <a:t>Securities,</a:t>
            </a:r>
            <a:r>
              <a:rPr lang="en-US" sz="1400" spc="125" dirty="0">
                <a:latin typeface="Aril"/>
                <a:cs typeface="Calibri"/>
              </a:rPr>
              <a:t> </a:t>
            </a:r>
            <a:r>
              <a:rPr lang="en-US" sz="1400" dirty="0" err="1">
                <a:latin typeface="Aril"/>
                <a:cs typeface="Calibri"/>
              </a:rPr>
              <a:t>Religare</a:t>
            </a:r>
            <a:r>
              <a:rPr lang="en-US" sz="1400" spc="85" dirty="0">
                <a:latin typeface="Aril"/>
                <a:cs typeface="Calibri"/>
              </a:rPr>
              <a:t> </a:t>
            </a:r>
            <a:r>
              <a:rPr lang="en-US" sz="1400" dirty="0">
                <a:latin typeface="Aril"/>
                <a:cs typeface="Calibri"/>
              </a:rPr>
              <a:t>Securities,</a:t>
            </a:r>
            <a:r>
              <a:rPr lang="en-US" sz="1400" spc="80" dirty="0">
                <a:latin typeface="Aril"/>
                <a:cs typeface="Calibri"/>
              </a:rPr>
              <a:t> </a:t>
            </a:r>
            <a:r>
              <a:rPr lang="en-US" sz="1400" dirty="0">
                <a:latin typeface="Aril"/>
                <a:cs typeface="Calibri"/>
              </a:rPr>
              <a:t>Enam</a:t>
            </a:r>
            <a:r>
              <a:rPr lang="en-US" sz="1400" spc="125" dirty="0">
                <a:latin typeface="Aril"/>
                <a:cs typeface="Calibri"/>
              </a:rPr>
              <a:t> </a:t>
            </a:r>
            <a:r>
              <a:rPr lang="en-US" sz="1400" spc="-10" dirty="0">
                <a:latin typeface="Aril"/>
                <a:cs typeface="Calibri"/>
              </a:rPr>
              <a:t>Securities. </a:t>
            </a:r>
          </a:p>
          <a:p>
            <a:pPr marL="0" marR="803910" indent="0">
              <a:lnSpc>
                <a:spcPts val="3390"/>
              </a:lnSpc>
              <a:spcBef>
                <a:spcPts val="204"/>
              </a:spcBef>
              <a:buNone/>
            </a:pPr>
            <a:r>
              <a:rPr lang="en-US" sz="1400" dirty="0">
                <a:latin typeface="Aril"/>
                <a:cs typeface="Calibri"/>
              </a:rPr>
              <a:t>PGDBM</a:t>
            </a:r>
            <a:r>
              <a:rPr lang="en-US" sz="1400" spc="114" dirty="0">
                <a:latin typeface="Aril"/>
                <a:cs typeface="Calibri"/>
              </a:rPr>
              <a:t> </a:t>
            </a:r>
            <a:r>
              <a:rPr lang="en-US" sz="1400" dirty="0">
                <a:latin typeface="Aril"/>
                <a:cs typeface="Calibri"/>
              </a:rPr>
              <a:t>from</a:t>
            </a:r>
            <a:r>
              <a:rPr lang="en-US" sz="1400" spc="30" dirty="0">
                <a:latin typeface="Aril"/>
                <a:cs typeface="Calibri"/>
              </a:rPr>
              <a:t> </a:t>
            </a:r>
            <a:r>
              <a:rPr lang="en-US" sz="1400" spc="-10" dirty="0">
                <a:latin typeface="Aril"/>
                <a:cs typeface="Calibri"/>
              </a:rPr>
              <a:t>Mumbai &amp; CS Inter.</a:t>
            </a:r>
            <a:endParaRPr lang="en-US" sz="1400" dirty="0">
              <a:latin typeface="Aril"/>
              <a:cs typeface="Calibri"/>
            </a:endParaRPr>
          </a:p>
        </p:txBody>
      </p:sp>
    </p:spTree>
    <p:extLst>
      <p:ext uri="{BB962C8B-B14F-4D97-AF65-F5344CB8AC3E}">
        <p14:creationId xmlns:p14="http://schemas.microsoft.com/office/powerpoint/2010/main" val="3555590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0"/>
            <a:ext cx="9902952" cy="6858000"/>
          </a:xfrm>
          <a:prstGeom prst="rect">
            <a:avLst/>
          </a:prstGeom>
        </p:spPr>
      </p:pic>
      <p:sp>
        <p:nvSpPr>
          <p:cNvPr id="3" name="TextBox 2"/>
          <p:cNvSpPr txBox="1"/>
          <p:nvPr/>
        </p:nvSpPr>
        <p:spPr>
          <a:xfrm>
            <a:off x="299258" y="228092"/>
            <a:ext cx="1305165"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Features</a:t>
            </a:r>
            <a:endParaRPr lang="en-IN" sz="2100" b="1" dirty="0">
              <a:solidFill>
                <a:schemeClr val="bg1"/>
              </a:solidFill>
              <a:latin typeface="Arial" panose="020B0604020202020204" pitchFamily="34" charset="0"/>
              <a:cs typeface="Arial" panose="020B0604020202020204" pitchFamily="34" charset="0"/>
            </a:endParaRPr>
          </a:p>
        </p:txBody>
      </p:sp>
      <p:sp>
        <p:nvSpPr>
          <p:cNvPr id="4" name="object 3"/>
          <p:cNvSpPr/>
          <p:nvPr/>
        </p:nvSpPr>
        <p:spPr>
          <a:xfrm>
            <a:off x="4594859" y="4824984"/>
            <a:ext cx="4800600" cy="1673860"/>
          </a:xfrm>
          <a:custGeom>
            <a:avLst/>
            <a:gdLst/>
            <a:ahLst/>
            <a:cxnLst/>
            <a:rect l="l" t="t" r="r" b="b"/>
            <a:pathLst>
              <a:path w="4800600" h="1673860">
                <a:moveTo>
                  <a:pt x="0" y="305943"/>
                </a:moveTo>
                <a:lnTo>
                  <a:pt x="4002" y="256300"/>
                </a:lnTo>
                <a:lnTo>
                  <a:pt x="15590" y="209214"/>
                </a:lnTo>
                <a:lnTo>
                  <a:pt x="34135" y="165313"/>
                </a:lnTo>
                <a:lnTo>
                  <a:pt x="59009" y="125227"/>
                </a:lnTo>
                <a:lnTo>
                  <a:pt x="89582" y="89582"/>
                </a:lnTo>
                <a:lnTo>
                  <a:pt x="125227" y="59009"/>
                </a:lnTo>
                <a:lnTo>
                  <a:pt x="165313" y="34135"/>
                </a:lnTo>
                <a:lnTo>
                  <a:pt x="209214" y="15590"/>
                </a:lnTo>
                <a:lnTo>
                  <a:pt x="256300" y="4002"/>
                </a:lnTo>
                <a:lnTo>
                  <a:pt x="305942" y="0"/>
                </a:lnTo>
                <a:lnTo>
                  <a:pt x="4494657" y="0"/>
                </a:lnTo>
                <a:lnTo>
                  <a:pt x="4544299" y="4002"/>
                </a:lnTo>
                <a:lnTo>
                  <a:pt x="4591385" y="15590"/>
                </a:lnTo>
                <a:lnTo>
                  <a:pt x="4635286" y="34135"/>
                </a:lnTo>
                <a:lnTo>
                  <a:pt x="4675372" y="59009"/>
                </a:lnTo>
                <a:lnTo>
                  <a:pt x="4711017" y="89582"/>
                </a:lnTo>
                <a:lnTo>
                  <a:pt x="4741590" y="125227"/>
                </a:lnTo>
                <a:lnTo>
                  <a:pt x="4766464" y="165313"/>
                </a:lnTo>
                <a:lnTo>
                  <a:pt x="4785009" y="209214"/>
                </a:lnTo>
                <a:lnTo>
                  <a:pt x="4796597" y="256300"/>
                </a:lnTo>
                <a:lnTo>
                  <a:pt x="4800599" y="305943"/>
                </a:lnTo>
                <a:lnTo>
                  <a:pt x="4800599" y="1367828"/>
                </a:lnTo>
                <a:lnTo>
                  <a:pt x="4796597" y="1417462"/>
                </a:lnTo>
                <a:lnTo>
                  <a:pt x="4785009" y="1464547"/>
                </a:lnTo>
                <a:lnTo>
                  <a:pt x="4766464" y="1508451"/>
                </a:lnTo>
                <a:lnTo>
                  <a:pt x="4741590" y="1548545"/>
                </a:lnTo>
                <a:lnTo>
                  <a:pt x="4711017" y="1584199"/>
                </a:lnTo>
                <a:lnTo>
                  <a:pt x="4675372" y="1614783"/>
                </a:lnTo>
                <a:lnTo>
                  <a:pt x="4635286" y="1639668"/>
                </a:lnTo>
                <a:lnTo>
                  <a:pt x="4591385" y="1658222"/>
                </a:lnTo>
                <a:lnTo>
                  <a:pt x="4544299" y="1669817"/>
                </a:lnTo>
                <a:lnTo>
                  <a:pt x="4494657" y="1673821"/>
                </a:lnTo>
                <a:lnTo>
                  <a:pt x="305942" y="1673821"/>
                </a:lnTo>
                <a:lnTo>
                  <a:pt x="256300" y="1669817"/>
                </a:lnTo>
                <a:lnTo>
                  <a:pt x="209214" y="1658222"/>
                </a:lnTo>
                <a:lnTo>
                  <a:pt x="165313" y="1639668"/>
                </a:lnTo>
                <a:lnTo>
                  <a:pt x="125227" y="1614783"/>
                </a:lnTo>
                <a:lnTo>
                  <a:pt x="89582" y="1584199"/>
                </a:lnTo>
                <a:lnTo>
                  <a:pt x="59009" y="1548545"/>
                </a:lnTo>
                <a:lnTo>
                  <a:pt x="34135" y="1508451"/>
                </a:lnTo>
                <a:lnTo>
                  <a:pt x="15590" y="1464547"/>
                </a:lnTo>
                <a:lnTo>
                  <a:pt x="4002" y="1417462"/>
                </a:lnTo>
                <a:lnTo>
                  <a:pt x="0" y="1367828"/>
                </a:lnTo>
                <a:lnTo>
                  <a:pt x="0" y="305943"/>
                </a:lnTo>
                <a:close/>
              </a:path>
            </a:pathLst>
          </a:custGeom>
          <a:ln w="9525">
            <a:solidFill>
              <a:srgbClr val="FFC000"/>
            </a:solidFill>
          </a:ln>
        </p:spPr>
        <p:txBody>
          <a:bodyPr wrap="square" lIns="0" tIns="0" rIns="0" bIns="0" rtlCol="0"/>
          <a:lstStyle/>
          <a:p>
            <a:endParaRPr/>
          </a:p>
        </p:txBody>
      </p:sp>
      <p:sp>
        <p:nvSpPr>
          <p:cNvPr id="5" name="object 4"/>
          <p:cNvSpPr txBox="1"/>
          <p:nvPr/>
        </p:nvSpPr>
        <p:spPr>
          <a:xfrm>
            <a:off x="4762372" y="5124386"/>
            <a:ext cx="654050" cy="395605"/>
          </a:xfrm>
          <a:prstGeom prst="rect">
            <a:avLst/>
          </a:prstGeom>
        </p:spPr>
        <p:txBody>
          <a:bodyPr vert="horz" wrap="square" lIns="0" tIns="15875" rIns="0" bIns="0" rtlCol="0">
            <a:spAutoFit/>
          </a:bodyPr>
          <a:lstStyle/>
          <a:p>
            <a:pPr marL="12700" marR="5080">
              <a:lnSpc>
                <a:spcPct val="100000"/>
              </a:lnSpc>
              <a:spcBef>
                <a:spcPts val="125"/>
              </a:spcBef>
            </a:pPr>
            <a:r>
              <a:rPr sz="1200" dirty="0">
                <a:latin typeface="Calibri"/>
                <a:cs typeface="Calibri"/>
              </a:rPr>
              <a:t>AMC</a:t>
            </a:r>
            <a:r>
              <a:rPr sz="1200" spc="20" dirty="0">
                <a:latin typeface="Calibri"/>
                <a:cs typeface="Calibri"/>
              </a:rPr>
              <a:t> </a:t>
            </a:r>
            <a:r>
              <a:rPr sz="1200" spc="-20" dirty="0">
                <a:latin typeface="Calibri"/>
                <a:cs typeface="Calibri"/>
              </a:rPr>
              <a:t>fees </a:t>
            </a:r>
            <a:r>
              <a:rPr sz="1200" spc="-10" dirty="0">
                <a:latin typeface="Calibri"/>
                <a:cs typeface="Calibri"/>
              </a:rPr>
              <a:t>Brokerage</a:t>
            </a:r>
            <a:endParaRPr sz="1200">
              <a:latin typeface="Calibri"/>
              <a:cs typeface="Calibri"/>
            </a:endParaRPr>
          </a:p>
        </p:txBody>
      </p:sp>
      <p:sp>
        <p:nvSpPr>
          <p:cNvPr id="6" name="object 5"/>
          <p:cNvSpPr txBox="1"/>
          <p:nvPr/>
        </p:nvSpPr>
        <p:spPr>
          <a:xfrm>
            <a:off x="5671108" y="5124386"/>
            <a:ext cx="3245485" cy="395605"/>
          </a:xfrm>
          <a:prstGeom prst="rect">
            <a:avLst/>
          </a:prstGeom>
        </p:spPr>
        <p:txBody>
          <a:bodyPr vert="horz" wrap="square" lIns="0" tIns="15875" rIns="0" bIns="0" rtlCol="0">
            <a:spAutoFit/>
          </a:bodyPr>
          <a:lstStyle/>
          <a:p>
            <a:pPr marL="12700">
              <a:lnSpc>
                <a:spcPct val="100000"/>
              </a:lnSpc>
              <a:spcBef>
                <a:spcPts val="125"/>
              </a:spcBef>
            </a:pPr>
            <a:r>
              <a:rPr sz="1200" dirty="0">
                <a:latin typeface="Calibri"/>
                <a:cs typeface="Calibri"/>
              </a:rPr>
              <a:t>:</a:t>
            </a:r>
            <a:r>
              <a:rPr sz="1200" spc="270" dirty="0">
                <a:latin typeface="Calibri"/>
                <a:cs typeface="Calibri"/>
              </a:rPr>
              <a:t> </a:t>
            </a:r>
            <a:r>
              <a:rPr sz="1200" dirty="0">
                <a:latin typeface="Calibri"/>
                <a:cs typeface="Calibri"/>
              </a:rPr>
              <a:t>2.5%</a:t>
            </a:r>
            <a:r>
              <a:rPr sz="1200" spc="-30" dirty="0">
                <a:latin typeface="Calibri"/>
                <a:cs typeface="Calibri"/>
              </a:rPr>
              <a:t> </a:t>
            </a:r>
            <a:r>
              <a:rPr sz="1200" dirty="0">
                <a:latin typeface="Calibri"/>
                <a:cs typeface="Calibri"/>
              </a:rPr>
              <a:t>p.a</a:t>
            </a:r>
            <a:r>
              <a:rPr sz="1200" spc="-20" dirty="0">
                <a:latin typeface="Calibri"/>
                <a:cs typeface="Calibri"/>
              </a:rPr>
              <a:t> </a:t>
            </a:r>
            <a:r>
              <a:rPr sz="1200" dirty="0">
                <a:latin typeface="Calibri"/>
                <a:cs typeface="Calibri"/>
              </a:rPr>
              <a:t>(Charged</a:t>
            </a:r>
            <a:r>
              <a:rPr sz="1200" spc="20" dirty="0">
                <a:latin typeface="Calibri"/>
                <a:cs typeface="Calibri"/>
              </a:rPr>
              <a:t> </a:t>
            </a:r>
            <a:r>
              <a:rPr sz="1200" spc="-25" dirty="0">
                <a:latin typeface="Calibri"/>
                <a:cs typeface="Calibri"/>
              </a:rPr>
              <a:t>Pro-</a:t>
            </a:r>
            <a:r>
              <a:rPr sz="1200" spc="-10" dirty="0">
                <a:latin typeface="Calibri"/>
                <a:cs typeface="Calibri"/>
              </a:rPr>
              <a:t>rata</a:t>
            </a:r>
            <a:r>
              <a:rPr sz="1200" spc="-70" dirty="0">
                <a:latin typeface="Calibri"/>
                <a:cs typeface="Calibri"/>
              </a:rPr>
              <a:t> </a:t>
            </a:r>
            <a:r>
              <a:rPr sz="1200" dirty="0">
                <a:latin typeface="Calibri"/>
                <a:cs typeface="Calibri"/>
              </a:rPr>
              <a:t>at</a:t>
            </a:r>
            <a:r>
              <a:rPr sz="1200" spc="35" dirty="0">
                <a:latin typeface="Calibri"/>
                <a:cs typeface="Calibri"/>
              </a:rPr>
              <a:t> </a:t>
            </a:r>
            <a:r>
              <a:rPr sz="1200" dirty="0">
                <a:latin typeface="Calibri"/>
                <a:cs typeface="Calibri"/>
              </a:rPr>
              <a:t>end</a:t>
            </a:r>
            <a:r>
              <a:rPr sz="1200" spc="-55" dirty="0">
                <a:latin typeface="Calibri"/>
                <a:cs typeface="Calibri"/>
              </a:rPr>
              <a:t> </a:t>
            </a:r>
            <a:r>
              <a:rPr sz="1200" dirty="0">
                <a:latin typeface="Calibri"/>
                <a:cs typeface="Calibri"/>
              </a:rPr>
              <a:t>of</a:t>
            </a:r>
            <a:r>
              <a:rPr sz="1200" spc="5" dirty="0">
                <a:latin typeface="Calibri"/>
                <a:cs typeface="Calibri"/>
              </a:rPr>
              <a:t> </a:t>
            </a:r>
            <a:r>
              <a:rPr sz="1200" dirty="0">
                <a:latin typeface="Calibri"/>
                <a:cs typeface="Calibri"/>
              </a:rPr>
              <a:t>each</a:t>
            </a:r>
            <a:r>
              <a:rPr sz="1200" spc="15" dirty="0">
                <a:latin typeface="Calibri"/>
                <a:cs typeface="Calibri"/>
              </a:rPr>
              <a:t> </a:t>
            </a:r>
            <a:r>
              <a:rPr sz="1200" spc="-10" dirty="0">
                <a:latin typeface="Calibri"/>
                <a:cs typeface="Calibri"/>
              </a:rPr>
              <a:t>quarter)</a:t>
            </a:r>
            <a:endParaRPr sz="1200" dirty="0">
              <a:latin typeface="Calibri"/>
              <a:cs typeface="Calibri"/>
            </a:endParaRPr>
          </a:p>
          <a:p>
            <a:pPr marL="12700">
              <a:lnSpc>
                <a:spcPct val="100000"/>
              </a:lnSpc>
            </a:pPr>
            <a:r>
              <a:rPr sz="1200" dirty="0">
                <a:latin typeface="Calibri"/>
                <a:cs typeface="Calibri"/>
              </a:rPr>
              <a:t>:</a:t>
            </a:r>
            <a:r>
              <a:rPr sz="1200" spc="254" dirty="0">
                <a:latin typeface="Calibri"/>
                <a:cs typeface="Calibri"/>
              </a:rPr>
              <a:t> </a:t>
            </a:r>
            <a:r>
              <a:rPr sz="1200" dirty="0">
                <a:latin typeface="Calibri"/>
                <a:cs typeface="Calibri"/>
              </a:rPr>
              <a:t>0.</a:t>
            </a:r>
            <a:r>
              <a:rPr lang="en-IN" sz="1200" dirty="0">
                <a:latin typeface="Calibri"/>
                <a:cs typeface="Calibri"/>
              </a:rPr>
              <a:t>03</a:t>
            </a:r>
            <a:r>
              <a:rPr sz="1200" dirty="0">
                <a:latin typeface="Calibri"/>
                <a:cs typeface="Calibri"/>
              </a:rPr>
              <a:t>%</a:t>
            </a:r>
            <a:r>
              <a:rPr sz="1200" spc="-70" dirty="0">
                <a:latin typeface="Calibri"/>
                <a:cs typeface="Calibri"/>
              </a:rPr>
              <a:t> </a:t>
            </a:r>
            <a:r>
              <a:rPr sz="1200" dirty="0">
                <a:latin typeface="Calibri"/>
                <a:cs typeface="Calibri"/>
              </a:rPr>
              <a:t>on</a:t>
            </a:r>
            <a:r>
              <a:rPr sz="1200" spc="10" dirty="0">
                <a:latin typeface="Calibri"/>
                <a:cs typeface="Calibri"/>
              </a:rPr>
              <a:t> </a:t>
            </a:r>
            <a:r>
              <a:rPr sz="1200" dirty="0">
                <a:latin typeface="Calibri"/>
                <a:cs typeface="Calibri"/>
              </a:rPr>
              <a:t>Equity</a:t>
            </a:r>
            <a:r>
              <a:rPr sz="1200" spc="35" dirty="0">
                <a:latin typeface="Calibri"/>
                <a:cs typeface="Calibri"/>
              </a:rPr>
              <a:t> </a:t>
            </a:r>
            <a:r>
              <a:rPr sz="1200" dirty="0">
                <a:latin typeface="Calibri"/>
                <a:cs typeface="Calibri"/>
              </a:rPr>
              <a:t>delivery</a:t>
            </a:r>
            <a:r>
              <a:rPr sz="1200" spc="-40" dirty="0">
                <a:latin typeface="Calibri"/>
                <a:cs typeface="Calibri"/>
              </a:rPr>
              <a:t> </a:t>
            </a:r>
            <a:r>
              <a:rPr sz="1200" spc="-10" dirty="0">
                <a:latin typeface="Calibri"/>
                <a:cs typeface="Calibri"/>
              </a:rPr>
              <a:t>transaction</a:t>
            </a:r>
            <a:endParaRPr sz="1200" dirty="0">
              <a:latin typeface="Calibri"/>
              <a:cs typeface="Calibri"/>
            </a:endParaRPr>
          </a:p>
        </p:txBody>
      </p:sp>
      <p:sp>
        <p:nvSpPr>
          <p:cNvPr id="7" name="object 6"/>
          <p:cNvSpPr txBox="1"/>
          <p:nvPr/>
        </p:nvSpPr>
        <p:spPr>
          <a:xfrm>
            <a:off x="4736972" y="5490717"/>
            <a:ext cx="3915410" cy="212725"/>
          </a:xfrm>
          <a:prstGeom prst="rect">
            <a:avLst/>
          </a:prstGeom>
        </p:spPr>
        <p:txBody>
          <a:bodyPr vert="horz" wrap="square" lIns="0" tIns="15875" rIns="0" bIns="0" rtlCol="0">
            <a:spAutoFit/>
          </a:bodyPr>
          <a:lstStyle/>
          <a:p>
            <a:pPr marL="38100">
              <a:lnSpc>
                <a:spcPct val="100000"/>
              </a:lnSpc>
              <a:spcBef>
                <a:spcPts val="125"/>
              </a:spcBef>
              <a:tabLst>
                <a:tab pos="946785" algn="l"/>
              </a:tabLst>
            </a:pPr>
            <a:r>
              <a:rPr sz="1200" dirty="0">
                <a:latin typeface="Calibri"/>
                <a:cs typeface="Calibri"/>
              </a:rPr>
              <a:t>Exit</a:t>
            </a:r>
            <a:r>
              <a:rPr sz="1200" spc="20" dirty="0">
                <a:latin typeface="Calibri"/>
                <a:cs typeface="Calibri"/>
              </a:rPr>
              <a:t> </a:t>
            </a:r>
            <a:r>
              <a:rPr sz="1200" spc="-20" dirty="0">
                <a:latin typeface="Calibri"/>
                <a:cs typeface="Calibri"/>
              </a:rPr>
              <a:t>Load</a:t>
            </a:r>
            <a:r>
              <a:rPr sz="1200" dirty="0">
                <a:latin typeface="Calibri"/>
                <a:cs typeface="Calibri"/>
              </a:rPr>
              <a:t>	:</a:t>
            </a:r>
            <a:r>
              <a:rPr sz="1200" spc="245" dirty="0">
                <a:latin typeface="Calibri"/>
                <a:cs typeface="Calibri"/>
              </a:rPr>
              <a:t> </a:t>
            </a:r>
            <a:r>
              <a:rPr sz="1200" dirty="0">
                <a:latin typeface="Calibri"/>
                <a:cs typeface="Calibri"/>
              </a:rPr>
              <a:t>2%</a:t>
            </a:r>
            <a:r>
              <a:rPr sz="1200" spc="-50" dirty="0">
                <a:latin typeface="Calibri"/>
                <a:cs typeface="Calibri"/>
              </a:rPr>
              <a:t> </a:t>
            </a:r>
            <a:r>
              <a:rPr sz="1200" dirty="0">
                <a:latin typeface="Calibri"/>
                <a:cs typeface="Calibri"/>
              </a:rPr>
              <a:t>-</a:t>
            </a:r>
            <a:r>
              <a:rPr sz="1200" spc="-20" dirty="0">
                <a:latin typeface="Calibri"/>
                <a:cs typeface="Calibri"/>
              </a:rPr>
              <a:t> </a:t>
            </a:r>
            <a:r>
              <a:rPr sz="1200" dirty="0">
                <a:latin typeface="Calibri"/>
                <a:cs typeface="Calibri"/>
              </a:rPr>
              <a:t>1</a:t>
            </a:r>
            <a:r>
              <a:rPr sz="1200" baseline="24305" dirty="0">
                <a:latin typeface="Calibri"/>
                <a:cs typeface="Calibri"/>
              </a:rPr>
              <a:t>st</a:t>
            </a:r>
            <a:r>
              <a:rPr sz="1200" spc="127" baseline="24305" dirty="0">
                <a:latin typeface="Calibri"/>
                <a:cs typeface="Calibri"/>
              </a:rPr>
              <a:t> </a:t>
            </a:r>
            <a:r>
              <a:rPr sz="1200" spc="-10" dirty="0">
                <a:latin typeface="Calibri"/>
                <a:cs typeface="Calibri"/>
              </a:rPr>
              <a:t>Year,</a:t>
            </a:r>
            <a:r>
              <a:rPr sz="1200" spc="195" dirty="0">
                <a:latin typeface="Calibri"/>
                <a:cs typeface="Calibri"/>
              </a:rPr>
              <a:t> </a:t>
            </a:r>
            <a:r>
              <a:rPr sz="1200" dirty="0">
                <a:latin typeface="Calibri"/>
                <a:cs typeface="Calibri"/>
              </a:rPr>
              <a:t>1%</a:t>
            </a:r>
            <a:r>
              <a:rPr sz="1200" spc="-30" dirty="0">
                <a:latin typeface="Calibri"/>
                <a:cs typeface="Calibri"/>
              </a:rPr>
              <a:t> </a:t>
            </a:r>
            <a:r>
              <a:rPr sz="1200" dirty="0">
                <a:latin typeface="Calibri"/>
                <a:cs typeface="Calibri"/>
              </a:rPr>
              <a:t>-</a:t>
            </a:r>
            <a:r>
              <a:rPr sz="1200" spc="-20" dirty="0">
                <a:latin typeface="Calibri"/>
                <a:cs typeface="Calibri"/>
              </a:rPr>
              <a:t> </a:t>
            </a:r>
            <a:r>
              <a:rPr sz="1200" dirty="0">
                <a:latin typeface="Calibri"/>
                <a:cs typeface="Calibri"/>
              </a:rPr>
              <a:t>2</a:t>
            </a:r>
            <a:r>
              <a:rPr sz="1200" baseline="24305" dirty="0">
                <a:latin typeface="Calibri"/>
                <a:cs typeface="Calibri"/>
              </a:rPr>
              <a:t>nd</a:t>
            </a:r>
            <a:r>
              <a:rPr sz="1200" spc="112" baseline="24305" dirty="0">
                <a:latin typeface="Calibri"/>
                <a:cs typeface="Calibri"/>
              </a:rPr>
              <a:t> </a:t>
            </a:r>
            <a:r>
              <a:rPr sz="1200" spc="-10" dirty="0">
                <a:latin typeface="Calibri"/>
                <a:cs typeface="Calibri"/>
              </a:rPr>
              <a:t>Year,</a:t>
            </a:r>
            <a:r>
              <a:rPr sz="1200" spc="195" dirty="0">
                <a:latin typeface="Calibri"/>
                <a:cs typeface="Calibri"/>
              </a:rPr>
              <a:t> </a:t>
            </a:r>
            <a:r>
              <a:rPr sz="1200" dirty="0">
                <a:latin typeface="Calibri"/>
                <a:cs typeface="Calibri"/>
              </a:rPr>
              <a:t>NIL</a:t>
            </a:r>
            <a:r>
              <a:rPr sz="1200" spc="-15" dirty="0">
                <a:latin typeface="Calibri"/>
                <a:cs typeface="Calibri"/>
              </a:rPr>
              <a:t> </a:t>
            </a:r>
            <a:r>
              <a:rPr sz="1200" dirty="0">
                <a:latin typeface="Calibri"/>
                <a:cs typeface="Calibri"/>
              </a:rPr>
              <a:t>after</a:t>
            </a:r>
            <a:r>
              <a:rPr sz="1200" spc="-60" dirty="0">
                <a:latin typeface="Calibri"/>
                <a:cs typeface="Calibri"/>
              </a:rPr>
              <a:t> </a:t>
            </a:r>
            <a:r>
              <a:rPr sz="1200" dirty="0">
                <a:latin typeface="Calibri"/>
                <a:cs typeface="Calibri"/>
              </a:rPr>
              <a:t>2</a:t>
            </a:r>
            <a:r>
              <a:rPr sz="1200" baseline="24305" dirty="0">
                <a:latin typeface="Calibri"/>
                <a:cs typeface="Calibri"/>
              </a:rPr>
              <a:t>nd</a:t>
            </a:r>
            <a:r>
              <a:rPr sz="1200" spc="104" baseline="24305" dirty="0">
                <a:latin typeface="Calibri"/>
                <a:cs typeface="Calibri"/>
              </a:rPr>
              <a:t> </a:t>
            </a:r>
            <a:r>
              <a:rPr sz="1200" spc="-10" dirty="0">
                <a:latin typeface="Calibri"/>
                <a:cs typeface="Calibri"/>
              </a:rPr>
              <a:t>Year.</a:t>
            </a:r>
            <a:endParaRPr sz="1200">
              <a:latin typeface="Calibri"/>
              <a:cs typeface="Calibri"/>
            </a:endParaRPr>
          </a:p>
        </p:txBody>
      </p:sp>
      <p:sp>
        <p:nvSpPr>
          <p:cNvPr id="8" name="object 7"/>
          <p:cNvSpPr txBox="1"/>
          <p:nvPr/>
        </p:nvSpPr>
        <p:spPr>
          <a:xfrm>
            <a:off x="4762372" y="5673915"/>
            <a:ext cx="4087495" cy="579120"/>
          </a:xfrm>
          <a:prstGeom prst="rect">
            <a:avLst/>
          </a:prstGeom>
        </p:spPr>
        <p:txBody>
          <a:bodyPr vert="horz" wrap="square" lIns="0" tIns="15875" rIns="0" bIns="0" rtlCol="0">
            <a:spAutoFit/>
          </a:bodyPr>
          <a:lstStyle/>
          <a:p>
            <a:pPr marL="1032510" marR="5080" indent="-1020444" algn="just">
              <a:lnSpc>
                <a:spcPct val="100000"/>
              </a:lnSpc>
              <a:spcBef>
                <a:spcPts val="125"/>
              </a:spcBef>
            </a:pPr>
            <a:r>
              <a:rPr sz="1200" dirty="0">
                <a:latin typeface="Calibri"/>
                <a:cs typeface="Calibri"/>
              </a:rPr>
              <a:t>Other</a:t>
            </a:r>
            <a:r>
              <a:rPr sz="1200" spc="-50" dirty="0">
                <a:latin typeface="Calibri"/>
                <a:cs typeface="Calibri"/>
              </a:rPr>
              <a:t> </a:t>
            </a:r>
            <a:r>
              <a:rPr sz="1200" dirty="0">
                <a:latin typeface="Calibri"/>
                <a:cs typeface="Calibri"/>
              </a:rPr>
              <a:t>Charges</a:t>
            </a:r>
            <a:r>
              <a:rPr sz="1200" spc="45" dirty="0">
                <a:latin typeface="Calibri"/>
                <a:cs typeface="Calibri"/>
              </a:rPr>
              <a:t> </a:t>
            </a:r>
            <a:r>
              <a:rPr sz="1200" dirty="0">
                <a:latin typeface="Calibri"/>
                <a:cs typeface="Calibri"/>
              </a:rPr>
              <a:t>:</a:t>
            </a:r>
            <a:r>
              <a:rPr sz="1200" spc="280" dirty="0">
                <a:latin typeface="Calibri"/>
                <a:cs typeface="Calibri"/>
              </a:rPr>
              <a:t> </a:t>
            </a:r>
            <a:r>
              <a:rPr sz="1200" spc="-45" dirty="0">
                <a:latin typeface="Calibri"/>
                <a:cs typeface="Calibri"/>
              </a:rPr>
              <a:t>GST,</a:t>
            </a:r>
            <a:r>
              <a:rPr sz="1200" spc="5" dirty="0">
                <a:latin typeface="Calibri"/>
                <a:cs typeface="Calibri"/>
              </a:rPr>
              <a:t> </a:t>
            </a:r>
            <a:r>
              <a:rPr sz="1200" dirty="0">
                <a:latin typeface="Calibri"/>
                <a:cs typeface="Calibri"/>
              </a:rPr>
              <a:t>Other</a:t>
            </a:r>
            <a:r>
              <a:rPr sz="1200" spc="25" dirty="0">
                <a:latin typeface="Calibri"/>
                <a:cs typeface="Calibri"/>
              </a:rPr>
              <a:t> </a:t>
            </a:r>
            <a:r>
              <a:rPr sz="1200" spc="-10" dirty="0">
                <a:latin typeface="Calibri"/>
                <a:cs typeface="Calibri"/>
              </a:rPr>
              <a:t>charges</a:t>
            </a:r>
            <a:r>
              <a:rPr sz="1200" spc="-25" dirty="0">
                <a:latin typeface="Calibri"/>
                <a:cs typeface="Calibri"/>
              </a:rPr>
              <a:t> </a:t>
            </a:r>
            <a:r>
              <a:rPr sz="1200" dirty="0">
                <a:latin typeface="Calibri"/>
                <a:cs typeface="Calibri"/>
              </a:rPr>
              <a:t>levied</a:t>
            </a:r>
            <a:r>
              <a:rPr sz="1200" spc="-50" dirty="0">
                <a:latin typeface="Calibri"/>
                <a:cs typeface="Calibri"/>
              </a:rPr>
              <a:t> </a:t>
            </a:r>
            <a:r>
              <a:rPr sz="1200" dirty="0">
                <a:latin typeface="Calibri"/>
                <a:cs typeface="Calibri"/>
              </a:rPr>
              <a:t>by</a:t>
            </a:r>
            <a:r>
              <a:rPr sz="1200" spc="-30" dirty="0">
                <a:latin typeface="Calibri"/>
                <a:cs typeface="Calibri"/>
              </a:rPr>
              <a:t> </a:t>
            </a:r>
            <a:r>
              <a:rPr sz="1200" dirty="0">
                <a:latin typeface="Calibri"/>
                <a:cs typeface="Calibri"/>
              </a:rPr>
              <a:t>Exchange,</a:t>
            </a:r>
            <a:r>
              <a:rPr sz="1200" spc="5" dirty="0">
                <a:latin typeface="Calibri"/>
                <a:cs typeface="Calibri"/>
              </a:rPr>
              <a:t> </a:t>
            </a:r>
            <a:r>
              <a:rPr sz="1200" spc="-10" dirty="0">
                <a:latin typeface="Calibri"/>
                <a:cs typeface="Calibri"/>
              </a:rPr>
              <a:t>Custodial </a:t>
            </a:r>
            <a:r>
              <a:rPr sz="1200" dirty="0">
                <a:latin typeface="Calibri"/>
                <a:cs typeface="Calibri"/>
              </a:rPr>
              <a:t>charges</a:t>
            </a:r>
            <a:r>
              <a:rPr sz="1200" spc="35" dirty="0">
                <a:latin typeface="Calibri"/>
                <a:cs typeface="Calibri"/>
              </a:rPr>
              <a:t> </a:t>
            </a:r>
            <a:r>
              <a:rPr sz="1200" dirty="0">
                <a:latin typeface="Calibri"/>
                <a:cs typeface="Calibri"/>
              </a:rPr>
              <a:t>(3</a:t>
            </a:r>
            <a:r>
              <a:rPr sz="1200" spc="-25" dirty="0">
                <a:latin typeface="Calibri"/>
                <a:cs typeface="Calibri"/>
              </a:rPr>
              <a:t> </a:t>
            </a:r>
            <a:r>
              <a:rPr sz="1200" dirty="0">
                <a:latin typeface="Calibri"/>
                <a:cs typeface="Calibri"/>
              </a:rPr>
              <a:t>bps) levied</a:t>
            </a:r>
            <a:r>
              <a:rPr sz="1200" spc="20" dirty="0">
                <a:latin typeface="Calibri"/>
                <a:cs typeface="Calibri"/>
              </a:rPr>
              <a:t> </a:t>
            </a:r>
            <a:r>
              <a:rPr sz="1200" dirty="0">
                <a:latin typeface="Calibri"/>
                <a:cs typeface="Calibri"/>
              </a:rPr>
              <a:t>by</a:t>
            </a:r>
            <a:r>
              <a:rPr sz="1200" spc="-40" dirty="0">
                <a:latin typeface="Calibri"/>
                <a:cs typeface="Calibri"/>
              </a:rPr>
              <a:t> </a:t>
            </a:r>
            <a:r>
              <a:rPr sz="1200" spc="-10" dirty="0">
                <a:latin typeface="Calibri"/>
                <a:cs typeface="Calibri"/>
              </a:rPr>
              <a:t>custodian</a:t>
            </a:r>
            <a:r>
              <a:rPr sz="1200" spc="-50" dirty="0">
                <a:latin typeface="Calibri"/>
                <a:cs typeface="Calibri"/>
              </a:rPr>
              <a:t> </a:t>
            </a:r>
            <a:r>
              <a:rPr sz="1200" dirty="0">
                <a:latin typeface="Calibri"/>
                <a:cs typeface="Calibri"/>
              </a:rPr>
              <a:t>and</a:t>
            </a:r>
            <a:r>
              <a:rPr sz="1200" spc="-55" dirty="0">
                <a:latin typeface="Calibri"/>
                <a:cs typeface="Calibri"/>
              </a:rPr>
              <a:t> </a:t>
            </a:r>
            <a:r>
              <a:rPr sz="1200" dirty="0">
                <a:latin typeface="Calibri"/>
                <a:cs typeface="Calibri"/>
              </a:rPr>
              <a:t>any</a:t>
            </a:r>
            <a:r>
              <a:rPr sz="1200" spc="-35" dirty="0">
                <a:latin typeface="Calibri"/>
                <a:cs typeface="Calibri"/>
              </a:rPr>
              <a:t> </a:t>
            </a:r>
            <a:r>
              <a:rPr sz="1200" spc="-10" dirty="0">
                <a:latin typeface="Calibri"/>
                <a:cs typeface="Calibri"/>
              </a:rPr>
              <a:t>other statutory</a:t>
            </a:r>
            <a:r>
              <a:rPr sz="1200" spc="-15" dirty="0">
                <a:latin typeface="Calibri"/>
                <a:cs typeface="Calibri"/>
              </a:rPr>
              <a:t> </a:t>
            </a:r>
            <a:r>
              <a:rPr sz="1200" spc="-10" dirty="0">
                <a:latin typeface="Calibri"/>
                <a:cs typeface="Calibri"/>
              </a:rPr>
              <a:t>charges.</a:t>
            </a:r>
            <a:endParaRPr sz="1200">
              <a:latin typeface="Calibri"/>
              <a:cs typeface="Calibri"/>
            </a:endParaRPr>
          </a:p>
        </p:txBody>
      </p:sp>
      <p:sp>
        <p:nvSpPr>
          <p:cNvPr id="9" name="object 8"/>
          <p:cNvSpPr/>
          <p:nvPr/>
        </p:nvSpPr>
        <p:spPr>
          <a:xfrm>
            <a:off x="635508" y="1239392"/>
            <a:ext cx="2231390" cy="3220085"/>
          </a:xfrm>
          <a:custGeom>
            <a:avLst/>
            <a:gdLst/>
            <a:ahLst/>
            <a:cxnLst/>
            <a:rect l="l" t="t" r="r" b="b"/>
            <a:pathLst>
              <a:path w="2231390" h="3220085">
                <a:moveTo>
                  <a:pt x="0" y="298450"/>
                </a:moveTo>
                <a:lnTo>
                  <a:pt x="3904" y="250035"/>
                </a:lnTo>
                <a:lnTo>
                  <a:pt x="15210" y="204110"/>
                </a:lnTo>
                <a:lnTo>
                  <a:pt x="33301" y="161287"/>
                </a:lnTo>
                <a:lnTo>
                  <a:pt x="57564" y="122182"/>
                </a:lnTo>
                <a:lnTo>
                  <a:pt x="87385" y="87407"/>
                </a:lnTo>
                <a:lnTo>
                  <a:pt x="122149" y="57578"/>
                </a:lnTo>
                <a:lnTo>
                  <a:pt x="161241" y="33309"/>
                </a:lnTo>
                <a:lnTo>
                  <a:pt x="204048" y="15213"/>
                </a:lnTo>
                <a:lnTo>
                  <a:pt x="249955" y="3905"/>
                </a:lnTo>
                <a:lnTo>
                  <a:pt x="298348" y="0"/>
                </a:lnTo>
                <a:lnTo>
                  <a:pt x="1932813" y="0"/>
                </a:lnTo>
                <a:lnTo>
                  <a:pt x="1981192" y="3905"/>
                </a:lnTo>
                <a:lnTo>
                  <a:pt x="2027090" y="15213"/>
                </a:lnTo>
                <a:lnTo>
                  <a:pt x="2069891" y="33309"/>
                </a:lnTo>
                <a:lnTo>
                  <a:pt x="2108981" y="57578"/>
                </a:lnTo>
                <a:lnTo>
                  <a:pt x="2143744" y="87407"/>
                </a:lnTo>
                <a:lnTo>
                  <a:pt x="2173565" y="122182"/>
                </a:lnTo>
                <a:lnTo>
                  <a:pt x="2197830" y="161287"/>
                </a:lnTo>
                <a:lnTo>
                  <a:pt x="2215923" y="204110"/>
                </a:lnTo>
                <a:lnTo>
                  <a:pt x="2227230" y="250035"/>
                </a:lnTo>
                <a:lnTo>
                  <a:pt x="2231136" y="298450"/>
                </a:lnTo>
                <a:lnTo>
                  <a:pt x="2231136" y="2921254"/>
                </a:lnTo>
                <a:lnTo>
                  <a:pt x="2227230" y="2969668"/>
                </a:lnTo>
                <a:lnTo>
                  <a:pt x="2215923" y="3015593"/>
                </a:lnTo>
                <a:lnTo>
                  <a:pt x="2197830" y="3058416"/>
                </a:lnTo>
                <a:lnTo>
                  <a:pt x="2173565" y="3097521"/>
                </a:lnTo>
                <a:lnTo>
                  <a:pt x="2143744" y="3132296"/>
                </a:lnTo>
                <a:lnTo>
                  <a:pt x="2108981" y="3162125"/>
                </a:lnTo>
                <a:lnTo>
                  <a:pt x="2069891" y="3186394"/>
                </a:lnTo>
                <a:lnTo>
                  <a:pt x="2027090" y="3204490"/>
                </a:lnTo>
                <a:lnTo>
                  <a:pt x="1981192" y="3215798"/>
                </a:lnTo>
                <a:lnTo>
                  <a:pt x="1932813" y="3219704"/>
                </a:lnTo>
                <a:lnTo>
                  <a:pt x="298348" y="3219704"/>
                </a:lnTo>
                <a:lnTo>
                  <a:pt x="249955" y="3215798"/>
                </a:lnTo>
                <a:lnTo>
                  <a:pt x="204048" y="3204490"/>
                </a:lnTo>
                <a:lnTo>
                  <a:pt x="161241" y="3186394"/>
                </a:lnTo>
                <a:lnTo>
                  <a:pt x="122149" y="3162125"/>
                </a:lnTo>
                <a:lnTo>
                  <a:pt x="87385" y="3132296"/>
                </a:lnTo>
                <a:lnTo>
                  <a:pt x="57564" y="3097521"/>
                </a:lnTo>
                <a:lnTo>
                  <a:pt x="33301" y="3058416"/>
                </a:lnTo>
                <a:lnTo>
                  <a:pt x="15210" y="3015593"/>
                </a:lnTo>
                <a:lnTo>
                  <a:pt x="3904" y="2969668"/>
                </a:lnTo>
                <a:lnTo>
                  <a:pt x="0" y="2921254"/>
                </a:lnTo>
                <a:lnTo>
                  <a:pt x="0" y="298450"/>
                </a:lnTo>
                <a:close/>
              </a:path>
            </a:pathLst>
          </a:custGeom>
          <a:ln w="9525">
            <a:solidFill>
              <a:srgbClr val="FFC000"/>
            </a:solidFill>
          </a:ln>
        </p:spPr>
        <p:txBody>
          <a:bodyPr wrap="square" lIns="0" tIns="0" rIns="0" bIns="0" rtlCol="0"/>
          <a:lstStyle/>
          <a:p>
            <a:endParaRPr/>
          </a:p>
        </p:txBody>
      </p:sp>
      <p:sp>
        <p:nvSpPr>
          <p:cNvPr id="10" name="object 9"/>
          <p:cNvSpPr txBox="1"/>
          <p:nvPr/>
        </p:nvSpPr>
        <p:spPr>
          <a:xfrm>
            <a:off x="795439" y="1337704"/>
            <a:ext cx="2208365" cy="1120243"/>
          </a:xfrm>
          <a:prstGeom prst="rect">
            <a:avLst/>
          </a:prstGeom>
        </p:spPr>
        <p:txBody>
          <a:bodyPr vert="horz" wrap="square" lIns="0" tIns="12065" rIns="0" bIns="0" rtlCol="0">
            <a:spAutoFit/>
          </a:bodyPr>
          <a:lstStyle/>
          <a:p>
            <a:pPr marL="12700" marR="5080">
              <a:lnSpc>
                <a:spcPct val="106800"/>
              </a:lnSpc>
              <a:spcBef>
                <a:spcPts val="95"/>
              </a:spcBef>
            </a:pPr>
            <a:r>
              <a:rPr sz="1350" b="1" dirty="0">
                <a:latin typeface="Calibri"/>
                <a:cs typeface="Calibri"/>
              </a:rPr>
              <a:t>Minimum</a:t>
            </a:r>
            <a:r>
              <a:rPr sz="1350" b="1" spc="110" dirty="0">
                <a:latin typeface="Calibri"/>
                <a:cs typeface="Calibri"/>
              </a:rPr>
              <a:t> </a:t>
            </a:r>
            <a:r>
              <a:rPr sz="1350" b="1" spc="-10" dirty="0">
                <a:latin typeface="Calibri"/>
                <a:cs typeface="Calibri"/>
              </a:rPr>
              <a:t>investment </a:t>
            </a:r>
            <a:endParaRPr lang="en-US" sz="1350" b="1" spc="-10" dirty="0">
              <a:latin typeface="Calibri"/>
              <a:cs typeface="Calibri"/>
            </a:endParaRPr>
          </a:p>
          <a:p>
            <a:pPr marL="12700" marR="5080">
              <a:lnSpc>
                <a:spcPct val="106800"/>
              </a:lnSpc>
              <a:spcBef>
                <a:spcPts val="95"/>
              </a:spcBef>
            </a:pPr>
            <a:endParaRPr lang="en-US" sz="1350" b="1" spc="-10" dirty="0">
              <a:latin typeface="Calibri"/>
              <a:cs typeface="Calibri"/>
            </a:endParaRPr>
          </a:p>
          <a:p>
            <a:pPr marL="12700" marR="5080">
              <a:lnSpc>
                <a:spcPct val="106800"/>
              </a:lnSpc>
              <a:spcBef>
                <a:spcPts val="95"/>
              </a:spcBef>
            </a:pPr>
            <a:r>
              <a:rPr sz="1350" b="1" spc="-10" dirty="0">
                <a:latin typeface="Calibri"/>
                <a:cs typeface="Calibri"/>
              </a:rPr>
              <a:t>Strategy</a:t>
            </a:r>
            <a:endParaRPr sz="1350" dirty="0">
              <a:latin typeface="Calibri"/>
              <a:cs typeface="Calibri"/>
            </a:endParaRPr>
          </a:p>
          <a:p>
            <a:pPr marL="12700">
              <a:lnSpc>
                <a:spcPct val="100000"/>
              </a:lnSpc>
              <a:spcBef>
                <a:spcPts val="40"/>
              </a:spcBef>
            </a:pPr>
            <a:endParaRPr lang="en-US" sz="1350" b="1" spc="-10" dirty="0">
              <a:latin typeface="Calibri"/>
              <a:cs typeface="Calibri"/>
            </a:endParaRPr>
          </a:p>
          <a:p>
            <a:pPr marL="12700">
              <a:lnSpc>
                <a:spcPct val="100000"/>
              </a:lnSpc>
              <a:spcBef>
                <a:spcPts val="40"/>
              </a:spcBef>
            </a:pPr>
            <a:r>
              <a:rPr sz="1350" b="1" spc="-10" dirty="0">
                <a:latin typeface="Calibri"/>
                <a:cs typeface="Calibri"/>
              </a:rPr>
              <a:t>Allocation</a:t>
            </a:r>
            <a:endParaRPr sz="1350" dirty="0">
              <a:latin typeface="Calibri"/>
              <a:cs typeface="Calibri"/>
            </a:endParaRPr>
          </a:p>
        </p:txBody>
      </p:sp>
      <p:sp>
        <p:nvSpPr>
          <p:cNvPr id="11" name="object 10"/>
          <p:cNvSpPr txBox="1"/>
          <p:nvPr/>
        </p:nvSpPr>
        <p:spPr>
          <a:xfrm>
            <a:off x="795439" y="2420175"/>
            <a:ext cx="1607185" cy="664284"/>
          </a:xfrm>
          <a:prstGeom prst="rect">
            <a:avLst/>
          </a:prstGeom>
        </p:spPr>
        <p:txBody>
          <a:bodyPr vert="horz" wrap="square" lIns="0" tIns="15240" rIns="0" bIns="0" rtlCol="0">
            <a:spAutoFit/>
          </a:bodyPr>
          <a:lstStyle/>
          <a:p>
            <a:pPr marL="12700">
              <a:lnSpc>
                <a:spcPct val="100000"/>
              </a:lnSpc>
              <a:spcBef>
                <a:spcPts val="120"/>
              </a:spcBef>
            </a:pPr>
            <a:endParaRPr lang="en-US" sz="1350" b="1" dirty="0">
              <a:latin typeface="Calibri"/>
              <a:cs typeface="Calibri"/>
            </a:endParaRPr>
          </a:p>
          <a:p>
            <a:pPr marL="12700">
              <a:lnSpc>
                <a:spcPct val="100000"/>
              </a:lnSpc>
              <a:spcBef>
                <a:spcPts val="120"/>
              </a:spcBef>
            </a:pPr>
            <a:endParaRPr lang="en-US" sz="1350" b="1" dirty="0">
              <a:latin typeface="Calibri"/>
              <a:cs typeface="Calibri"/>
            </a:endParaRPr>
          </a:p>
          <a:p>
            <a:pPr marL="12700">
              <a:lnSpc>
                <a:spcPct val="100000"/>
              </a:lnSpc>
              <a:spcBef>
                <a:spcPts val="120"/>
              </a:spcBef>
            </a:pPr>
            <a:r>
              <a:rPr lang="en-US" sz="1350" b="1" dirty="0">
                <a:latin typeface="Calibri"/>
                <a:cs typeface="Calibri"/>
              </a:rPr>
              <a:t>I</a:t>
            </a:r>
            <a:r>
              <a:rPr sz="1350" b="1" dirty="0">
                <a:latin typeface="Calibri"/>
                <a:cs typeface="Calibri"/>
              </a:rPr>
              <a:t>nvestment</a:t>
            </a:r>
            <a:r>
              <a:rPr sz="1350" b="1" spc="100" dirty="0">
                <a:latin typeface="Calibri"/>
                <a:cs typeface="Calibri"/>
              </a:rPr>
              <a:t> </a:t>
            </a:r>
            <a:r>
              <a:rPr sz="1350" b="1" spc="-10" dirty="0">
                <a:latin typeface="Calibri"/>
                <a:cs typeface="Calibri"/>
              </a:rPr>
              <a:t>Approach</a:t>
            </a:r>
            <a:endParaRPr sz="1350" dirty="0">
              <a:latin typeface="Calibri"/>
              <a:cs typeface="Calibri"/>
            </a:endParaRPr>
          </a:p>
        </p:txBody>
      </p:sp>
      <p:sp>
        <p:nvSpPr>
          <p:cNvPr id="12" name="object 11"/>
          <p:cNvSpPr txBox="1"/>
          <p:nvPr/>
        </p:nvSpPr>
        <p:spPr>
          <a:xfrm>
            <a:off x="795439" y="3061271"/>
            <a:ext cx="1726564" cy="443711"/>
          </a:xfrm>
          <a:prstGeom prst="rect">
            <a:avLst/>
          </a:prstGeom>
        </p:spPr>
        <p:txBody>
          <a:bodyPr vert="horz" wrap="square" lIns="0" tIns="15240" rIns="0" bIns="0" rtlCol="0">
            <a:spAutoFit/>
          </a:bodyPr>
          <a:lstStyle/>
          <a:p>
            <a:pPr marL="12700">
              <a:lnSpc>
                <a:spcPct val="100000"/>
              </a:lnSpc>
              <a:spcBef>
                <a:spcPts val="120"/>
              </a:spcBef>
            </a:pPr>
            <a:endParaRPr lang="en-US" sz="1350" b="1" dirty="0">
              <a:latin typeface="Calibri"/>
              <a:cs typeface="Calibri"/>
            </a:endParaRPr>
          </a:p>
          <a:p>
            <a:pPr marL="12700">
              <a:lnSpc>
                <a:spcPct val="100000"/>
              </a:lnSpc>
              <a:spcBef>
                <a:spcPts val="120"/>
              </a:spcBef>
            </a:pPr>
            <a:r>
              <a:rPr sz="1350" b="1" dirty="0">
                <a:latin typeface="Calibri"/>
                <a:cs typeface="Calibri"/>
              </a:rPr>
              <a:t>Risk</a:t>
            </a:r>
            <a:r>
              <a:rPr sz="1350" b="1" spc="40" dirty="0">
                <a:latin typeface="Calibri"/>
                <a:cs typeface="Calibri"/>
              </a:rPr>
              <a:t> </a:t>
            </a:r>
            <a:r>
              <a:rPr sz="1350" b="1" dirty="0">
                <a:latin typeface="Calibri"/>
                <a:cs typeface="Calibri"/>
              </a:rPr>
              <a:t>-</a:t>
            </a:r>
            <a:r>
              <a:rPr sz="1350" b="1" spc="50" dirty="0">
                <a:latin typeface="Calibri"/>
                <a:cs typeface="Calibri"/>
              </a:rPr>
              <a:t> </a:t>
            </a:r>
            <a:r>
              <a:rPr sz="1350" b="1" dirty="0">
                <a:latin typeface="Calibri"/>
                <a:cs typeface="Calibri"/>
              </a:rPr>
              <a:t>Reward &amp;</a:t>
            </a:r>
            <a:r>
              <a:rPr sz="1350" b="1" spc="150" dirty="0">
                <a:latin typeface="Calibri"/>
                <a:cs typeface="Calibri"/>
              </a:rPr>
              <a:t> </a:t>
            </a:r>
            <a:r>
              <a:rPr sz="1350" b="1" spc="-10" dirty="0">
                <a:latin typeface="Calibri"/>
                <a:cs typeface="Calibri"/>
              </a:rPr>
              <a:t>Tenure</a:t>
            </a:r>
            <a:endParaRPr sz="1350" dirty="0">
              <a:latin typeface="Calibri"/>
              <a:cs typeface="Calibri"/>
            </a:endParaRPr>
          </a:p>
        </p:txBody>
      </p:sp>
      <p:sp>
        <p:nvSpPr>
          <p:cNvPr id="13" name="object 12"/>
          <p:cNvSpPr txBox="1"/>
          <p:nvPr/>
        </p:nvSpPr>
        <p:spPr>
          <a:xfrm>
            <a:off x="795439" y="3491674"/>
            <a:ext cx="1492885" cy="443711"/>
          </a:xfrm>
          <a:prstGeom prst="rect">
            <a:avLst/>
          </a:prstGeom>
        </p:spPr>
        <p:txBody>
          <a:bodyPr vert="horz" wrap="square" lIns="0" tIns="15240" rIns="0" bIns="0" rtlCol="0">
            <a:spAutoFit/>
          </a:bodyPr>
          <a:lstStyle/>
          <a:p>
            <a:pPr marL="12700">
              <a:lnSpc>
                <a:spcPct val="100000"/>
              </a:lnSpc>
              <a:spcBef>
                <a:spcPts val="120"/>
              </a:spcBef>
            </a:pPr>
            <a:endParaRPr lang="en-US" sz="1350" b="1" dirty="0">
              <a:latin typeface="Calibri"/>
              <a:cs typeface="Calibri"/>
            </a:endParaRPr>
          </a:p>
          <a:p>
            <a:pPr marL="12700">
              <a:lnSpc>
                <a:spcPct val="100000"/>
              </a:lnSpc>
              <a:spcBef>
                <a:spcPts val="120"/>
              </a:spcBef>
            </a:pPr>
            <a:r>
              <a:rPr sz="1350" b="1" dirty="0">
                <a:latin typeface="Calibri"/>
                <a:cs typeface="Calibri"/>
              </a:rPr>
              <a:t>Type</a:t>
            </a:r>
            <a:r>
              <a:rPr sz="1350" b="1" spc="35" dirty="0">
                <a:latin typeface="Calibri"/>
                <a:cs typeface="Calibri"/>
              </a:rPr>
              <a:t> </a:t>
            </a:r>
            <a:r>
              <a:rPr sz="1350" b="1" dirty="0">
                <a:latin typeface="Calibri"/>
                <a:cs typeface="Calibri"/>
              </a:rPr>
              <a:t>of</a:t>
            </a:r>
            <a:r>
              <a:rPr sz="1350" b="1" spc="5" dirty="0">
                <a:latin typeface="Calibri"/>
                <a:cs typeface="Calibri"/>
              </a:rPr>
              <a:t> </a:t>
            </a:r>
            <a:r>
              <a:rPr sz="1350" b="1" spc="-10" dirty="0">
                <a:latin typeface="Calibri"/>
                <a:cs typeface="Calibri"/>
              </a:rPr>
              <a:t>instruments</a:t>
            </a:r>
            <a:endParaRPr sz="1350" dirty="0">
              <a:latin typeface="Calibri"/>
              <a:cs typeface="Calibri"/>
            </a:endParaRPr>
          </a:p>
        </p:txBody>
      </p:sp>
      <p:sp>
        <p:nvSpPr>
          <p:cNvPr id="14" name="object 13"/>
          <p:cNvSpPr txBox="1"/>
          <p:nvPr/>
        </p:nvSpPr>
        <p:spPr>
          <a:xfrm>
            <a:off x="795439" y="4132643"/>
            <a:ext cx="857885" cy="234315"/>
          </a:xfrm>
          <a:prstGeom prst="rect">
            <a:avLst/>
          </a:prstGeom>
        </p:spPr>
        <p:txBody>
          <a:bodyPr vert="horz" wrap="square" lIns="0" tIns="15240" rIns="0" bIns="0" rtlCol="0">
            <a:spAutoFit/>
          </a:bodyPr>
          <a:lstStyle/>
          <a:p>
            <a:pPr marL="12700">
              <a:lnSpc>
                <a:spcPct val="100000"/>
              </a:lnSpc>
              <a:spcBef>
                <a:spcPts val="120"/>
              </a:spcBef>
            </a:pPr>
            <a:r>
              <a:rPr sz="1350" b="1" spc="-10" dirty="0">
                <a:latin typeface="Calibri"/>
                <a:cs typeface="Calibri"/>
              </a:rPr>
              <a:t>Benchmark</a:t>
            </a:r>
            <a:endParaRPr sz="1350">
              <a:latin typeface="Calibri"/>
              <a:cs typeface="Calibri"/>
            </a:endParaRPr>
          </a:p>
        </p:txBody>
      </p:sp>
      <p:sp>
        <p:nvSpPr>
          <p:cNvPr id="15" name="object 14"/>
          <p:cNvSpPr/>
          <p:nvPr/>
        </p:nvSpPr>
        <p:spPr>
          <a:xfrm>
            <a:off x="3003804" y="1239392"/>
            <a:ext cx="6236335" cy="3220085"/>
          </a:xfrm>
          <a:custGeom>
            <a:avLst/>
            <a:gdLst/>
            <a:ahLst/>
            <a:cxnLst/>
            <a:rect l="l" t="t" r="r" b="b"/>
            <a:pathLst>
              <a:path w="6236334" h="3220085">
                <a:moveTo>
                  <a:pt x="0" y="303911"/>
                </a:moveTo>
                <a:lnTo>
                  <a:pt x="3976" y="254603"/>
                </a:lnTo>
                <a:lnTo>
                  <a:pt x="15487" y="207832"/>
                </a:lnTo>
                <a:lnTo>
                  <a:pt x="33909" y="164224"/>
                </a:lnTo>
                <a:lnTo>
                  <a:pt x="58615" y="124404"/>
                </a:lnTo>
                <a:lnTo>
                  <a:pt x="88979" y="88995"/>
                </a:lnTo>
                <a:lnTo>
                  <a:pt x="124376" y="58623"/>
                </a:lnTo>
                <a:lnTo>
                  <a:pt x="164181" y="33912"/>
                </a:lnTo>
                <a:lnTo>
                  <a:pt x="207767" y="15488"/>
                </a:lnTo>
                <a:lnTo>
                  <a:pt x="254510" y="3976"/>
                </a:lnTo>
                <a:lnTo>
                  <a:pt x="303783" y="0"/>
                </a:lnTo>
                <a:lnTo>
                  <a:pt x="5932424" y="0"/>
                </a:lnTo>
                <a:lnTo>
                  <a:pt x="5981697" y="3976"/>
                </a:lnTo>
                <a:lnTo>
                  <a:pt x="6028440" y="15488"/>
                </a:lnTo>
                <a:lnTo>
                  <a:pt x="6072026" y="33912"/>
                </a:lnTo>
                <a:lnTo>
                  <a:pt x="6111831" y="58623"/>
                </a:lnTo>
                <a:lnTo>
                  <a:pt x="6147228" y="88995"/>
                </a:lnTo>
                <a:lnTo>
                  <a:pt x="6177592" y="124404"/>
                </a:lnTo>
                <a:lnTo>
                  <a:pt x="6202298" y="164224"/>
                </a:lnTo>
                <a:lnTo>
                  <a:pt x="6220720" y="207832"/>
                </a:lnTo>
                <a:lnTo>
                  <a:pt x="6232231" y="254603"/>
                </a:lnTo>
                <a:lnTo>
                  <a:pt x="6236208" y="303911"/>
                </a:lnTo>
                <a:lnTo>
                  <a:pt x="6236208" y="2915793"/>
                </a:lnTo>
                <a:lnTo>
                  <a:pt x="6232231" y="2965100"/>
                </a:lnTo>
                <a:lnTo>
                  <a:pt x="6220720" y="3011871"/>
                </a:lnTo>
                <a:lnTo>
                  <a:pt x="6202298" y="3055479"/>
                </a:lnTo>
                <a:lnTo>
                  <a:pt x="6177592" y="3095299"/>
                </a:lnTo>
                <a:lnTo>
                  <a:pt x="6147228" y="3130708"/>
                </a:lnTo>
                <a:lnTo>
                  <a:pt x="6111831" y="3161080"/>
                </a:lnTo>
                <a:lnTo>
                  <a:pt x="6072026" y="3185791"/>
                </a:lnTo>
                <a:lnTo>
                  <a:pt x="6028440" y="3204215"/>
                </a:lnTo>
                <a:lnTo>
                  <a:pt x="5981697" y="3215727"/>
                </a:lnTo>
                <a:lnTo>
                  <a:pt x="5932424" y="3219704"/>
                </a:lnTo>
                <a:lnTo>
                  <a:pt x="303783" y="3219704"/>
                </a:lnTo>
                <a:lnTo>
                  <a:pt x="254510" y="3215727"/>
                </a:lnTo>
                <a:lnTo>
                  <a:pt x="207767" y="3204215"/>
                </a:lnTo>
                <a:lnTo>
                  <a:pt x="164181" y="3185791"/>
                </a:lnTo>
                <a:lnTo>
                  <a:pt x="124376" y="3161080"/>
                </a:lnTo>
                <a:lnTo>
                  <a:pt x="88979" y="3130708"/>
                </a:lnTo>
                <a:lnTo>
                  <a:pt x="58615" y="3095299"/>
                </a:lnTo>
                <a:lnTo>
                  <a:pt x="33909" y="3055479"/>
                </a:lnTo>
                <a:lnTo>
                  <a:pt x="15487" y="3011871"/>
                </a:lnTo>
                <a:lnTo>
                  <a:pt x="3976" y="2965100"/>
                </a:lnTo>
                <a:lnTo>
                  <a:pt x="0" y="2915793"/>
                </a:lnTo>
                <a:lnTo>
                  <a:pt x="0" y="303911"/>
                </a:lnTo>
                <a:close/>
              </a:path>
            </a:pathLst>
          </a:custGeom>
          <a:ln w="9525">
            <a:solidFill>
              <a:srgbClr val="FFC000"/>
            </a:solidFill>
          </a:ln>
        </p:spPr>
        <p:txBody>
          <a:bodyPr wrap="square" lIns="0" tIns="0" rIns="0" bIns="0" rtlCol="0"/>
          <a:lstStyle/>
          <a:p>
            <a:endParaRPr/>
          </a:p>
        </p:txBody>
      </p:sp>
      <p:sp>
        <p:nvSpPr>
          <p:cNvPr id="16" name="object 15"/>
          <p:cNvSpPr txBox="1"/>
          <p:nvPr/>
        </p:nvSpPr>
        <p:spPr>
          <a:xfrm>
            <a:off x="3170682" y="1338508"/>
            <a:ext cx="5793105" cy="1299074"/>
          </a:xfrm>
          <a:prstGeom prst="rect">
            <a:avLst/>
          </a:prstGeom>
        </p:spPr>
        <p:txBody>
          <a:bodyPr vert="horz" wrap="square" lIns="0" tIns="26670" rIns="0" bIns="0" rtlCol="0">
            <a:spAutoFit/>
          </a:bodyPr>
          <a:lstStyle/>
          <a:p>
            <a:pPr marL="12700">
              <a:lnSpc>
                <a:spcPct val="100000"/>
              </a:lnSpc>
              <a:spcBef>
                <a:spcPts val="210"/>
              </a:spcBef>
            </a:pPr>
            <a:r>
              <a:rPr sz="1350" dirty="0">
                <a:latin typeface="Calibri"/>
                <a:cs typeface="Calibri"/>
              </a:rPr>
              <a:t>Rs.</a:t>
            </a:r>
            <a:r>
              <a:rPr sz="1350" spc="35" dirty="0">
                <a:latin typeface="Calibri"/>
                <a:cs typeface="Calibri"/>
              </a:rPr>
              <a:t> </a:t>
            </a:r>
            <a:r>
              <a:rPr sz="1350" dirty="0">
                <a:latin typeface="Calibri"/>
                <a:cs typeface="Calibri"/>
              </a:rPr>
              <a:t>50</a:t>
            </a:r>
            <a:r>
              <a:rPr sz="1350" spc="45" dirty="0">
                <a:latin typeface="Calibri"/>
                <a:cs typeface="Calibri"/>
              </a:rPr>
              <a:t> </a:t>
            </a:r>
            <a:r>
              <a:rPr sz="1350" spc="-10" dirty="0">
                <a:latin typeface="Calibri"/>
                <a:cs typeface="Calibri"/>
              </a:rPr>
              <a:t>lakhs.</a:t>
            </a:r>
            <a:endParaRPr sz="1350" dirty="0">
              <a:latin typeface="Calibri"/>
              <a:cs typeface="Calibri"/>
            </a:endParaRPr>
          </a:p>
          <a:p>
            <a:pPr marL="12700">
              <a:lnSpc>
                <a:spcPct val="100000"/>
              </a:lnSpc>
              <a:spcBef>
                <a:spcPts val="115"/>
              </a:spcBef>
            </a:pPr>
            <a:endParaRPr lang="en-US" sz="1350" spc="-10" dirty="0">
              <a:latin typeface="Calibri"/>
              <a:cs typeface="Calibri"/>
            </a:endParaRPr>
          </a:p>
          <a:p>
            <a:pPr marL="12700">
              <a:lnSpc>
                <a:spcPct val="100000"/>
              </a:lnSpc>
              <a:spcBef>
                <a:spcPts val="115"/>
              </a:spcBef>
            </a:pPr>
            <a:r>
              <a:rPr lang="en-US" sz="1350" spc="-10" dirty="0">
                <a:latin typeface="Calibri"/>
                <a:cs typeface="Calibri"/>
              </a:rPr>
              <a:t>Multi Asset</a:t>
            </a:r>
            <a:endParaRPr sz="1350" dirty="0">
              <a:latin typeface="Calibri"/>
              <a:cs typeface="Calibri"/>
            </a:endParaRPr>
          </a:p>
          <a:p>
            <a:pPr marL="12700">
              <a:lnSpc>
                <a:spcPct val="100000"/>
              </a:lnSpc>
              <a:spcBef>
                <a:spcPts val="35"/>
              </a:spcBef>
            </a:pPr>
            <a:endParaRPr lang="en-US" sz="1350" dirty="0">
              <a:latin typeface="Calibri"/>
              <a:cs typeface="Calibri"/>
            </a:endParaRPr>
          </a:p>
          <a:p>
            <a:pPr marL="12700">
              <a:lnSpc>
                <a:spcPct val="100000"/>
              </a:lnSpc>
              <a:spcBef>
                <a:spcPts val="35"/>
              </a:spcBef>
            </a:pPr>
            <a:r>
              <a:rPr lang="en-US" sz="1350" dirty="0">
                <a:latin typeface="Calibri"/>
                <a:cs typeface="Calibri"/>
              </a:rPr>
              <a:t>8 </a:t>
            </a:r>
            <a:r>
              <a:rPr sz="1350" dirty="0">
                <a:latin typeface="Calibri"/>
                <a:cs typeface="Calibri"/>
              </a:rPr>
              <a:t>-</a:t>
            </a:r>
            <a:r>
              <a:rPr lang="en-US" sz="1350" dirty="0">
                <a:latin typeface="Calibri"/>
                <a:cs typeface="Calibri"/>
              </a:rPr>
              <a:t>15</a:t>
            </a:r>
            <a:r>
              <a:rPr sz="1350" spc="95" dirty="0">
                <a:latin typeface="Calibri"/>
                <a:cs typeface="Calibri"/>
              </a:rPr>
              <a:t> </a:t>
            </a:r>
            <a:r>
              <a:rPr lang="en-US" sz="1350" spc="95" dirty="0">
                <a:latin typeface="Calibri"/>
                <a:cs typeface="Calibri"/>
              </a:rPr>
              <a:t>ETFs</a:t>
            </a:r>
            <a:r>
              <a:rPr sz="1350" dirty="0">
                <a:latin typeface="Calibri"/>
                <a:cs typeface="Calibri"/>
              </a:rPr>
              <a:t>,</a:t>
            </a:r>
            <a:r>
              <a:rPr sz="1350" spc="80" dirty="0">
                <a:latin typeface="Calibri"/>
                <a:cs typeface="Calibri"/>
              </a:rPr>
              <a:t> </a:t>
            </a:r>
            <a:r>
              <a:rPr sz="1350" dirty="0">
                <a:latin typeface="Calibri"/>
                <a:cs typeface="Calibri"/>
              </a:rPr>
              <a:t>diversified</a:t>
            </a:r>
            <a:r>
              <a:rPr sz="1350" spc="65" dirty="0">
                <a:latin typeface="Calibri"/>
                <a:cs typeface="Calibri"/>
              </a:rPr>
              <a:t> </a:t>
            </a:r>
            <a:r>
              <a:rPr sz="1350" dirty="0">
                <a:latin typeface="Calibri"/>
                <a:cs typeface="Calibri"/>
              </a:rPr>
              <a:t>across</a:t>
            </a:r>
            <a:r>
              <a:rPr sz="1350" spc="105" dirty="0">
                <a:latin typeface="Calibri"/>
                <a:cs typeface="Calibri"/>
              </a:rPr>
              <a:t> </a:t>
            </a:r>
            <a:r>
              <a:rPr lang="en-US" sz="1350" spc="105" dirty="0">
                <a:latin typeface="Calibri"/>
                <a:cs typeface="Calibri"/>
              </a:rPr>
              <a:t>Equity ETF, Gold &amp; Silver ETF, Debt ETF, International Equity ETF, REITS, INVITs and any other ETF.</a:t>
            </a:r>
            <a:endParaRPr sz="1350" dirty="0">
              <a:latin typeface="Calibri"/>
              <a:cs typeface="Calibri"/>
            </a:endParaRPr>
          </a:p>
        </p:txBody>
      </p:sp>
      <p:sp>
        <p:nvSpPr>
          <p:cNvPr id="17" name="object 16"/>
          <p:cNvSpPr txBox="1"/>
          <p:nvPr/>
        </p:nvSpPr>
        <p:spPr>
          <a:xfrm>
            <a:off x="3170682" y="2421826"/>
            <a:ext cx="5897245" cy="876330"/>
          </a:xfrm>
          <a:prstGeom prst="rect">
            <a:avLst/>
          </a:prstGeom>
        </p:spPr>
        <p:txBody>
          <a:bodyPr vert="horz" wrap="square" lIns="0" tIns="10160" rIns="0" bIns="0" rtlCol="0">
            <a:spAutoFit/>
          </a:bodyPr>
          <a:lstStyle/>
          <a:p>
            <a:pPr marL="12700" marR="5080">
              <a:lnSpc>
                <a:spcPct val="102299"/>
              </a:lnSpc>
              <a:spcBef>
                <a:spcPts val="80"/>
              </a:spcBef>
            </a:pPr>
            <a:endParaRPr lang="en-US" sz="1350" dirty="0">
              <a:latin typeface="Calibri"/>
              <a:cs typeface="Calibri"/>
            </a:endParaRPr>
          </a:p>
          <a:p>
            <a:pPr marL="12700" marR="5080">
              <a:lnSpc>
                <a:spcPct val="102299"/>
              </a:lnSpc>
              <a:spcBef>
                <a:spcPts val="80"/>
              </a:spcBef>
            </a:pPr>
            <a:endParaRPr lang="en-US" sz="1350" dirty="0">
              <a:latin typeface="Calibri"/>
              <a:cs typeface="Calibri"/>
            </a:endParaRPr>
          </a:p>
          <a:p>
            <a:pPr marL="12700" marR="5080">
              <a:lnSpc>
                <a:spcPct val="102299"/>
              </a:lnSpc>
              <a:spcBef>
                <a:spcPts val="80"/>
              </a:spcBef>
            </a:pPr>
            <a:r>
              <a:rPr lang="en-US" sz="1350" dirty="0">
                <a:latin typeface="Calibri"/>
                <a:cs typeface="Calibri"/>
              </a:rPr>
              <a:t>Multi Asset Investment Approach – with minimum 50% in Equity ETFs &amp; Remaining in other asset class ETFs.</a:t>
            </a:r>
            <a:endParaRPr sz="1350" dirty="0">
              <a:latin typeface="Calibri"/>
              <a:cs typeface="Calibri"/>
            </a:endParaRPr>
          </a:p>
        </p:txBody>
      </p:sp>
      <p:sp>
        <p:nvSpPr>
          <p:cNvPr id="18" name="object 17"/>
          <p:cNvSpPr txBox="1"/>
          <p:nvPr/>
        </p:nvSpPr>
        <p:spPr>
          <a:xfrm>
            <a:off x="3170682" y="3062795"/>
            <a:ext cx="3801745" cy="443711"/>
          </a:xfrm>
          <a:prstGeom prst="rect">
            <a:avLst/>
          </a:prstGeom>
        </p:spPr>
        <p:txBody>
          <a:bodyPr vert="horz" wrap="square" lIns="0" tIns="15240" rIns="0" bIns="0" rtlCol="0">
            <a:spAutoFit/>
          </a:bodyPr>
          <a:lstStyle/>
          <a:p>
            <a:pPr marL="12700">
              <a:lnSpc>
                <a:spcPct val="100000"/>
              </a:lnSpc>
              <a:spcBef>
                <a:spcPts val="120"/>
              </a:spcBef>
            </a:pPr>
            <a:endParaRPr lang="en-US" sz="1350" dirty="0">
              <a:latin typeface="Calibri"/>
              <a:cs typeface="Calibri"/>
            </a:endParaRPr>
          </a:p>
          <a:p>
            <a:pPr marL="12700">
              <a:lnSpc>
                <a:spcPct val="100000"/>
              </a:lnSpc>
              <a:spcBef>
                <a:spcPts val="120"/>
              </a:spcBef>
            </a:pPr>
            <a:r>
              <a:rPr sz="1350" dirty="0">
                <a:latin typeface="Calibri"/>
                <a:cs typeface="Calibri"/>
              </a:rPr>
              <a:t>M</a:t>
            </a:r>
            <a:r>
              <a:rPr lang="en-US" sz="1350" dirty="0">
                <a:latin typeface="Calibri"/>
                <a:cs typeface="Calibri"/>
              </a:rPr>
              <a:t>oderate</a:t>
            </a:r>
            <a:r>
              <a:rPr sz="1350" spc="114" dirty="0">
                <a:latin typeface="Calibri"/>
                <a:cs typeface="Calibri"/>
              </a:rPr>
              <a:t> </a:t>
            </a:r>
            <a:r>
              <a:rPr sz="1350" dirty="0">
                <a:latin typeface="Calibri"/>
                <a:cs typeface="Calibri"/>
              </a:rPr>
              <a:t>Risk.</a:t>
            </a:r>
            <a:r>
              <a:rPr sz="1350" spc="450" dirty="0">
                <a:latin typeface="Calibri"/>
                <a:cs typeface="Calibri"/>
              </a:rPr>
              <a:t> </a:t>
            </a:r>
            <a:r>
              <a:rPr sz="1350" dirty="0">
                <a:latin typeface="Calibri"/>
                <a:cs typeface="Calibri"/>
              </a:rPr>
              <a:t>Investment</a:t>
            </a:r>
            <a:r>
              <a:rPr sz="1350" spc="75" dirty="0">
                <a:latin typeface="Calibri"/>
                <a:cs typeface="Calibri"/>
              </a:rPr>
              <a:t> </a:t>
            </a:r>
            <a:r>
              <a:rPr sz="1350" dirty="0">
                <a:latin typeface="Calibri"/>
                <a:cs typeface="Calibri"/>
              </a:rPr>
              <a:t>tenure</a:t>
            </a:r>
            <a:r>
              <a:rPr sz="1350" spc="65" dirty="0">
                <a:latin typeface="Calibri"/>
                <a:cs typeface="Calibri"/>
              </a:rPr>
              <a:t> </a:t>
            </a:r>
            <a:r>
              <a:rPr sz="1350" dirty="0">
                <a:latin typeface="Calibri"/>
                <a:cs typeface="Calibri"/>
              </a:rPr>
              <a:t>3</a:t>
            </a:r>
            <a:r>
              <a:rPr sz="1350" spc="55" dirty="0">
                <a:latin typeface="Calibri"/>
                <a:cs typeface="Calibri"/>
              </a:rPr>
              <a:t> </a:t>
            </a:r>
            <a:r>
              <a:rPr sz="1350" dirty="0">
                <a:latin typeface="Calibri"/>
                <a:cs typeface="Calibri"/>
              </a:rPr>
              <a:t>year</a:t>
            </a:r>
            <a:r>
              <a:rPr sz="1350" spc="55" dirty="0">
                <a:latin typeface="Calibri"/>
                <a:cs typeface="Calibri"/>
              </a:rPr>
              <a:t> </a:t>
            </a:r>
            <a:r>
              <a:rPr sz="1350" spc="-20" dirty="0">
                <a:latin typeface="Calibri"/>
                <a:cs typeface="Calibri"/>
              </a:rPr>
              <a:t>plus</a:t>
            </a:r>
            <a:endParaRPr sz="1350" dirty="0">
              <a:latin typeface="Calibri"/>
              <a:cs typeface="Calibri"/>
            </a:endParaRPr>
          </a:p>
        </p:txBody>
      </p:sp>
      <p:sp>
        <p:nvSpPr>
          <p:cNvPr id="19" name="object 18"/>
          <p:cNvSpPr txBox="1"/>
          <p:nvPr/>
        </p:nvSpPr>
        <p:spPr>
          <a:xfrm>
            <a:off x="3170682" y="3493198"/>
            <a:ext cx="5553075" cy="443711"/>
          </a:xfrm>
          <a:prstGeom prst="rect">
            <a:avLst/>
          </a:prstGeom>
        </p:spPr>
        <p:txBody>
          <a:bodyPr vert="horz" wrap="square" lIns="0" tIns="15240" rIns="0" bIns="0" rtlCol="0">
            <a:spAutoFit/>
          </a:bodyPr>
          <a:lstStyle/>
          <a:p>
            <a:pPr marL="12700">
              <a:lnSpc>
                <a:spcPct val="100000"/>
              </a:lnSpc>
              <a:spcBef>
                <a:spcPts val="120"/>
              </a:spcBef>
            </a:pPr>
            <a:endParaRPr lang="en-US" sz="1350" spc="105" dirty="0">
              <a:latin typeface="Calibri"/>
              <a:cs typeface="Calibri"/>
            </a:endParaRPr>
          </a:p>
          <a:p>
            <a:pPr marL="12700">
              <a:lnSpc>
                <a:spcPct val="100000"/>
              </a:lnSpc>
              <a:spcBef>
                <a:spcPts val="120"/>
              </a:spcBef>
            </a:pPr>
            <a:r>
              <a:rPr lang="en-US" sz="1350" spc="105" dirty="0">
                <a:latin typeface="Calibri"/>
                <a:cs typeface="Calibri"/>
              </a:rPr>
              <a:t>ETF</a:t>
            </a:r>
            <a:r>
              <a:rPr sz="1350" spc="55" dirty="0">
                <a:latin typeface="Calibri"/>
                <a:cs typeface="Calibri"/>
              </a:rPr>
              <a:t> </a:t>
            </a:r>
            <a:r>
              <a:rPr lang="en-US" sz="1350" spc="55" dirty="0">
                <a:latin typeface="Calibri"/>
                <a:cs typeface="Calibri"/>
              </a:rPr>
              <a:t>&amp; </a:t>
            </a:r>
            <a:r>
              <a:rPr sz="1350" dirty="0">
                <a:latin typeface="Calibri"/>
                <a:cs typeface="Calibri"/>
              </a:rPr>
              <a:t>Cash</a:t>
            </a:r>
            <a:r>
              <a:rPr sz="1350" spc="120" dirty="0">
                <a:latin typeface="Calibri"/>
                <a:cs typeface="Calibri"/>
              </a:rPr>
              <a:t> </a:t>
            </a:r>
            <a:r>
              <a:rPr sz="1350" dirty="0">
                <a:latin typeface="Calibri"/>
                <a:cs typeface="Calibri"/>
              </a:rPr>
              <a:t>&amp;</a:t>
            </a:r>
            <a:r>
              <a:rPr sz="1350" spc="130" dirty="0">
                <a:latin typeface="Calibri"/>
                <a:cs typeface="Calibri"/>
              </a:rPr>
              <a:t> </a:t>
            </a:r>
            <a:r>
              <a:rPr sz="1350" spc="-20" dirty="0">
                <a:latin typeface="Calibri"/>
                <a:cs typeface="Calibri"/>
              </a:rPr>
              <a:t>Cash</a:t>
            </a:r>
            <a:r>
              <a:rPr lang="en-US" sz="1350" dirty="0">
                <a:latin typeface="Calibri"/>
                <a:cs typeface="Calibri"/>
              </a:rPr>
              <a:t>  </a:t>
            </a:r>
            <a:r>
              <a:rPr sz="1350" spc="-10" dirty="0">
                <a:latin typeface="Calibri"/>
                <a:cs typeface="Calibri"/>
              </a:rPr>
              <a:t>Equivalent</a:t>
            </a:r>
            <a:endParaRPr sz="1350" dirty="0">
              <a:latin typeface="Calibri"/>
              <a:cs typeface="Calibri"/>
            </a:endParaRPr>
          </a:p>
        </p:txBody>
      </p:sp>
      <p:sp>
        <p:nvSpPr>
          <p:cNvPr id="20" name="object 19"/>
          <p:cNvSpPr txBox="1"/>
          <p:nvPr/>
        </p:nvSpPr>
        <p:spPr>
          <a:xfrm>
            <a:off x="3210432" y="4134548"/>
            <a:ext cx="5649595" cy="234315"/>
          </a:xfrm>
          <a:prstGeom prst="rect">
            <a:avLst/>
          </a:prstGeom>
        </p:spPr>
        <p:txBody>
          <a:bodyPr vert="horz" wrap="square" lIns="0" tIns="15240" rIns="0" bIns="0" rtlCol="0">
            <a:spAutoFit/>
          </a:bodyPr>
          <a:lstStyle/>
          <a:p>
            <a:pPr marL="12700">
              <a:lnSpc>
                <a:spcPct val="100000"/>
              </a:lnSpc>
              <a:spcBef>
                <a:spcPts val="120"/>
              </a:spcBef>
            </a:pPr>
            <a:r>
              <a:rPr sz="1350" dirty="0">
                <a:latin typeface="Calibri"/>
                <a:cs typeface="Calibri"/>
              </a:rPr>
              <a:t>NIFTY</a:t>
            </a:r>
            <a:r>
              <a:rPr sz="1350" spc="80" dirty="0">
                <a:latin typeface="Calibri"/>
                <a:cs typeface="Calibri"/>
              </a:rPr>
              <a:t> </a:t>
            </a:r>
            <a:r>
              <a:rPr sz="1350" dirty="0">
                <a:latin typeface="Calibri"/>
                <a:cs typeface="Calibri"/>
              </a:rPr>
              <a:t>MULTI</a:t>
            </a:r>
            <a:r>
              <a:rPr sz="1350" spc="40" dirty="0">
                <a:latin typeface="Calibri"/>
                <a:cs typeface="Calibri"/>
              </a:rPr>
              <a:t> </a:t>
            </a:r>
            <a:r>
              <a:rPr sz="1350" dirty="0">
                <a:latin typeface="Calibri"/>
                <a:cs typeface="Calibri"/>
              </a:rPr>
              <a:t>ASSET</a:t>
            </a:r>
            <a:r>
              <a:rPr sz="1350" spc="80" dirty="0">
                <a:latin typeface="Calibri"/>
                <a:cs typeface="Calibri"/>
              </a:rPr>
              <a:t> </a:t>
            </a:r>
            <a:r>
              <a:rPr sz="1350" dirty="0">
                <a:latin typeface="Calibri"/>
                <a:cs typeface="Calibri"/>
              </a:rPr>
              <a:t>–</a:t>
            </a:r>
            <a:r>
              <a:rPr sz="1350" spc="80" dirty="0">
                <a:latin typeface="Calibri"/>
                <a:cs typeface="Calibri"/>
              </a:rPr>
              <a:t> </a:t>
            </a:r>
            <a:r>
              <a:rPr sz="1350" dirty="0">
                <a:latin typeface="Calibri"/>
                <a:cs typeface="Calibri"/>
              </a:rPr>
              <a:t>EQUITY</a:t>
            </a:r>
            <a:r>
              <a:rPr sz="1350" spc="80" dirty="0">
                <a:latin typeface="Calibri"/>
                <a:cs typeface="Calibri"/>
              </a:rPr>
              <a:t> </a:t>
            </a:r>
            <a:r>
              <a:rPr sz="1350" dirty="0">
                <a:latin typeface="Calibri"/>
                <a:cs typeface="Calibri"/>
              </a:rPr>
              <a:t>:</a:t>
            </a:r>
            <a:r>
              <a:rPr sz="1350" spc="100" dirty="0">
                <a:latin typeface="Calibri"/>
                <a:cs typeface="Calibri"/>
              </a:rPr>
              <a:t> </a:t>
            </a:r>
            <a:r>
              <a:rPr sz="1350" dirty="0">
                <a:latin typeface="Calibri"/>
                <a:cs typeface="Calibri"/>
              </a:rPr>
              <a:t>DEBT</a:t>
            </a:r>
            <a:r>
              <a:rPr sz="1350" spc="80" dirty="0">
                <a:latin typeface="Calibri"/>
                <a:cs typeface="Calibri"/>
              </a:rPr>
              <a:t> </a:t>
            </a:r>
            <a:r>
              <a:rPr sz="1350" dirty="0">
                <a:latin typeface="Calibri"/>
                <a:cs typeface="Calibri"/>
              </a:rPr>
              <a:t>:</a:t>
            </a:r>
            <a:r>
              <a:rPr sz="1350" spc="100" dirty="0">
                <a:latin typeface="Calibri"/>
                <a:cs typeface="Calibri"/>
              </a:rPr>
              <a:t> </a:t>
            </a:r>
            <a:r>
              <a:rPr sz="1350" dirty="0">
                <a:latin typeface="Calibri"/>
                <a:cs typeface="Calibri"/>
              </a:rPr>
              <a:t>ARBITRAGE :</a:t>
            </a:r>
            <a:r>
              <a:rPr sz="1350" spc="100" dirty="0">
                <a:latin typeface="Calibri"/>
                <a:cs typeface="Calibri"/>
              </a:rPr>
              <a:t> </a:t>
            </a:r>
            <a:r>
              <a:rPr sz="1350" dirty="0">
                <a:latin typeface="Calibri"/>
                <a:cs typeface="Calibri"/>
              </a:rPr>
              <a:t>REITS/INVITS</a:t>
            </a:r>
            <a:r>
              <a:rPr sz="1350" spc="40" dirty="0">
                <a:latin typeface="Calibri"/>
                <a:cs typeface="Calibri"/>
              </a:rPr>
              <a:t> </a:t>
            </a:r>
            <a:r>
              <a:rPr sz="1350" spc="-10" dirty="0">
                <a:latin typeface="Calibri"/>
                <a:cs typeface="Calibri"/>
              </a:rPr>
              <a:t>(50:20:20:10)</a:t>
            </a:r>
            <a:endParaRPr sz="1350" dirty="0">
              <a:latin typeface="Calibri"/>
              <a:cs typeface="Calibri"/>
            </a:endParaRPr>
          </a:p>
        </p:txBody>
      </p:sp>
      <p:sp>
        <p:nvSpPr>
          <p:cNvPr id="21" name="object 20"/>
          <p:cNvSpPr/>
          <p:nvPr/>
        </p:nvSpPr>
        <p:spPr>
          <a:xfrm>
            <a:off x="635508" y="4824984"/>
            <a:ext cx="3886200" cy="1673860"/>
          </a:xfrm>
          <a:custGeom>
            <a:avLst/>
            <a:gdLst/>
            <a:ahLst/>
            <a:cxnLst/>
            <a:rect l="l" t="t" r="r" b="b"/>
            <a:pathLst>
              <a:path w="3886200" h="1673860">
                <a:moveTo>
                  <a:pt x="0" y="305943"/>
                </a:moveTo>
                <a:lnTo>
                  <a:pt x="4003" y="256300"/>
                </a:lnTo>
                <a:lnTo>
                  <a:pt x="15595" y="209214"/>
                </a:lnTo>
                <a:lnTo>
                  <a:pt x="34144" y="165313"/>
                </a:lnTo>
                <a:lnTo>
                  <a:pt x="59021" y="125227"/>
                </a:lnTo>
                <a:lnTo>
                  <a:pt x="89596" y="89582"/>
                </a:lnTo>
                <a:lnTo>
                  <a:pt x="125240" y="59009"/>
                </a:lnTo>
                <a:lnTo>
                  <a:pt x="165323" y="34135"/>
                </a:lnTo>
                <a:lnTo>
                  <a:pt x="209214" y="15590"/>
                </a:lnTo>
                <a:lnTo>
                  <a:pt x="256285" y="4002"/>
                </a:lnTo>
                <a:lnTo>
                  <a:pt x="305904" y="0"/>
                </a:lnTo>
                <a:lnTo>
                  <a:pt x="3580256" y="0"/>
                </a:lnTo>
                <a:lnTo>
                  <a:pt x="3629899" y="4002"/>
                </a:lnTo>
                <a:lnTo>
                  <a:pt x="3676985" y="15590"/>
                </a:lnTo>
                <a:lnTo>
                  <a:pt x="3720886" y="34135"/>
                </a:lnTo>
                <a:lnTo>
                  <a:pt x="3760972" y="59009"/>
                </a:lnTo>
                <a:lnTo>
                  <a:pt x="3796617" y="89582"/>
                </a:lnTo>
                <a:lnTo>
                  <a:pt x="3827190" y="125227"/>
                </a:lnTo>
                <a:lnTo>
                  <a:pt x="3852064" y="165313"/>
                </a:lnTo>
                <a:lnTo>
                  <a:pt x="3870609" y="209214"/>
                </a:lnTo>
                <a:lnTo>
                  <a:pt x="3882197" y="256300"/>
                </a:lnTo>
                <a:lnTo>
                  <a:pt x="3886200" y="305943"/>
                </a:lnTo>
                <a:lnTo>
                  <a:pt x="3886200" y="1367828"/>
                </a:lnTo>
                <a:lnTo>
                  <a:pt x="3882197" y="1417462"/>
                </a:lnTo>
                <a:lnTo>
                  <a:pt x="3870609" y="1464547"/>
                </a:lnTo>
                <a:lnTo>
                  <a:pt x="3852064" y="1508451"/>
                </a:lnTo>
                <a:lnTo>
                  <a:pt x="3827190" y="1548545"/>
                </a:lnTo>
                <a:lnTo>
                  <a:pt x="3796617" y="1584199"/>
                </a:lnTo>
                <a:lnTo>
                  <a:pt x="3760972" y="1614783"/>
                </a:lnTo>
                <a:lnTo>
                  <a:pt x="3720886" y="1639668"/>
                </a:lnTo>
                <a:lnTo>
                  <a:pt x="3676985" y="1658222"/>
                </a:lnTo>
                <a:lnTo>
                  <a:pt x="3629899" y="1669817"/>
                </a:lnTo>
                <a:lnTo>
                  <a:pt x="3580256" y="1673821"/>
                </a:lnTo>
                <a:lnTo>
                  <a:pt x="305904" y="1673821"/>
                </a:lnTo>
                <a:lnTo>
                  <a:pt x="256285" y="1669817"/>
                </a:lnTo>
                <a:lnTo>
                  <a:pt x="209214" y="1658222"/>
                </a:lnTo>
                <a:lnTo>
                  <a:pt x="165323" y="1639668"/>
                </a:lnTo>
                <a:lnTo>
                  <a:pt x="125240" y="1614783"/>
                </a:lnTo>
                <a:lnTo>
                  <a:pt x="89596" y="1584199"/>
                </a:lnTo>
                <a:lnTo>
                  <a:pt x="59021" y="1548545"/>
                </a:lnTo>
                <a:lnTo>
                  <a:pt x="34144" y="1508451"/>
                </a:lnTo>
                <a:lnTo>
                  <a:pt x="15595" y="1464547"/>
                </a:lnTo>
                <a:lnTo>
                  <a:pt x="4003" y="1417462"/>
                </a:lnTo>
                <a:lnTo>
                  <a:pt x="0" y="1367828"/>
                </a:lnTo>
                <a:lnTo>
                  <a:pt x="0" y="305943"/>
                </a:lnTo>
                <a:close/>
              </a:path>
            </a:pathLst>
          </a:custGeom>
          <a:ln w="9525">
            <a:solidFill>
              <a:srgbClr val="FFC000"/>
            </a:solidFill>
          </a:ln>
        </p:spPr>
        <p:txBody>
          <a:bodyPr wrap="square" lIns="0" tIns="0" rIns="0" bIns="0" rtlCol="0"/>
          <a:lstStyle/>
          <a:p>
            <a:endParaRPr/>
          </a:p>
        </p:txBody>
      </p:sp>
      <p:sp>
        <p:nvSpPr>
          <p:cNvPr id="22" name="object 21"/>
          <p:cNvSpPr txBox="1"/>
          <p:nvPr/>
        </p:nvSpPr>
        <p:spPr>
          <a:xfrm>
            <a:off x="797648" y="4941823"/>
            <a:ext cx="3446779" cy="1494155"/>
          </a:xfrm>
          <a:prstGeom prst="rect">
            <a:avLst/>
          </a:prstGeom>
        </p:spPr>
        <p:txBody>
          <a:bodyPr vert="horz" wrap="square" lIns="0" tIns="15875" rIns="0" bIns="0" rtlCol="0">
            <a:spAutoFit/>
          </a:bodyPr>
          <a:lstStyle/>
          <a:p>
            <a:pPr marL="12700">
              <a:lnSpc>
                <a:spcPct val="100000"/>
              </a:lnSpc>
              <a:spcBef>
                <a:spcPts val="125"/>
              </a:spcBef>
            </a:pPr>
            <a:r>
              <a:rPr sz="1200" b="1" spc="-10" dirty="0">
                <a:latin typeface="Calibri"/>
                <a:cs typeface="Calibri"/>
              </a:rPr>
              <a:t>Benefits</a:t>
            </a:r>
            <a:endParaRPr sz="1200">
              <a:latin typeface="Calibri"/>
              <a:cs typeface="Calibri"/>
            </a:endParaRPr>
          </a:p>
          <a:p>
            <a:pPr marL="185420" indent="-172720">
              <a:lnSpc>
                <a:spcPct val="100000"/>
              </a:lnSpc>
              <a:buFont typeface="Arial"/>
              <a:buChar char="•"/>
              <a:tabLst>
                <a:tab pos="185420" algn="l"/>
              </a:tabLst>
            </a:pPr>
            <a:r>
              <a:rPr sz="1200" spc="-10" dirty="0">
                <a:latin typeface="Calibri"/>
                <a:cs typeface="Calibri"/>
              </a:rPr>
              <a:t>Dedicated</a:t>
            </a:r>
            <a:r>
              <a:rPr sz="1200" spc="-60" dirty="0">
                <a:latin typeface="Calibri"/>
                <a:cs typeface="Calibri"/>
              </a:rPr>
              <a:t> </a:t>
            </a:r>
            <a:r>
              <a:rPr sz="1200" dirty="0">
                <a:latin typeface="Calibri"/>
                <a:cs typeface="Calibri"/>
              </a:rPr>
              <a:t>Web</a:t>
            </a:r>
            <a:r>
              <a:rPr sz="1200" spc="-70" dirty="0">
                <a:latin typeface="Calibri"/>
                <a:cs typeface="Calibri"/>
              </a:rPr>
              <a:t> </a:t>
            </a:r>
            <a:r>
              <a:rPr sz="1200" dirty="0">
                <a:latin typeface="Calibri"/>
                <a:cs typeface="Calibri"/>
              </a:rPr>
              <a:t>Login for</a:t>
            </a:r>
            <a:r>
              <a:rPr sz="1200" spc="5" dirty="0">
                <a:latin typeface="Calibri"/>
                <a:cs typeface="Calibri"/>
              </a:rPr>
              <a:t> </a:t>
            </a:r>
            <a:r>
              <a:rPr sz="1200" dirty="0">
                <a:latin typeface="Calibri"/>
                <a:cs typeface="Calibri"/>
              </a:rPr>
              <a:t>client</a:t>
            </a:r>
            <a:r>
              <a:rPr sz="1200" spc="-45" dirty="0">
                <a:latin typeface="Calibri"/>
                <a:cs typeface="Calibri"/>
              </a:rPr>
              <a:t> </a:t>
            </a:r>
            <a:r>
              <a:rPr sz="1200" dirty="0">
                <a:latin typeface="Calibri"/>
                <a:cs typeface="Calibri"/>
              </a:rPr>
              <a:t>to monitor</a:t>
            </a:r>
            <a:r>
              <a:rPr sz="1200" spc="10" dirty="0">
                <a:latin typeface="Calibri"/>
                <a:cs typeface="Calibri"/>
              </a:rPr>
              <a:t> </a:t>
            </a:r>
            <a:r>
              <a:rPr sz="1200" spc="-10" dirty="0">
                <a:latin typeface="Calibri"/>
                <a:cs typeface="Calibri"/>
              </a:rPr>
              <a:t>portfolio.</a:t>
            </a:r>
            <a:endParaRPr sz="1200">
              <a:latin typeface="Calibri"/>
              <a:cs typeface="Calibri"/>
            </a:endParaRPr>
          </a:p>
          <a:p>
            <a:pPr marL="185420" indent="-172720">
              <a:lnSpc>
                <a:spcPct val="100000"/>
              </a:lnSpc>
              <a:buFont typeface="Arial"/>
              <a:buChar char="•"/>
              <a:tabLst>
                <a:tab pos="185420" algn="l"/>
              </a:tabLst>
            </a:pPr>
            <a:r>
              <a:rPr sz="1200" dirty="0">
                <a:latin typeface="Calibri"/>
                <a:cs typeface="Calibri"/>
              </a:rPr>
              <a:t>A</a:t>
            </a:r>
            <a:r>
              <a:rPr sz="1200" spc="5" dirty="0">
                <a:latin typeface="Calibri"/>
                <a:cs typeface="Calibri"/>
              </a:rPr>
              <a:t> </a:t>
            </a:r>
            <a:r>
              <a:rPr sz="1200" spc="-10" dirty="0">
                <a:latin typeface="Calibri"/>
                <a:cs typeface="Calibri"/>
              </a:rPr>
              <a:t>relationship</a:t>
            </a:r>
            <a:r>
              <a:rPr sz="1200" spc="5" dirty="0">
                <a:latin typeface="Calibri"/>
                <a:cs typeface="Calibri"/>
              </a:rPr>
              <a:t> </a:t>
            </a:r>
            <a:r>
              <a:rPr sz="1200" spc="-10" dirty="0">
                <a:latin typeface="Calibri"/>
                <a:cs typeface="Calibri"/>
              </a:rPr>
              <a:t>manager</a:t>
            </a:r>
            <a:r>
              <a:rPr sz="1200" spc="-55" dirty="0">
                <a:latin typeface="Calibri"/>
                <a:cs typeface="Calibri"/>
              </a:rPr>
              <a:t> </a:t>
            </a:r>
            <a:r>
              <a:rPr sz="1200" dirty="0">
                <a:latin typeface="Calibri"/>
                <a:cs typeface="Calibri"/>
              </a:rPr>
              <a:t>to</a:t>
            </a:r>
            <a:r>
              <a:rPr sz="1200" spc="5" dirty="0">
                <a:latin typeface="Calibri"/>
                <a:cs typeface="Calibri"/>
              </a:rPr>
              <a:t> </a:t>
            </a:r>
            <a:r>
              <a:rPr sz="1200" dirty="0">
                <a:latin typeface="Calibri"/>
                <a:cs typeface="Calibri"/>
              </a:rPr>
              <a:t>cater</a:t>
            </a:r>
            <a:r>
              <a:rPr sz="1200" spc="-65" dirty="0">
                <a:latin typeface="Calibri"/>
                <a:cs typeface="Calibri"/>
              </a:rPr>
              <a:t> </a:t>
            </a:r>
            <a:r>
              <a:rPr sz="1200" dirty="0">
                <a:latin typeface="Calibri"/>
                <a:cs typeface="Calibri"/>
              </a:rPr>
              <a:t>to</a:t>
            </a:r>
            <a:r>
              <a:rPr sz="1200" spc="-60" dirty="0">
                <a:latin typeface="Calibri"/>
                <a:cs typeface="Calibri"/>
              </a:rPr>
              <a:t> </a:t>
            </a:r>
            <a:r>
              <a:rPr sz="1200" dirty="0">
                <a:latin typeface="Calibri"/>
                <a:cs typeface="Calibri"/>
              </a:rPr>
              <a:t>investment</a:t>
            </a:r>
            <a:r>
              <a:rPr sz="1200" spc="25" dirty="0">
                <a:latin typeface="Calibri"/>
                <a:cs typeface="Calibri"/>
              </a:rPr>
              <a:t> </a:t>
            </a:r>
            <a:r>
              <a:rPr sz="1200" spc="-20" dirty="0">
                <a:latin typeface="Calibri"/>
                <a:cs typeface="Calibri"/>
              </a:rPr>
              <a:t>needs</a:t>
            </a:r>
            <a:endParaRPr sz="1200">
              <a:latin typeface="Calibri"/>
              <a:cs typeface="Calibri"/>
            </a:endParaRPr>
          </a:p>
          <a:p>
            <a:pPr marL="185420" indent="-172720">
              <a:lnSpc>
                <a:spcPct val="100000"/>
              </a:lnSpc>
              <a:buFont typeface="Arial"/>
              <a:buChar char="•"/>
              <a:tabLst>
                <a:tab pos="185420" algn="l"/>
              </a:tabLst>
            </a:pPr>
            <a:r>
              <a:rPr sz="1200" spc="-10" dirty="0">
                <a:latin typeface="Calibri"/>
                <a:cs typeface="Calibri"/>
              </a:rPr>
              <a:t>Constant</a:t>
            </a:r>
            <a:r>
              <a:rPr sz="1200" spc="-45" dirty="0">
                <a:latin typeface="Calibri"/>
                <a:cs typeface="Calibri"/>
              </a:rPr>
              <a:t> </a:t>
            </a:r>
            <a:r>
              <a:rPr sz="1200" dirty="0">
                <a:latin typeface="Calibri"/>
                <a:cs typeface="Calibri"/>
              </a:rPr>
              <a:t>monitoring of</a:t>
            </a:r>
            <a:r>
              <a:rPr sz="1200" spc="-10" dirty="0">
                <a:latin typeface="Calibri"/>
                <a:cs typeface="Calibri"/>
              </a:rPr>
              <a:t> </a:t>
            </a:r>
            <a:r>
              <a:rPr sz="1200" dirty="0">
                <a:latin typeface="Calibri"/>
                <a:cs typeface="Calibri"/>
              </a:rPr>
              <a:t>the</a:t>
            </a:r>
            <a:r>
              <a:rPr sz="1200" spc="-25" dirty="0">
                <a:latin typeface="Calibri"/>
                <a:cs typeface="Calibri"/>
              </a:rPr>
              <a:t> </a:t>
            </a:r>
            <a:r>
              <a:rPr sz="1200" spc="-10" dirty="0">
                <a:latin typeface="Calibri"/>
                <a:cs typeface="Calibri"/>
              </a:rPr>
              <a:t>portfolio</a:t>
            </a:r>
            <a:endParaRPr sz="1200">
              <a:latin typeface="Calibri"/>
              <a:cs typeface="Calibri"/>
            </a:endParaRPr>
          </a:p>
          <a:p>
            <a:pPr marL="185420" indent="-172720">
              <a:lnSpc>
                <a:spcPct val="100000"/>
              </a:lnSpc>
              <a:spcBef>
                <a:spcPts val="5"/>
              </a:spcBef>
              <a:buFont typeface="Arial"/>
              <a:buChar char="•"/>
              <a:tabLst>
                <a:tab pos="185420" algn="l"/>
              </a:tabLst>
            </a:pPr>
            <a:r>
              <a:rPr sz="1200" dirty="0">
                <a:latin typeface="Calibri"/>
                <a:cs typeface="Calibri"/>
              </a:rPr>
              <a:t>Audited</a:t>
            </a:r>
            <a:r>
              <a:rPr sz="1200" spc="-65" dirty="0">
                <a:latin typeface="Calibri"/>
                <a:cs typeface="Calibri"/>
              </a:rPr>
              <a:t> </a:t>
            </a:r>
            <a:r>
              <a:rPr sz="1200" spc="-10" dirty="0">
                <a:latin typeface="Calibri"/>
                <a:cs typeface="Calibri"/>
              </a:rPr>
              <a:t>statement</a:t>
            </a:r>
            <a:r>
              <a:rPr sz="1200" spc="-45" dirty="0">
                <a:latin typeface="Calibri"/>
                <a:cs typeface="Calibri"/>
              </a:rPr>
              <a:t> </a:t>
            </a:r>
            <a:r>
              <a:rPr sz="1200" dirty="0">
                <a:latin typeface="Calibri"/>
                <a:cs typeface="Calibri"/>
              </a:rPr>
              <a:t>at</a:t>
            </a:r>
            <a:r>
              <a:rPr sz="1200" spc="-45" dirty="0">
                <a:latin typeface="Calibri"/>
                <a:cs typeface="Calibri"/>
              </a:rPr>
              <a:t> </a:t>
            </a:r>
            <a:r>
              <a:rPr sz="1200" dirty="0">
                <a:latin typeface="Calibri"/>
                <a:cs typeface="Calibri"/>
              </a:rPr>
              <a:t>year</a:t>
            </a:r>
            <a:r>
              <a:rPr sz="1200" spc="-60" dirty="0">
                <a:latin typeface="Calibri"/>
                <a:cs typeface="Calibri"/>
              </a:rPr>
              <a:t> </a:t>
            </a:r>
            <a:r>
              <a:rPr sz="1200" dirty="0">
                <a:latin typeface="Calibri"/>
                <a:cs typeface="Calibri"/>
              </a:rPr>
              <a:t>end</a:t>
            </a:r>
            <a:r>
              <a:rPr sz="1200" spc="5" dirty="0">
                <a:latin typeface="Calibri"/>
                <a:cs typeface="Calibri"/>
              </a:rPr>
              <a:t> </a:t>
            </a:r>
            <a:r>
              <a:rPr sz="1200" dirty="0">
                <a:latin typeface="Calibri"/>
                <a:cs typeface="Calibri"/>
              </a:rPr>
              <a:t>for</a:t>
            </a:r>
            <a:r>
              <a:rPr sz="1200" spc="10" dirty="0">
                <a:latin typeface="Calibri"/>
                <a:cs typeface="Calibri"/>
              </a:rPr>
              <a:t> </a:t>
            </a:r>
            <a:r>
              <a:rPr sz="1200" dirty="0">
                <a:latin typeface="Calibri"/>
                <a:cs typeface="Calibri"/>
              </a:rPr>
              <a:t>tax</a:t>
            </a:r>
            <a:r>
              <a:rPr sz="1200" spc="-25" dirty="0">
                <a:latin typeface="Calibri"/>
                <a:cs typeface="Calibri"/>
              </a:rPr>
              <a:t> </a:t>
            </a:r>
            <a:r>
              <a:rPr sz="1200" dirty="0">
                <a:latin typeface="Calibri"/>
                <a:cs typeface="Calibri"/>
              </a:rPr>
              <a:t>filing </a:t>
            </a:r>
            <a:r>
              <a:rPr sz="1200" spc="-10" dirty="0">
                <a:latin typeface="Calibri"/>
                <a:cs typeface="Calibri"/>
              </a:rPr>
              <a:t>purpose.</a:t>
            </a:r>
            <a:endParaRPr sz="1200">
              <a:latin typeface="Calibri"/>
              <a:cs typeface="Calibri"/>
            </a:endParaRPr>
          </a:p>
          <a:p>
            <a:pPr marL="12700">
              <a:lnSpc>
                <a:spcPct val="100000"/>
              </a:lnSpc>
            </a:pPr>
            <a:r>
              <a:rPr sz="1200" b="1" spc="-10" dirty="0">
                <a:latin typeface="Calibri"/>
                <a:cs typeface="Calibri"/>
              </a:rPr>
              <a:t>Support</a:t>
            </a:r>
            <a:endParaRPr sz="1200">
              <a:latin typeface="Calibri"/>
              <a:cs typeface="Calibri"/>
            </a:endParaRPr>
          </a:p>
          <a:p>
            <a:pPr marL="184150" marR="123189" indent="-172085">
              <a:lnSpc>
                <a:spcPct val="100000"/>
              </a:lnSpc>
              <a:spcBef>
                <a:spcPts val="5"/>
              </a:spcBef>
              <a:buFont typeface="Arial"/>
              <a:buChar char="•"/>
              <a:tabLst>
                <a:tab pos="184150" algn="l"/>
              </a:tabLst>
            </a:pPr>
            <a:r>
              <a:rPr sz="1200" dirty="0">
                <a:latin typeface="Calibri"/>
                <a:cs typeface="Calibri"/>
              </a:rPr>
              <a:t>Back</a:t>
            </a:r>
            <a:r>
              <a:rPr sz="1200" spc="-5" dirty="0">
                <a:latin typeface="Calibri"/>
                <a:cs typeface="Calibri"/>
              </a:rPr>
              <a:t> </a:t>
            </a:r>
            <a:r>
              <a:rPr sz="1200" spc="-10" dirty="0">
                <a:latin typeface="Calibri"/>
                <a:cs typeface="Calibri"/>
              </a:rPr>
              <a:t>office</a:t>
            </a:r>
            <a:r>
              <a:rPr sz="1200" spc="-40" dirty="0">
                <a:latin typeface="Calibri"/>
                <a:cs typeface="Calibri"/>
              </a:rPr>
              <a:t> </a:t>
            </a:r>
            <a:r>
              <a:rPr sz="1200" dirty="0">
                <a:latin typeface="Calibri"/>
                <a:cs typeface="Calibri"/>
              </a:rPr>
              <a:t>customer</a:t>
            </a:r>
            <a:r>
              <a:rPr sz="1200" spc="-70" dirty="0">
                <a:latin typeface="Calibri"/>
                <a:cs typeface="Calibri"/>
              </a:rPr>
              <a:t> </a:t>
            </a:r>
            <a:r>
              <a:rPr sz="1200" dirty="0">
                <a:latin typeface="Calibri"/>
                <a:cs typeface="Calibri"/>
              </a:rPr>
              <a:t>service</a:t>
            </a:r>
            <a:r>
              <a:rPr sz="1200" spc="-45" dirty="0">
                <a:latin typeface="Calibri"/>
                <a:cs typeface="Calibri"/>
              </a:rPr>
              <a:t> </a:t>
            </a:r>
            <a:r>
              <a:rPr sz="1200" dirty="0">
                <a:latin typeface="Calibri"/>
                <a:cs typeface="Calibri"/>
              </a:rPr>
              <a:t>desk</a:t>
            </a:r>
            <a:r>
              <a:rPr sz="1200" spc="5" dirty="0">
                <a:latin typeface="Calibri"/>
                <a:cs typeface="Calibri"/>
              </a:rPr>
              <a:t> </a:t>
            </a:r>
            <a:r>
              <a:rPr sz="1200" dirty="0">
                <a:latin typeface="Calibri"/>
                <a:cs typeface="Calibri"/>
              </a:rPr>
              <a:t>to</a:t>
            </a:r>
            <a:r>
              <a:rPr sz="1200" spc="-10" dirty="0">
                <a:latin typeface="Calibri"/>
                <a:cs typeface="Calibri"/>
              </a:rPr>
              <a:t> </a:t>
            </a:r>
            <a:r>
              <a:rPr sz="1200" dirty="0">
                <a:latin typeface="Calibri"/>
                <a:cs typeface="Calibri"/>
              </a:rPr>
              <a:t>address</a:t>
            </a:r>
            <a:r>
              <a:rPr sz="1200" spc="5" dirty="0">
                <a:latin typeface="Calibri"/>
                <a:cs typeface="Calibri"/>
              </a:rPr>
              <a:t> </a:t>
            </a:r>
            <a:r>
              <a:rPr sz="1200" spc="-10" dirty="0">
                <a:latin typeface="Calibri"/>
                <a:cs typeface="Calibri"/>
              </a:rPr>
              <a:t>client queries</a:t>
            </a:r>
            <a:endParaRPr sz="1200">
              <a:latin typeface="Calibri"/>
              <a:cs typeface="Calibri"/>
            </a:endParaRPr>
          </a:p>
        </p:txBody>
      </p:sp>
      <p:grpSp>
        <p:nvGrpSpPr>
          <p:cNvPr id="23" name="object 22"/>
          <p:cNvGrpSpPr/>
          <p:nvPr/>
        </p:nvGrpSpPr>
        <p:grpSpPr>
          <a:xfrm>
            <a:off x="3995928" y="923544"/>
            <a:ext cx="4467225" cy="654050"/>
            <a:chOff x="3995928" y="923544"/>
            <a:chExt cx="4467225" cy="654050"/>
          </a:xfrm>
        </p:grpSpPr>
        <p:pic>
          <p:nvPicPr>
            <p:cNvPr id="24" name="object 23"/>
            <p:cNvPicPr/>
            <p:nvPr/>
          </p:nvPicPr>
          <p:blipFill>
            <a:blip r:embed="rId3" cstate="print"/>
            <a:stretch>
              <a:fillRect/>
            </a:stretch>
          </p:blipFill>
          <p:spPr>
            <a:xfrm>
              <a:off x="3995928" y="960120"/>
              <a:ext cx="4466844" cy="507491"/>
            </a:xfrm>
            <a:prstGeom prst="rect">
              <a:avLst/>
            </a:prstGeom>
          </p:spPr>
        </p:pic>
        <p:pic>
          <p:nvPicPr>
            <p:cNvPr id="25" name="object 24"/>
            <p:cNvPicPr/>
            <p:nvPr/>
          </p:nvPicPr>
          <p:blipFill>
            <a:blip r:embed="rId4" cstate="print"/>
            <a:stretch>
              <a:fillRect/>
            </a:stretch>
          </p:blipFill>
          <p:spPr>
            <a:xfrm>
              <a:off x="5065776" y="923544"/>
              <a:ext cx="2327148" cy="653796"/>
            </a:xfrm>
            <a:prstGeom prst="rect">
              <a:avLst/>
            </a:prstGeom>
          </p:spPr>
        </p:pic>
        <p:sp>
          <p:nvSpPr>
            <p:cNvPr id="26" name="object 25"/>
            <p:cNvSpPr/>
            <p:nvPr/>
          </p:nvSpPr>
          <p:spPr>
            <a:xfrm>
              <a:off x="4032504" y="996950"/>
              <a:ext cx="4343400" cy="384175"/>
            </a:xfrm>
            <a:custGeom>
              <a:avLst/>
              <a:gdLst/>
              <a:ahLst/>
              <a:cxnLst/>
              <a:rect l="l" t="t" r="r" b="b"/>
              <a:pathLst>
                <a:path w="4343400" h="384175">
                  <a:moveTo>
                    <a:pt x="4151376" y="0"/>
                  </a:moveTo>
                  <a:lnTo>
                    <a:pt x="192024" y="0"/>
                  </a:lnTo>
                  <a:lnTo>
                    <a:pt x="147996" y="5078"/>
                  </a:lnTo>
                  <a:lnTo>
                    <a:pt x="107579" y="19543"/>
                  </a:lnTo>
                  <a:lnTo>
                    <a:pt x="71925" y="42237"/>
                  </a:lnTo>
                  <a:lnTo>
                    <a:pt x="42187" y="72002"/>
                  </a:lnTo>
                  <a:lnTo>
                    <a:pt x="19518" y="107681"/>
                  </a:lnTo>
                  <a:lnTo>
                    <a:pt x="5071" y="148116"/>
                  </a:lnTo>
                  <a:lnTo>
                    <a:pt x="0" y="192150"/>
                  </a:lnTo>
                  <a:lnTo>
                    <a:pt x="5071" y="236178"/>
                  </a:lnTo>
                  <a:lnTo>
                    <a:pt x="19518" y="276595"/>
                  </a:lnTo>
                  <a:lnTo>
                    <a:pt x="42187" y="312249"/>
                  </a:lnTo>
                  <a:lnTo>
                    <a:pt x="71925" y="341987"/>
                  </a:lnTo>
                  <a:lnTo>
                    <a:pt x="107579" y="364656"/>
                  </a:lnTo>
                  <a:lnTo>
                    <a:pt x="147996" y="379103"/>
                  </a:lnTo>
                  <a:lnTo>
                    <a:pt x="192024" y="384175"/>
                  </a:lnTo>
                  <a:lnTo>
                    <a:pt x="4151376" y="384175"/>
                  </a:lnTo>
                  <a:lnTo>
                    <a:pt x="4195403" y="379103"/>
                  </a:lnTo>
                  <a:lnTo>
                    <a:pt x="4235820" y="364656"/>
                  </a:lnTo>
                  <a:lnTo>
                    <a:pt x="4271474" y="341987"/>
                  </a:lnTo>
                  <a:lnTo>
                    <a:pt x="4301212" y="312249"/>
                  </a:lnTo>
                  <a:lnTo>
                    <a:pt x="4323881" y="276595"/>
                  </a:lnTo>
                  <a:lnTo>
                    <a:pt x="4338328" y="236178"/>
                  </a:lnTo>
                  <a:lnTo>
                    <a:pt x="4343400" y="192150"/>
                  </a:lnTo>
                  <a:lnTo>
                    <a:pt x="4338328" y="148116"/>
                  </a:lnTo>
                  <a:lnTo>
                    <a:pt x="4323881" y="107681"/>
                  </a:lnTo>
                  <a:lnTo>
                    <a:pt x="4301212" y="72002"/>
                  </a:lnTo>
                  <a:lnTo>
                    <a:pt x="4271474" y="42237"/>
                  </a:lnTo>
                  <a:lnTo>
                    <a:pt x="4235820" y="19543"/>
                  </a:lnTo>
                  <a:lnTo>
                    <a:pt x="4195403" y="5078"/>
                  </a:lnTo>
                  <a:lnTo>
                    <a:pt x="4151376" y="0"/>
                  </a:lnTo>
                  <a:close/>
                </a:path>
              </a:pathLst>
            </a:custGeom>
            <a:solidFill>
              <a:srgbClr val="566333"/>
            </a:solidFill>
          </p:spPr>
          <p:txBody>
            <a:bodyPr wrap="square" lIns="0" tIns="0" rIns="0" bIns="0" rtlCol="0"/>
            <a:lstStyle/>
            <a:p>
              <a:endParaRPr/>
            </a:p>
          </p:txBody>
        </p:sp>
      </p:grpSp>
      <p:sp>
        <p:nvSpPr>
          <p:cNvPr id="27" name="object 26"/>
          <p:cNvSpPr txBox="1"/>
          <p:nvPr/>
        </p:nvSpPr>
        <p:spPr>
          <a:xfrm>
            <a:off x="5244846" y="1004188"/>
            <a:ext cx="1936750" cy="334010"/>
          </a:xfrm>
          <a:prstGeom prst="rect">
            <a:avLst/>
          </a:prstGeom>
        </p:spPr>
        <p:txBody>
          <a:bodyPr vert="horz" wrap="square" lIns="0" tIns="15240" rIns="0" bIns="0" rtlCol="0">
            <a:spAutoFit/>
          </a:bodyPr>
          <a:lstStyle/>
          <a:p>
            <a:pPr marL="12700">
              <a:lnSpc>
                <a:spcPct val="100000"/>
              </a:lnSpc>
              <a:spcBef>
                <a:spcPts val="120"/>
              </a:spcBef>
            </a:pPr>
            <a:r>
              <a:rPr sz="2000" b="1" dirty="0">
                <a:solidFill>
                  <a:srgbClr val="FFFFFF"/>
                </a:solidFill>
                <a:latin typeface="Calibri"/>
                <a:cs typeface="Calibri"/>
              </a:rPr>
              <a:t>I</a:t>
            </a:r>
            <a:r>
              <a:rPr lang="en-US" sz="2000" b="1" dirty="0">
                <a:solidFill>
                  <a:srgbClr val="FFFFFF"/>
                </a:solidFill>
                <a:latin typeface="Calibri"/>
                <a:cs typeface="Calibri"/>
              </a:rPr>
              <a:t>DEAA</a:t>
            </a:r>
            <a:r>
              <a:rPr sz="2000" b="1" spc="-80" dirty="0">
                <a:solidFill>
                  <a:srgbClr val="FFFFFF"/>
                </a:solidFill>
                <a:latin typeface="Calibri"/>
                <a:cs typeface="Calibri"/>
              </a:rPr>
              <a:t> </a:t>
            </a:r>
            <a:r>
              <a:rPr sz="2000" b="1" spc="-10" dirty="0">
                <a:solidFill>
                  <a:srgbClr val="FFFFFF"/>
                </a:solidFill>
                <a:latin typeface="Calibri"/>
                <a:cs typeface="Calibri"/>
              </a:rPr>
              <a:t>P</a:t>
            </a:r>
            <a:r>
              <a:rPr lang="en-US" sz="2000" b="1" spc="-10" dirty="0">
                <a:solidFill>
                  <a:srgbClr val="FFFFFF"/>
                </a:solidFill>
                <a:latin typeface="Calibri"/>
                <a:cs typeface="Calibri"/>
              </a:rPr>
              <a:t>MS</a:t>
            </a:r>
            <a:endParaRPr sz="2000" dirty="0">
              <a:latin typeface="Calibri"/>
              <a:cs typeface="Calibri"/>
            </a:endParaRPr>
          </a:p>
        </p:txBody>
      </p:sp>
      <p:grpSp>
        <p:nvGrpSpPr>
          <p:cNvPr id="28" name="object 27"/>
          <p:cNvGrpSpPr/>
          <p:nvPr/>
        </p:nvGrpSpPr>
        <p:grpSpPr>
          <a:xfrm>
            <a:off x="4782311" y="4507991"/>
            <a:ext cx="2181225" cy="608330"/>
            <a:chOff x="4782311" y="4507991"/>
            <a:chExt cx="2181225" cy="608330"/>
          </a:xfrm>
        </p:grpSpPr>
        <p:pic>
          <p:nvPicPr>
            <p:cNvPr id="29" name="object 28"/>
            <p:cNvPicPr/>
            <p:nvPr/>
          </p:nvPicPr>
          <p:blipFill>
            <a:blip r:embed="rId5" cstate="print"/>
            <a:stretch>
              <a:fillRect/>
            </a:stretch>
          </p:blipFill>
          <p:spPr>
            <a:xfrm>
              <a:off x="4782311" y="4526279"/>
              <a:ext cx="2180843" cy="498348"/>
            </a:xfrm>
            <a:prstGeom prst="rect">
              <a:avLst/>
            </a:prstGeom>
          </p:spPr>
        </p:pic>
        <p:pic>
          <p:nvPicPr>
            <p:cNvPr id="30" name="object 29"/>
            <p:cNvPicPr/>
            <p:nvPr/>
          </p:nvPicPr>
          <p:blipFill>
            <a:blip r:embed="rId6" cstate="print"/>
            <a:stretch>
              <a:fillRect/>
            </a:stretch>
          </p:blipFill>
          <p:spPr>
            <a:xfrm>
              <a:off x="4956047" y="4507991"/>
              <a:ext cx="1824227" cy="608076"/>
            </a:xfrm>
            <a:prstGeom prst="rect">
              <a:avLst/>
            </a:prstGeom>
          </p:spPr>
        </p:pic>
        <p:sp>
          <p:nvSpPr>
            <p:cNvPr id="31" name="object 30"/>
            <p:cNvSpPr/>
            <p:nvPr/>
          </p:nvSpPr>
          <p:spPr>
            <a:xfrm>
              <a:off x="4818887" y="4564252"/>
              <a:ext cx="2057400" cy="375285"/>
            </a:xfrm>
            <a:custGeom>
              <a:avLst/>
              <a:gdLst/>
              <a:ahLst/>
              <a:cxnLst/>
              <a:rect l="l" t="t" r="r" b="b"/>
              <a:pathLst>
                <a:path w="2057400" h="375285">
                  <a:moveTo>
                    <a:pt x="1869947" y="0"/>
                  </a:moveTo>
                  <a:lnTo>
                    <a:pt x="187451" y="0"/>
                  </a:lnTo>
                  <a:lnTo>
                    <a:pt x="137627" y="6698"/>
                  </a:lnTo>
                  <a:lnTo>
                    <a:pt x="92851" y="25602"/>
                  </a:lnTo>
                  <a:lnTo>
                    <a:pt x="54911" y="54927"/>
                  </a:lnTo>
                  <a:lnTo>
                    <a:pt x="25597" y="92888"/>
                  </a:lnTo>
                  <a:lnTo>
                    <a:pt x="6697" y="137700"/>
                  </a:lnTo>
                  <a:lnTo>
                    <a:pt x="0" y="187579"/>
                  </a:lnTo>
                  <a:lnTo>
                    <a:pt x="6697" y="237403"/>
                  </a:lnTo>
                  <a:lnTo>
                    <a:pt x="25597" y="282179"/>
                  </a:lnTo>
                  <a:lnTo>
                    <a:pt x="54911" y="320119"/>
                  </a:lnTo>
                  <a:lnTo>
                    <a:pt x="92851" y="349433"/>
                  </a:lnTo>
                  <a:lnTo>
                    <a:pt x="137627" y="368333"/>
                  </a:lnTo>
                  <a:lnTo>
                    <a:pt x="187451" y="375031"/>
                  </a:lnTo>
                  <a:lnTo>
                    <a:pt x="1869947" y="375031"/>
                  </a:lnTo>
                  <a:lnTo>
                    <a:pt x="1919772" y="368333"/>
                  </a:lnTo>
                  <a:lnTo>
                    <a:pt x="1964548" y="349433"/>
                  </a:lnTo>
                  <a:lnTo>
                    <a:pt x="2002488" y="320119"/>
                  </a:lnTo>
                  <a:lnTo>
                    <a:pt x="2031802" y="282179"/>
                  </a:lnTo>
                  <a:lnTo>
                    <a:pt x="2050702" y="237403"/>
                  </a:lnTo>
                  <a:lnTo>
                    <a:pt x="2057400" y="187579"/>
                  </a:lnTo>
                  <a:lnTo>
                    <a:pt x="2050702" y="137700"/>
                  </a:lnTo>
                  <a:lnTo>
                    <a:pt x="2031802" y="92888"/>
                  </a:lnTo>
                  <a:lnTo>
                    <a:pt x="2002488" y="54927"/>
                  </a:lnTo>
                  <a:lnTo>
                    <a:pt x="1964548" y="25602"/>
                  </a:lnTo>
                  <a:lnTo>
                    <a:pt x="1919772" y="6698"/>
                  </a:lnTo>
                  <a:lnTo>
                    <a:pt x="1869947" y="0"/>
                  </a:lnTo>
                  <a:close/>
                </a:path>
              </a:pathLst>
            </a:custGeom>
            <a:solidFill>
              <a:srgbClr val="566333"/>
            </a:solidFill>
          </p:spPr>
          <p:txBody>
            <a:bodyPr wrap="square" lIns="0" tIns="0" rIns="0" bIns="0" rtlCol="0"/>
            <a:lstStyle/>
            <a:p>
              <a:endParaRPr/>
            </a:p>
          </p:txBody>
        </p:sp>
      </p:grpSp>
      <p:sp>
        <p:nvSpPr>
          <p:cNvPr id="32" name="object 31"/>
          <p:cNvSpPr txBox="1"/>
          <p:nvPr/>
        </p:nvSpPr>
        <p:spPr>
          <a:xfrm>
            <a:off x="5124069" y="4592383"/>
            <a:ext cx="1450340" cy="300355"/>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Calibri"/>
                <a:cs typeface="Calibri"/>
              </a:rPr>
              <a:t>Fees</a:t>
            </a:r>
            <a:r>
              <a:rPr sz="1800" b="1" spc="-15" dirty="0">
                <a:solidFill>
                  <a:srgbClr val="FFFFFF"/>
                </a:solidFill>
                <a:latin typeface="Calibri"/>
                <a:cs typeface="Calibri"/>
              </a:rPr>
              <a:t> </a:t>
            </a:r>
            <a:r>
              <a:rPr sz="1800" b="1" dirty="0">
                <a:solidFill>
                  <a:srgbClr val="FFFFFF"/>
                </a:solidFill>
                <a:latin typeface="Calibri"/>
                <a:cs typeface="Calibri"/>
              </a:rPr>
              <a:t>&amp;</a:t>
            </a:r>
            <a:r>
              <a:rPr sz="1800" b="1" spc="-50" dirty="0">
                <a:solidFill>
                  <a:srgbClr val="FFFFFF"/>
                </a:solidFill>
                <a:latin typeface="Calibri"/>
                <a:cs typeface="Calibri"/>
              </a:rPr>
              <a:t> </a:t>
            </a:r>
            <a:r>
              <a:rPr sz="1800" b="1" spc="-10" dirty="0">
                <a:solidFill>
                  <a:srgbClr val="FFFFFF"/>
                </a:solidFill>
                <a:latin typeface="Calibri"/>
                <a:cs typeface="Calibri"/>
              </a:rPr>
              <a:t>Charges</a:t>
            </a:r>
            <a:endParaRPr sz="1800">
              <a:latin typeface="Calibri"/>
              <a:cs typeface="Calibri"/>
            </a:endParaRPr>
          </a:p>
        </p:txBody>
      </p:sp>
    </p:spTree>
    <p:extLst>
      <p:ext uri="{BB962C8B-B14F-4D97-AF65-F5344CB8AC3E}">
        <p14:creationId xmlns:p14="http://schemas.microsoft.com/office/powerpoint/2010/main" val="1764002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3" name="object 2"/>
          <p:cNvSpPr/>
          <p:nvPr/>
        </p:nvSpPr>
        <p:spPr>
          <a:xfrm>
            <a:off x="653795" y="1248536"/>
            <a:ext cx="8750935" cy="3054985"/>
          </a:xfrm>
          <a:custGeom>
            <a:avLst/>
            <a:gdLst/>
            <a:ahLst/>
            <a:cxnLst/>
            <a:rect l="l" t="t" r="r" b="b"/>
            <a:pathLst>
              <a:path w="8750935" h="3054985">
                <a:moveTo>
                  <a:pt x="0" y="1880870"/>
                </a:moveTo>
                <a:lnTo>
                  <a:pt x="9792" y="1832344"/>
                </a:lnTo>
                <a:lnTo>
                  <a:pt x="36498" y="1792700"/>
                </a:lnTo>
                <a:lnTo>
                  <a:pt x="76107" y="1765962"/>
                </a:lnTo>
                <a:lnTo>
                  <a:pt x="124612" y="1756155"/>
                </a:lnTo>
                <a:lnTo>
                  <a:pt x="4941189" y="1756155"/>
                </a:lnTo>
                <a:lnTo>
                  <a:pt x="4989695" y="1765962"/>
                </a:lnTo>
                <a:lnTo>
                  <a:pt x="5029295" y="1792700"/>
                </a:lnTo>
                <a:lnTo>
                  <a:pt x="5055989" y="1832344"/>
                </a:lnTo>
                <a:lnTo>
                  <a:pt x="5065776" y="1880870"/>
                </a:lnTo>
                <a:lnTo>
                  <a:pt x="5065776" y="2930398"/>
                </a:lnTo>
                <a:lnTo>
                  <a:pt x="5055989" y="2978904"/>
                </a:lnTo>
                <a:lnTo>
                  <a:pt x="5029295" y="3018504"/>
                </a:lnTo>
                <a:lnTo>
                  <a:pt x="4989695" y="3045198"/>
                </a:lnTo>
                <a:lnTo>
                  <a:pt x="4941189" y="3054985"/>
                </a:lnTo>
                <a:lnTo>
                  <a:pt x="124612" y="3054985"/>
                </a:lnTo>
                <a:lnTo>
                  <a:pt x="76107" y="3045198"/>
                </a:lnTo>
                <a:lnTo>
                  <a:pt x="36498" y="3018504"/>
                </a:lnTo>
                <a:lnTo>
                  <a:pt x="9792" y="2978904"/>
                </a:lnTo>
                <a:lnTo>
                  <a:pt x="0" y="2930398"/>
                </a:lnTo>
                <a:lnTo>
                  <a:pt x="0" y="1880870"/>
                </a:lnTo>
                <a:close/>
              </a:path>
              <a:path w="8750935" h="3054985">
                <a:moveTo>
                  <a:pt x="0" y="165226"/>
                </a:moveTo>
                <a:lnTo>
                  <a:pt x="5901" y="121326"/>
                </a:lnTo>
                <a:lnTo>
                  <a:pt x="22555" y="81863"/>
                </a:lnTo>
                <a:lnTo>
                  <a:pt x="48388" y="48418"/>
                </a:lnTo>
                <a:lnTo>
                  <a:pt x="81825" y="22573"/>
                </a:lnTo>
                <a:lnTo>
                  <a:pt x="121292" y="5906"/>
                </a:lnTo>
                <a:lnTo>
                  <a:pt x="165214" y="0"/>
                </a:lnTo>
                <a:lnTo>
                  <a:pt x="8585581" y="0"/>
                </a:lnTo>
                <a:lnTo>
                  <a:pt x="8629525" y="5906"/>
                </a:lnTo>
                <a:lnTo>
                  <a:pt x="8669001" y="22573"/>
                </a:lnTo>
                <a:lnTo>
                  <a:pt x="8702436" y="48418"/>
                </a:lnTo>
                <a:lnTo>
                  <a:pt x="8728263" y="81863"/>
                </a:lnTo>
                <a:lnTo>
                  <a:pt x="8744910" y="121326"/>
                </a:lnTo>
                <a:lnTo>
                  <a:pt x="8750808" y="165226"/>
                </a:lnTo>
                <a:lnTo>
                  <a:pt x="8750808" y="1289050"/>
                </a:lnTo>
                <a:lnTo>
                  <a:pt x="8744910" y="1333004"/>
                </a:lnTo>
                <a:lnTo>
                  <a:pt x="8728263" y="1372503"/>
                </a:lnTo>
                <a:lnTo>
                  <a:pt x="8702436" y="1405969"/>
                </a:lnTo>
                <a:lnTo>
                  <a:pt x="8669001" y="1431826"/>
                </a:lnTo>
                <a:lnTo>
                  <a:pt x="8629525" y="1448496"/>
                </a:lnTo>
                <a:lnTo>
                  <a:pt x="8585581" y="1454403"/>
                </a:lnTo>
                <a:lnTo>
                  <a:pt x="165214" y="1454403"/>
                </a:lnTo>
                <a:lnTo>
                  <a:pt x="121292" y="1448496"/>
                </a:lnTo>
                <a:lnTo>
                  <a:pt x="81825" y="1431826"/>
                </a:lnTo>
                <a:lnTo>
                  <a:pt x="48388" y="1405969"/>
                </a:lnTo>
                <a:lnTo>
                  <a:pt x="22555" y="1372503"/>
                </a:lnTo>
                <a:lnTo>
                  <a:pt x="5901" y="1333004"/>
                </a:lnTo>
                <a:lnTo>
                  <a:pt x="0" y="1289050"/>
                </a:lnTo>
                <a:lnTo>
                  <a:pt x="0" y="165226"/>
                </a:lnTo>
                <a:close/>
              </a:path>
            </a:pathLst>
          </a:custGeom>
          <a:ln w="9525">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4" name="object 3"/>
          <p:cNvSpPr/>
          <p:nvPr/>
        </p:nvSpPr>
        <p:spPr>
          <a:xfrm>
            <a:off x="653795" y="5593283"/>
            <a:ext cx="8750935" cy="915035"/>
          </a:xfrm>
          <a:custGeom>
            <a:avLst/>
            <a:gdLst/>
            <a:ahLst/>
            <a:cxnLst/>
            <a:rect l="l" t="t" r="r" b="b"/>
            <a:pathLst>
              <a:path w="8750935" h="915034">
                <a:moveTo>
                  <a:pt x="0" y="152438"/>
                </a:moveTo>
                <a:lnTo>
                  <a:pt x="7769" y="104256"/>
                </a:lnTo>
                <a:lnTo>
                  <a:pt x="29405" y="62410"/>
                </a:lnTo>
                <a:lnTo>
                  <a:pt x="62396" y="29411"/>
                </a:lnTo>
                <a:lnTo>
                  <a:pt x="104231" y="7771"/>
                </a:lnTo>
                <a:lnTo>
                  <a:pt x="152400" y="0"/>
                </a:lnTo>
                <a:lnTo>
                  <a:pt x="8598408" y="0"/>
                </a:lnTo>
                <a:lnTo>
                  <a:pt x="8646590" y="7771"/>
                </a:lnTo>
                <a:lnTo>
                  <a:pt x="8688427" y="29411"/>
                </a:lnTo>
                <a:lnTo>
                  <a:pt x="8721413" y="62410"/>
                </a:lnTo>
                <a:lnTo>
                  <a:pt x="8743041" y="104256"/>
                </a:lnTo>
                <a:lnTo>
                  <a:pt x="8750808" y="152438"/>
                </a:lnTo>
                <a:lnTo>
                  <a:pt x="8750808" y="762228"/>
                </a:lnTo>
                <a:lnTo>
                  <a:pt x="8743041" y="810411"/>
                </a:lnTo>
                <a:lnTo>
                  <a:pt x="8721413" y="852260"/>
                </a:lnTo>
                <a:lnTo>
                  <a:pt x="8688427" y="885262"/>
                </a:lnTo>
                <a:lnTo>
                  <a:pt x="8646590" y="906906"/>
                </a:lnTo>
                <a:lnTo>
                  <a:pt x="8598408" y="914679"/>
                </a:lnTo>
                <a:lnTo>
                  <a:pt x="152400" y="914679"/>
                </a:lnTo>
                <a:lnTo>
                  <a:pt x="104231" y="906906"/>
                </a:lnTo>
                <a:lnTo>
                  <a:pt x="62396" y="885262"/>
                </a:lnTo>
                <a:lnTo>
                  <a:pt x="29405" y="852260"/>
                </a:lnTo>
                <a:lnTo>
                  <a:pt x="7769" y="810411"/>
                </a:lnTo>
                <a:lnTo>
                  <a:pt x="0" y="762228"/>
                </a:lnTo>
                <a:lnTo>
                  <a:pt x="0" y="152438"/>
                </a:lnTo>
                <a:close/>
              </a:path>
            </a:pathLst>
          </a:custGeom>
          <a:ln w="9524">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5" name="object 4"/>
          <p:cNvSpPr txBox="1"/>
          <p:nvPr/>
        </p:nvSpPr>
        <p:spPr>
          <a:xfrm>
            <a:off x="775257" y="1555025"/>
            <a:ext cx="7120585" cy="877804"/>
          </a:xfrm>
          <a:prstGeom prst="rect">
            <a:avLst/>
          </a:prstGeom>
        </p:spPr>
        <p:txBody>
          <a:bodyPr vert="horz" wrap="square" lIns="0" tIns="59055" rIns="0" bIns="0" rtlCol="0">
            <a:spAutoFit/>
          </a:bodyPr>
          <a:lstStyle/>
          <a:p>
            <a:pPr marL="12700">
              <a:lnSpc>
                <a:spcPct val="100000"/>
              </a:lnSpc>
              <a:spcBef>
                <a:spcPts val="465"/>
              </a:spcBef>
            </a:pPr>
            <a:r>
              <a:rPr sz="1550" dirty="0">
                <a:latin typeface="Arial" panose="020B0604020202020204" pitchFamily="34" charset="0"/>
                <a:cs typeface="Arial" panose="020B0604020202020204" pitchFamily="34" charset="0"/>
              </a:rPr>
              <a:t>All</a:t>
            </a:r>
            <a:r>
              <a:rPr sz="1550" spc="4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Investment</a:t>
            </a:r>
            <a:r>
              <a:rPr sz="1550" spc="2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are</a:t>
            </a:r>
            <a:r>
              <a:rPr sz="1550" spc="13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subject</a:t>
            </a:r>
            <a:r>
              <a:rPr sz="1550" spc="10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to</a:t>
            </a:r>
            <a:r>
              <a:rPr sz="1550" spc="8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Market</a:t>
            </a:r>
            <a:r>
              <a:rPr sz="1550" spc="25" dirty="0">
                <a:latin typeface="Arial" panose="020B0604020202020204" pitchFamily="34" charset="0"/>
                <a:cs typeface="Arial" panose="020B0604020202020204" pitchFamily="34" charset="0"/>
              </a:rPr>
              <a:t> </a:t>
            </a:r>
            <a:r>
              <a:rPr sz="1550" spc="-10" dirty="0">
                <a:latin typeface="Arial" panose="020B0604020202020204" pitchFamily="34" charset="0"/>
                <a:cs typeface="Arial" panose="020B0604020202020204" pitchFamily="34" charset="0"/>
              </a:rPr>
              <a:t>Risk.</a:t>
            </a:r>
            <a:endParaRPr sz="1550" dirty="0">
              <a:latin typeface="Arial" panose="020B0604020202020204" pitchFamily="34" charset="0"/>
              <a:cs typeface="Arial" panose="020B0604020202020204" pitchFamily="34" charset="0"/>
            </a:endParaRPr>
          </a:p>
          <a:p>
            <a:pPr marL="12700">
              <a:lnSpc>
                <a:spcPct val="100000"/>
              </a:lnSpc>
              <a:spcBef>
                <a:spcPts val="375"/>
              </a:spcBef>
            </a:pPr>
            <a:r>
              <a:rPr sz="1550" dirty="0">
                <a:latin typeface="Arial" panose="020B0604020202020204" pitchFamily="34" charset="0"/>
                <a:cs typeface="Arial" panose="020B0604020202020204" pitchFamily="34" charset="0"/>
              </a:rPr>
              <a:t>Please</a:t>
            </a:r>
            <a:r>
              <a:rPr sz="1550" spc="5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read</a:t>
            </a:r>
            <a:r>
              <a:rPr sz="1550" spc="8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the</a:t>
            </a:r>
            <a:r>
              <a:rPr sz="1550" spc="5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risk</a:t>
            </a:r>
            <a:r>
              <a:rPr sz="1550" spc="5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factors</a:t>
            </a:r>
            <a:r>
              <a:rPr sz="1550" spc="8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before</a:t>
            </a:r>
            <a:r>
              <a:rPr sz="1550" spc="13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investing</a:t>
            </a:r>
            <a:r>
              <a:rPr sz="1550" spc="10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in the</a:t>
            </a:r>
            <a:r>
              <a:rPr sz="1550" spc="55" dirty="0">
                <a:latin typeface="Arial" panose="020B0604020202020204" pitchFamily="34" charset="0"/>
                <a:cs typeface="Arial" panose="020B0604020202020204" pitchFamily="34" charset="0"/>
              </a:rPr>
              <a:t> </a:t>
            </a:r>
            <a:r>
              <a:rPr sz="1550" spc="-10" dirty="0">
                <a:latin typeface="Arial" panose="020B0604020202020204" pitchFamily="34" charset="0"/>
                <a:cs typeface="Arial" panose="020B0604020202020204" pitchFamily="34" charset="0"/>
              </a:rPr>
              <a:t>same.</a:t>
            </a:r>
            <a:endParaRPr sz="1550" dirty="0">
              <a:latin typeface="Arial" panose="020B0604020202020204" pitchFamily="34" charset="0"/>
              <a:cs typeface="Arial" panose="020B0604020202020204" pitchFamily="34" charset="0"/>
            </a:endParaRPr>
          </a:p>
          <a:p>
            <a:pPr marL="12700">
              <a:lnSpc>
                <a:spcPct val="100000"/>
              </a:lnSpc>
              <a:spcBef>
                <a:spcPts val="445"/>
              </a:spcBef>
            </a:pPr>
            <a:r>
              <a:rPr sz="1550" dirty="0">
                <a:latin typeface="Arial" panose="020B0604020202020204" pitchFamily="34" charset="0"/>
                <a:cs typeface="Arial" panose="020B0604020202020204" pitchFamily="34" charset="0"/>
              </a:rPr>
              <a:t>Past</a:t>
            </a:r>
            <a:r>
              <a:rPr sz="1550" spc="4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Performance</a:t>
            </a:r>
            <a:r>
              <a:rPr sz="1550" spc="7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is</a:t>
            </a:r>
            <a:r>
              <a:rPr sz="1550" spc="10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not</a:t>
            </a:r>
            <a:r>
              <a:rPr sz="1550" spc="4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necessarily</a:t>
            </a:r>
            <a:r>
              <a:rPr sz="1550" spc="15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indicative</a:t>
            </a:r>
            <a:r>
              <a:rPr sz="1550" spc="7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of</a:t>
            </a:r>
            <a:r>
              <a:rPr sz="1550" spc="10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likely</a:t>
            </a:r>
            <a:r>
              <a:rPr sz="1550" spc="7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future</a:t>
            </a:r>
            <a:r>
              <a:rPr sz="1550" spc="75" dirty="0">
                <a:latin typeface="Arial" panose="020B0604020202020204" pitchFamily="34" charset="0"/>
                <a:cs typeface="Arial" panose="020B0604020202020204" pitchFamily="34" charset="0"/>
              </a:rPr>
              <a:t> </a:t>
            </a:r>
            <a:r>
              <a:rPr sz="1550" spc="-10" dirty="0">
                <a:latin typeface="Arial" panose="020B0604020202020204" pitchFamily="34" charset="0"/>
                <a:cs typeface="Arial" panose="020B0604020202020204" pitchFamily="34" charset="0"/>
              </a:rPr>
              <a:t>performance</a:t>
            </a:r>
            <a:endParaRPr sz="1550" dirty="0">
              <a:latin typeface="Arial" panose="020B0604020202020204" pitchFamily="34" charset="0"/>
              <a:cs typeface="Arial" panose="020B0604020202020204" pitchFamily="34" charset="0"/>
            </a:endParaRPr>
          </a:p>
        </p:txBody>
      </p:sp>
      <p:grpSp>
        <p:nvGrpSpPr>
          <p:cNvPr id="6" name="object 5"/>
          <p:cNvGrpSpPr/>
          <p:nvPr/>
        </p:nvGrpSpPr>
        <p:grpSpPr>
          <a:xfrm>
            <a:off x="758951" y="969263"/>
            <a:ext cx="2181225" cy="599440"/>
            <a:chOff x="758951" y="969263"/>
            <a:chExt cx="2181225" cy="599440"/>
          </a:xfrm>
        </p:grpSpPr>
        <p:pic>
          <p:nvPicPr>
            <p:cNvPr id="7" name="object 6"/>
            <p:cNvPicPr/>
            <p:nvPr/>
          </p:nvPicPr>
          <p:blipFill>
            <a:blip r:embed="rId3" cstate="print"/>
            <a:stretch>
              <a:fillRect/>
            </a:stretch>
          </p:blipFill>
          <p:spPr>
            <a:xfrm>
              <a:off x="758951" y="978407"/>
              <a:ext cx="2180844" cy="507491"/>
            </a:xfrm>
            <a:prstGeom prst="rect">
              <a:avLst/>
            </a:prstGeom>
          </p:spPr>
        </p:pic>
        <p:pic>
          <p:nvPicPr>
            <p:cNvPr id="8" name="object 7"/>
            <p:cNvPicPr/>
            <p:nvPr/>
          </p:nvPicPr>
          <p:blipFill>
            <a:blip r:embed="rId4" cstate="print"/>
            <a:stretch>
              <a:fillRect/>
            </a:stretch>
          </p:blipFill>
          <p:spPr>
            <a:xfrm>
              <a:off x="777239" y="969263"/>
              <a:ext cx="2153412" cy="598931"/>
            </a:xfrm>
            <a:prstGeom prst="rect">
              <a:avLst/>
            </a:prstGeom>
          </p:spPr>
        </p:pic>
        <p:sp>
          <p:nvSpPr>
            <p:cNvPr id="9" name="object 8"/>
            <p:cNvSpPr/>
            <p:nvPr/>
          </p:nvSpPr>
          <p:spPr>
            <a:xfrm>
              <a:off x="795527" y="1015237"/>
              <a:ext cx="2057400" cy="384175"/>
            </a:xfrm>
            <a:custGeom>
              <a:avLst/>
              <a:gdLst/>
              <a:ahLst/>
              <a:cxnLst/>
              <a:rect l="l" t="t" r="r" b="b"/>
              <a:pathLst>
                <a:path w="2057400" h="384175">
                  <a:moveTo>
                    <a:pt x="1865376" y="0"/>
                  </a:moveTo>
                  <a:lnTo>
                    <a:pt x="192024" y="0"/>
                  </a:lnTo>
                  <a:lnTo>
                    <a:pt x="147992" y="5078"/>
                  </a:lnTo>
                  <a:lnTo>
                    <a:pt x="107574" y="19543"/>
                  </a:lnTo>
                  <a:lnTo>
                    <a:pt x="71920" y="42237"/>
                  </a:lnTo>
                  <a:lnTo>
                    <a:pt x="42183" y="72002"/>
                  </a:lnTo>
                  <a:lnTo>
                    <a:pt x="19516" y="107681"/>
                  </a:lnTo>
                  <a:lnTo>
                    <a:pt x="5071" y="148116"/>
                  </a:lnTo>
                  <a:lnTo>
                    <a:pt x="0" y="192150"/>
                  </a:lnTo>
                  <a:lnTo>
                    <a:pt x="5071" y="236178"/>
                  </a:lnTo>
                  <a:lnTo>
                    <a:pt x="19516" y="276595"/>
                  </a:lnTo>
                  <a:lnTo>
                    <a:pt x="42183" y="312249"/>
                  </a:lnTo>
                  <a:lnTo>
                    <a:pt x="71920" y="341987"/>
                  </a:lnTo>
                  <a:lnTo>
                    <a:pt x="107574" y="364656"/>
                  </a:lnTo>
                  <a:lnTo>
                    <a:pt x="147992" y="379103"/>
                  </a:lnTo>
                  <a:lnTo>
                    <a:pt x="192024" y="384175"/>
                  </a:lnTo>
                  <a:lnTo>
                    <a:pt x="1865376" y="384175"/>
                  </a:lnTo>
                  <a:lnTo>
                    <a:pt x="1909403" y="379103"/>
                  </a:lnTo>
                  <a:lnTo>
                    <a:pt x="1949820" y="364656"/>
                  </a:lnTo>
                  <a:lnTo>
                    <a:pt x="1985474" y="341987"/>
                  </a:lnTo>
                  <a:lnTo>
                    <a:pt x="2015212" y="312249"/>
                  </a:lnTo>
                  <a:lnTo>
                    <a:pt x="2037881" y="276595"/>
                  </a:lnTo>
                  <a:lnTo>
                    <a:pt x="2052328" y="236178"/>
                  </a:lnTo>
                  <a:lnTo>
                    <a:pt x="2057400" y="192150"/>
                  </a:lnTo>
                  <a:lnTo>
                    <a:pt x="2052328" y="148116"/>
                  </a:lnTo>
                  <a:lnTo>
                    <a:pt x="2037881" y="107681"/>
                  </a:lnTo>
                  <a:lnTo>
                    <a:pt x="2015212" y="72002"/>
                  </a:lnTo>
                  <a:lnTo>
                    <a:pt x="1985474" y="42237"/>
                  </a:lnTo>
                  <a:lnTo>
                    <a:pt x="1949820" y="19543"/>
                  </a:lnTo>
                  <a:lnTo>
                    <a:pt x="1909403" y="5078"/>
                  </a:lnTo>
                  <a:lnTo>
                    <a:pt x="1865376"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10" name="object 9"/>
          <p:cNvSpPr txBox="1">
            <a:spLocks noGrp="1"/>
          </p:cNvSpPr>
          <p:nvPr>
            <p:ph type="title"/>
          </p:nvPr>
        </p:nvSpPr>
        <p:spPr>
          <a:xfrm>
            <a:off x="935748" y="1071591"/>
            <a:ext cx="1788160" cy="243656"/>
          </a:xfrm>
          <a:prstGeom prst="rect">
            <a:avLst/>
          </a:prstGeom>
        </p:spPr>
        <p:txBody>
          <a:bodyPr vert="horz" wrap="square" lIns="0" tIns="12700" rIns="0" bIns="0" rtlCol="0">
            <a:spAutoFit/>
          </a:bodyPr>
          <a:lstStyle/>
          <a:p>
            <a:pPr marL="12700">
              <a:lnSpc>
                <a:spcPct val="100000"/>
              </a:lnSpc>
              <a:spcBef>
                <a:spcPts val="100"/>
              </a:spcBef>
            </a:pPr>
            <a:r>
              <a:rPr sz="1500" b="1" dirty="0">
                <a:solidFill>
                  <a:schemeClr val="bg1"/>
                </a:solidFill>
                <a:latin typeface="Arial" panose="020B0604020202020204" pitchFamily="34" charset="0"/>
                <a:cs typeface="Arial" panose="020B0604020202020204" pitchFamily="34" charset="0"/>
              </a:rPr>
              <a:t>Specific</a:t>
            </a:r>
            <a:r>
              <a:rPr sz="1500" b="1" spc="-90" dirty="0">
                <a:solidFill>
                  <a:schemeClr val="bg1"/>
                </a:solidFill>
                <a:latin typeface="Arial" panose="020B0604020202020204" pitchFamily="34" charset="0"/>
                <a:cs typeface="Arial" panose="020B0604020202020204" pitchFamily="34" charset="0"/>
              </a:rPr>
              <a:t> </a:t>
            </a:r>
            <a:r>
              <a:rPr sz="1500" b="1" spc="-10" dirty="0">
                <a:solidFill>
                  <a:schemeClr val="bg1"/>
                </a:solidFill>
                <a:latin typeface="Arial" panose="020B0604020202020204" pitchFamily="34" charset="0"/>
                <a:cs typeface="Arial" panose="020B0604020202020204" pitchFamily="34" charset="0"/>
              </a:rPr>
              <a:t>Disclaimer</a:t>
            </a:r>
            <a:endParaRPr sz="1500" b="1" dirty="0">
              <a:solidFill>
                <a:schemeClr val="bg1"/>
              </a:solidFill>
              <a:latin typeface="Arial" panose="020B0604020202020204" pitchFamily="34" charset="0"/>
              <a:cs typeface="Arial" panose="020B0604020202020204" pitchFamily="34" charset="0"/>
            </a:endParaRPr>
          </a:p>
        </p:txBody>
      </p:sp>
      <p:grpSp>
        <p:nvGrpSpPr>
          <p:cNvPr id="11" name="object 10"/>
          <p:cNvGrpSpPr/>
          <p:nvPr/>
        </p:nvGrpSpPr>
        <p:grpSpPr>
          <a:xfrm>
            <a:off x="758951" y="2715767"/>
            <a:ext cx="2263140" cy="608330"/>
            <a:chOff x="758951" y="2715767"/>
            <a:chExt cx="2263140" cy="608330"/>
          </a:xfrm>
        </p:grpSpPr>
        <p:pic>
          <p:nvPicPr>
            <p:cNvPr id="12" name="object 11"/>
            <p:cNvPicPr/>
            <p:nvPr/>
          </p:nvPicPr>
          <p:blipFill>
            <a:blip r:embed="rId5" cstate="print"/>
            <a:stretch>
              <a:fillRect/>
            </a:stretch>
          </p:blipFill>
          <p:spPr>
            <a:xfrm>
              <a:off x="758951" y="2734055"/>
              <a:ext cx="2263140" cy="507491"/>
            </a:xfrm>
            <a:prstGeom prst="rect">
              <a:avLst/>
            </a:prstGeom>
          </p:spPr>
        </p:pic>
        <p:pic>
          <p:nvPicPr>
            <p:cNvPr id="13" name="object 12"/>
            <p:cNvPicPr/>
            <p:nvPr/>
          </p:nvPicPr>
          <p:blipFill>
            <a:blip r:embed="rId6" cstate="print"/>
            <a:stretch>
              <a:fillRect/>
            </a:stretch>
          </p:blipFill>
          <p:spPr>
            <a:xfrm>
              <a:off x="777239" y="2715767"/>
              <a:ext cx="2226564" cy="608076"/>
            </a:xfrm>
            <a:prstGeom prst="rect">
              <a:avLst/>
            </a:prstGeom>
          </p:spPr>
        </p:pic>
        <p:sp>
          <p:nvSpPr>
            <p:cNvPr id="14" name="object 13"/>
            <p:cNvSpPr/>
            <p:nvPr/>
          </p:nvSpPr>
          <p:spPr>
            <a:xfrm>
              <a:off x="795527" y="2771520"/>
              <a:ext cx="2139950" cy="384175"/>
            </a:xfrm>
            <a:custGeom>
              <a:avLst/>
              <a:gdLst/>
              <a:ahLst/>
              <a:cxnLst/>
              <a:rect l="l" t="t" r="r" b="b"/>
              <a:pathLst>
                <a:path w="2139950" h="384175">
                  <a:moveTo>
                    <a:pt x="1947672" y="0"/>
                  </a:moveTo>
                  <a:lnTo>
                    <a:pt x="192024" y="0"/>
                  </a:lnTo>
                  <a:lnTo>
                    <a:pt x="147996" y="5071"/>
                  </a:lnTo>
                  <a:lnTo>
                    <a:pt x="107579" y="19518"/>
                  </a:lnTo>
                  <a:lnTo>
                    <a:pt x="71925" y="42187"/>
                  </a:lnTo>
                  <a:lnTo>
                    <a:pt x="42187" y="71925"/>
                  </a:lnTo>
                  <a:lnTo>
                    <a:pt x="19518" y="107579"/>
                  </a:lnTo>
                  <a:lnTo>
                    <a:pt x="5071" y="147996"/>
                  </a:lnTo>
                  <a:lnTo>
                    <a:pt x="0" y="192024"/>
                  </a:lnTo>
                  <a:lnTo>
                    <a:pt x="5086" y="236098"/>
                  </a:lnTo>
                  <a:lnTo>
                    <a:pt x="19554" y="276548"/>
                  </a:lnTo>
                  <a:lnTo>
                    <a:pt x="42240" y="312225"/>
                  </a:lnTo>
                  <a:lnTo>
                    <a:pt x="71988" y="341977"/>
                  </a:lnTo>
                  <a:lnTo>
                    <a:pt x="107641" y="364653"/>
                  </a:lnTo>
                  <a:lnTo>
                    <a:pt x="148054" y="379102"/>
                  </a:lnTo>
                  <a:lnTo>
                    <a:pt x="192024" y="384175"/>
                  </a:lnTo>
                  <a:lnTo>
                    <a:pt x="1947672" y="384175"/>
                  </a:lnTo>
                  <a:lnTo>
                    <a:pt x="1991699" y="379102"/>
                  </a:lnTo>
                  <a:lnTo>
                    <a:pt x="2032116" y="364653"/>
                  </a:lnTo>
                  <a:lnTo>
                    <a:pt x="2067770" y="341977"/>
                  </a:lnTo>
                  <a:lnTo>
                    <a:pt x="2097508" y="312225"/>
                  </a:lnTo>
                  <a:lnTo>
                    <a:pt x="2120177" y="276548"/>
                  </a:lnTo>
                  <a:lnTo>
                    <a:pt x="2134624" y="236098"/>
                  </a:lnTo>
                  <a:lnTo>
                    <a:pt x="2139696" y="192024"/>
                  </a:lnTo>
                  <a:lnTo>
                    <a:pt x="2134624" y="147996"/>
                  </a:lnTo>
                  <a:lnTo>
                    <a:pt x="2120177" y="107579"/>
                  </a:lnTo>
                  <a:lnTo>
                    <a:pt x="2097508" y="71925"/>
                  </a:lnTo>
                  <a:lnTo>
                    <a:pt x="2067770" y="42187"/>
                  </a:lnTo>
                  <a:lnTo>
                    <a:pt x="2032116" y="19518"/>
                  </a:lnTo>
                  <a:lnTo>
                    <a:pt x="1991699" y="5071"/>
                  </a:lnTo>
                  <a:lnTo>
                    <a:pt x="1947672"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15" name="object 14"/>
          <p:cNvSpPr txBox="1"/>
          <p:nvPr/>
        </p:nvSpPr>
        <p:spPr>
          <a:xfrm>
            <a:off x="763282" y="3389731"/>
            <a:ext cx="4666183" cy="764312"/>
          </a:xfrm>
          <a:prstGeom prst="rect">
            <a:avLst/>
          </a:prstGeom>
        </p:spPr>
        <p:txBody>
          <a:bodyPr vert="horz" wrap="square" lIns="0" tIns="12700" rIns="0" bIns="0" rtlCol="0">
            <a:spAutoFit/>
          </a:bodyPr>
          <a:lstStyle/>
          <a:p>
            <a:pPr marL="12700">
              <a:lnSpc>
                <a:spcPct val="100000"/>
              </a:lnSpc>
              <a:spcBef>
                <a:spcPts val="1905"/>
              </a:spcBef>
              <a:tabLst>
                <a:tab pos="1894839" algn="l"/>
              </a:tabLst>
            </a:pPr>
            <a:r>
              <a:rPr sz="1350" dirty="0">
                <a:latin typeface="Arial" panose="020B0604020202020204" pitchFamily="34" charset="0"/>
                <a:cs typeface="Arial" panose="020B0604020202020204" pitchFamily="34" charset="0"/>
              </a:rPr>
              <a:t>PMS</a:t>
            </a:r>
            <a:r>
              <a:rPr sz="1350" spc="9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registered</a:t>
            </a:r>
            <a:r>
              <a:rPr sz="1350" spc="70" dirty="0">
                <a:latin typeface="Arial" panose="020B0604020202020204" pitchFamily="34" charset="0"/>
                <a:cs typeface="Arial" panose="020B0604020202020204" pitchFamily="34" charset="0"/>
              </a:rPr>
              <a:t> </a:t>
            </a:r>
            <a:r>
              <a:rPr sz="1350" spc="-20" dirty="0">
                <a:latin typeface="Arial" panose="020B0604020202020204" pitchFamily="34" charset="0"/>
                <a:cs typeface="Arial" panose="020B0604020202020204" pitchFamily="34" charset="0"/>
              </a:rPr>
              <a:t>under</a:t>
            </a:r>
            <a:r>
              <a:rPr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t>
            </a:r>
            <a:r>
              <a:rPr sz="1350" spc="12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Anand</a:t>
            </a:r>
            <a:r>
              <a:rPr sz="1350" spc="4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Rathi</a:t>
            </a:r>
            <a:r>
              <a:rPr sz="1350" spc="9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Advisors</a:t>
            </a:r>
            <a:r>
              <a:rPr sz="1350" spc="90" dirty="0">
                <a:latin typeface="Arial" panose="020B0604020202020204" pitchFamily="34" charset="0"/>
                <a:cs typeface="Arial" panose="020B0604020202020204" pitchFamily="34" charset="0"/>
              </a:rPr>
              <a:t> </a:t>
            </a:r>
            <a:r>
              <a:rPr sz="1350" spc="-20" dirty="0">
                <a:latin typeface="Arial" panose="020B0604020202020204" pitchFamily="34" charset="0"/>
                <a:cs typeface="Arial" panose="020B0604020202020204" pitchFamily="34" charset="0"/>
              </a:rPr>
              <a:t>Ltd.</a:t>
            </a:r>
            <a:endParaRPr sz="1350" dirty="0">
              <a:latin typeface="Arial" panose="020B0604020202020204" pitchFamily="34" charset="0"/>
              <a:cs typeface="Arial" panose="020B0604020202020204" pitchFamily="34" charset="0"/>
            </a:endParaRPr>
          </a:p>
          <a:p>
            <a:pPr marL="12700">
              <a:lnSpc>
                <a:spcPct val="100000"/>
              </a:lnSpc>
              <a:spcBef>
                <a:spcPts val="475"/>
              </a:spcBef>
            </a:pPr>
            <a:r>
              <a:rPr sz="1350" dirty="0">
                <a:latin typeface="Arial" panose="020B0604020202020204" pitchFamily="34" charset="0"/>
                <a:cs typeface="Arial" panose="020B0604020202020204" pitchFamily="34" charset="0"/>
              </a:rPr>
              <a:t>PMS</a:t>
            </a:r>
            <a:r>
              <a:rPr sz="1350" spc="6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Registration</a:t>
            </a:r>
            <a:r>
              <a:rPr sz="1350" spc="4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Number</a:t>
            </a:r>
            <a:r>
              <a:rPr sz="1350" spc="70" dirty="0">
                <a:latin typeface="Arial" panose="020B0604020202020204" pitchFamily="34" charset="0"/>
                <a:cs typeface="Arial" panose="020B0604020202020204" pitchFamily="34" charset="0"/>
              </a:rPr>
              <a:t> </a:t>
            </a:r>
            <a:r>
              <a:rPr sz="1350">
                <a:latin typeface="Arial" panose="020B0604020202020204" pitchFamily="34" charset="0"/>
                <a:cs typeface="Arial" panose="020B0604020202020204" pitchFamily="34" charset="0"/>
              </a:rPr>
              <a:t>:</a:t>
            </a:r>
            <a:r>
              <a:rPr sz="1350" spc="125">
                <a:latin typeface="Arial" panose="020B0604020202020204" pitchFamily="34" charset="0"/>
                <a:cs typeface="Arial" panose="020B0604020202020204" pitchFamily="34" charset="0"/>
              </a:rPr>
              <a:t> </a:t>
            </a:r>
            <a:r>
              <a:rPr sz="1350" spc="-10">
                <a:latin typeface="Arial" panose="020B0604020202020204" pitchFamily="34" charset="0"/>
                <a:cs typeface="Arial" panose="020B0604020202020204" pitchFamily="34" charset="0"/>
              </a:rPr>
              <a:t>INP0000</a:t>
            </a:r>
            <a:r>
              <a:rPr lang="en-US" sz="1350" spc="-10">
                <a:latin typeface="Arial" panose="020B0604020202020204" pitchFamily="34" charset="0"/>
                <a:cs typeface="Arial" panose="020B0604020202020204" pitchFamily="34" charset="0"/>
              </a:rPr>
              <a:t>0</a:t>
            </a:r>
            <a:r>
              <a:rPr sz="1350" spc="-10">
                <a:latin typeface="Arial" panose="020B0604020202020204" pitchFamily="34" charset="0"/>
                <a:cs typeface="Arial" panose="020B0604020202020204" pitchFamily="34" charset="0"/>
              </a:rPr>
              <a:t>0282</a:t>
            </a:r>
            <a:r>
              <a:rPr sz="1350" spc="-10" dirty="0">
                <a:latin typeface="Arial" panose="020B0604020202020204" pitchFamily="34" charset="0"/>
                <a:cs typeface="Arial" panose="020B0604020202020204" pitchFamily="34" charset="0"/>
              </a:rPr>
              <a:t>.</a:t>
            </a:r>
            <a:endParaRPr sz="1350" dirty="0">
              <a:latin typeface="Arial" panose="020B0604020202020204" pitchFamily="34" charset="0"/>
              <a:cs typeface="Arial" panose="020B0604020202020204" pitchFamily="34" charset="0"/>
            </a:endParaRPr>
          </a:p>
          <a:p>
            <a:pPr marL="12700">
              <a:lnSpc>
                <a:spcPct val="100000"/>
              </a:lnSpc>
              <a:spcBef>
                <a:spcPts val="470"/>
              </a:spcBef>
              <a:tabLst>
                <a:tab pos="1803400" algn="l"/>
              </a:tabLst>
            </a:pPr>
            <a:r>
              <a:rPr sz="1350" spc="-10" dirty="0">
                <a:latin typeface="Arial" panose="020B0604020202020204" pitchFamily="34" charset="0"/>
                <a:cs typeface="Arial" panose="020B0604020202020204" pitchFamily="34" charset="0"/>
              </a:rPr>
              <a:t>Custodian</a:t>
            </a:r>
            <a:r>
              <a:rPr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t>
            </a:r>
            <a:r>
              <a:rPr sz="1350" spc="114"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Orbis</a:t>
            </a:r>
            <a:r>
              <a:rPr sz="1350" spc="8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Financial</a:t>
            </a:r>
            <a:r>
              <a:rPr sz="1350" spc="9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Corporation</a:t>
            </a:r>
            <a:r>
              <a:rPr sz="1350" spc="120" dirty="0">
                <a:latin typeface="Arial" panose="020B0604020202020204" pitchFamily="34" charset="0"/>
                <a:cs typeface="Arial" panose="020B0604020202020204" pitchFamily="34" charset="0"/>
              </a:rPr>
              <a:t> </a:t>
            </a:r>
            <a:r>
              <a:rPr sz="1350" spc="-20" dirty="0">
                <a:latin typeface="Arial" panose="020B0604020202020204" pitchFamily="34" charset="0"/>
                <a:cs typeface="Arial" panose="020B0604020202020204" pitchFamily="34" charset="0"/>
              </a:rPr>
              <a:t>Ltd.</a:t>
            </a:r>
            <a:endParaRPr sz="1350" dirty="0">
              <a:latin typeface="Arial" panose="020B0604020202020204" pitchFamily="34" charset="0"/>
              <a:cs typeface="Arial" panose="020B0604020202020204" pitchFamily="34" charset="0"/>
            </a:endParaRPr>
          </a:p>
        </p:txBody>
      </p:sp>
      <p:sp>
        <p:nvSpPr>
          <p:cNvPr id="16" name="object 15"/>
          <p:cNvSpPr/>
          <p:nvPr/>
        </p:nvSpPr>
        <p:spPr>
          <a:xfrm>
            <a:off x="635508" y="4577969"/>
            <a:ext cx="2286000" cy="869315"/>
          </a:xfrm>
          <a:custGeom>
            <a:avLst/>
            <a:gdLst/>
            <a:ahLst/>
            <a:cxnLst/>
            <a:rect l="l" t="t" r="r" b="b"/>
            <a:pathLst>
              <a:path w="2286000" h="869314">
                <a:moveTo>
                  <a:pt x="0" y="144779"/>
                </a:moveTo>
                <a:lnTo>
                  <a:pt x="7381" y="99047"/>
                </a:lnTo>
                <a:lnTo>
                  <a:pt x="27934" y="59307"/>
                </a:lnTo>
                <a:lnTo>
                  <a:pt x="59275" y="27956"/>
                </a:lnTo>
                <a:lnTo>
                  <a:pt x="99018" y="7388"/>
                </a:lnTo>
                <a:lnTo>
                  <a:pt x="144779" y="0"/>
                </a:lnTo>
                <a:lnTo>
                  <a:pt x="2141220" y="0"/>
                </a:lnTo>
                <a:lnTo>
                  <a:pt x="2187000" y="7388"/>
                </a:lnTo>
                <a:lnTo>
                  <a:pt x="2226746" y="27956"/>
                </a:lnTo>
                <a:lnTo>
                  <a:pt x="2258080" y="59307"/>
                </a:lnTo>
                <a:lnTo>
                  <a:pt x="2278623" y="99047"/>
                </a:lnTo>
                <a:lnTo>
                  <a:pt x="2286000" y="144779"/>
                </a:lnTo>
                <a:lnTo>
                  <a:pt x="2286000" y="724153"/>
                </a:lnTo>
                <a:lnTo>
                  <a:pt x="2278623" y="769934"/>
                </a:lnTo>
                <a:lnTo>
                  <a:pt x="2258080" y="809680"/>
                </a:lnTo>
                <a:lnTo>
                  <a:pt x="2226746" y="841014"/>
                </a:lnTo>
                <a:lnTo>
                  <a:pt x="2187000" y="861557"/>
                </a:lnTo>
                <a:lnTo>
                  <a:pt x="2141220" y="868933"/>
                </a:lnTo>
                <a:lnTo>
                  <a:pt x="144779" y="868933"/>
                </a:lnTo>
                <a:lnTo>
                  <a:pt x="99018" y="861557"/>
                </a:lnTo>
                <a:lnTo>
                  <a:pt x="59275" y="841014"/>
                </a:lnTo>
                <a:lnTo>
                  <a:pt x="27934" y="809680"/>
                </a:lnTo>
                <a:lnTo>
                  <a:pt x="7381" y="769934"/>
                </a:lnTo>
                <a:lnTo>
                  <a:pt x="0" y="724153"/>
                </a:lnTo>
                <a:lnTo>
                  <a:pt x="0" y="144779"/>
                </a:lnTo>
                <a:close/>
              </a:path>
            </a:pathLst>
          </a:custGeom>
          <a:ln w="9525">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7" name="object 16"/>
          <p:cNvSpPr txBox="1"/>
          <p:nvPr/>
        </p:nvSpPr>
        <p:spPr>
          <a:xfrm>
            <a:off x="756969" y="4831397"/>
            <a:ext cx="1798777" cy="185307"/>
          </a:xfrm>
          <a:prstGeom prst="rect">
            <a:avLst/>
          </a:prstGeom>
        </p:spPr>
        <p:txBody>
          <a:bodyPr vert="horz" wrap="square" lIns="0" tIns="15875" rIns="0" bIns="0" rtlCol="0">
            <a:spAutoFit/>
          </a:bodyPr>
          <a:lstStyle/>
          <a:p>
            <a:pPr marL="12700">
              <a:lnSpc>
                <a:spcPct val="100000"/>
              </a:lnSpc>
              <a:spcBef>
                <a:spcPts val="125"/>
              </a:spcBef>
              <a:tabLst>
                <a:tab pos="560705" algn="l"/>
              </a:tabLst>
            </a:pPr>
            <a:r>
              <a:rPr sz="1100" b="1" spc="-20" dirty="0">
                <a:latin typeface="Arial" panose="020B0604020202020204" pitchFamily="34" charset="0"/>
                <a:cs typeface="Arial" panose="020B0604020202020204" pitchFamily="34" charset="0"/>
              </a:rPr>
              <a:t>Name</a:t>
            </a:r>
            <a:r>
              <a:rPr sz="1100" b="1" dirty="0">
                <a:latin typeface="Arial" panose="020B0604020202020204" pitchFamily="34" charset="0"/>
                <a:cs typeface="Arial" panose="020B0604020202020204" pitchFamily="34" charset="0"/>
              </a:rPr>
              <a:t>	:</a:t>
            </a:r>
            <a:r>
              <a:rPr sz="1100" b="1" spc="300"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Vinod</a:t>
            </a:r>
            <a:r>
              <a:rPr sz="1100" spc="-45" dirty="0">
                <a:latin typeface="Arial" panose="020B0604020202020204" pitchFamily="34" charset="0"/>
                <a:cs typeface="Arial" panose="020B0604020202020204" pitchFamily="34" charset="0"/>
              </a:rPr>
              <a:t> </a:t>
            </a:r>
            <a:r>
              <a:rPr sz="1100" spc="-20" dirty="0">
                <a:latin typeface="Arial" panose="020B0604020202020204" pitchFamily="34" charset="0"/>
                <a:cs typeface="Arial" panose="020B0604020202020204" pitchFamily="34" charset="0"/>
              </a:rPr>
              <a:t>Vaya</a:t>
            </a:r>
            <a:endParaRPr sz="1100" dirty="0">
              <a:latin typeface="Arial" panose="020B0604020202020204" pitchFamily="34" charset="0"/>
              <a:cs typeface="Arial" panose="020B0604020202020204" pitchFamily="34" charset="0"/>
            </a:endParaRPr>
          </a:p>
        </p:txBody>
      </p:sp>
      <p:grpSp>
        <p:nvGrpSpPr>
          <p:cNvPr id="18" name="object 17"/>
          <p:cNvGrpSpPr/>
          <p:nvPr/>
        </p:nvGrpSpPr>
        <p:grpSpPr>
          <a:xfrm>
            <a:off x="649223" y="4379976"/>
            <a:ext cx="1906905" cy="553720"/>
            <a:chOff x="649223" y="4379976"/>
            <a:chExt cx="1906905" cy="553720"/>
          </a:xfrm>
        </p:grpSpPr>
        <p:pic>
          <p:nvPicPr>
            <p:cNvPr id="19" name="object 18"/>
            <p:cNvPicPr/>
            <p:nvPr/>
          </p:nvPicPr>
          <p:blipFill>
            <a:blip r:embed="rId7" cstate="print"/>
            <a:stretch>
              <a:fillRect/>
            </a:stretch>
          </p:blipFill>
          <p:spPr>
            <a:xfrm>
              <a:off x="649223" y="4389120"/>
              <a:ext cx="1906524" cy="461771"/>
            </a:xfrm>
            <a:prstGeom prst="rect">
              <a:avLst/>
            </a:prstGeom>
          </p:spPr>
        </p:pic>
        <p:pic>
          <p:nvPicPr>
            <p:cNvPr id="20" name="object 19"/>
            <p:cNvPicPr/>
            <p:nvPr/>
          </p:nvPicPr>
          <p:blipFill>
            <a:blip r:embed="rId8" cstate="print"/>
            <a:stretch>
              <a:fillRect/>
            </a:stretch>
          </p:blipFill>
          <p:spPr>
            <a:xfrm>
              <a:off x="722375" y="4379976"/>
              <a:ext cx="1760220" cy="553212"/>
            </a:xfrm>
            <a:prstGeom prst="rect">
              <a:avLst/>
            </a:prstGeom>
          </p:spPr>
        </p:pic>
        <p:sp>
          <p:nvSpPr>
            <p:cNvPr id="21" name="object 20"/>
            <p:cNvSpPr/>
            <p:nvPr/>
          </p:nvSpPr>
          <p:spPr>
            <a:xfrm>
              <a:off x="685799" y="4427093"/>
              <a:ext cx="1783080" cy="338455"/>
            </a:xfrm>
            <a:custGeom>
              <a:avLst/>
              <a:gdLst/>
              <a:ahLst/>
              <a:cxnLst/>
              <a:rect l="l" t="t" r="r" b="b"/>
              <a:pathLst>
                <a:path w="1783080" h="338454">
                  <a:moveTo>
                    <a:pt x="1613916" y="0"/>
                  </a:moveTo>
                  <a:lnTo>
                    <a:pt x="169163" y="0"/>
                  </a:lnTo>
                  <a:lnTo>
                    <a:pt x="124195" y="6039"/>
                  </a:lnTo>
                  <a:lnTo>
                    <a:pt x="83786" y="23085"/>
                  </a:lnTo>
                  <a:lnTo>
                    <a:pt x="49549" y="49529"/>
                  </a:lnTo>
                  <a:lnTo>
                    <a:pt x="23097" y="83763"/>
                  </a:lnTo>
                  <a:lnTo>
                    <a:pt x="6043" y="124177"/>
                  </a:lnTo>
                  <a:lnTo>
                    <a:pt x="0" y="169163"/>
                  </a:lnTo>
                  <a:lnTo>
                    <a:pt x="6043" y="214159"/>
                  </a:lnTo>
                  <a:lnTo>
                    <a:pt x="23097" y="254597"/>
                  </a:lnTo>
                  <a:lnTo>
                    <a:pt x="49549" y="288861"/>
                  </a:lnTo>
                  <a:lnTo>
                    <a:pt x="83786" y="315336"/>
                  </a:lnTo>
                  <a:lnTo>
                    <a:pt x="124195" y="332406"/>
                  </a:lnTo>
                  <a:lnTo>
                    <a:pt x="169163" y="338454"/>
                  </a:lnTo>
                  <a:lnTo>
                    <a:pt x="1613916" y="338454"/>
                  </a:lnTo>
                  <a:lnTo>
                    <a:pt x="1658902" y="332406"/>
                  </a:lnTo>
                  <a:lnTo>
                    <a:pt x="1699316" y="315336"/>
                  </a:lnTo>
                  <a:lnTo>
                    <a:pt x="1733550" y="288861"/>
                  </a:lnTo>
                  <a:lnTo>
                    <a:pt x="1759994" y="254597"/>
                  </a:lnTo>
                  <a:lnTo>
                    <a:pt x="1777040" y="214159"/>
                  </a:lnTo>
                  <a:lnTo>
                    <a:pt x="1783080" y="169163"/>
                  </a:lnTo>
                  <a:lnTo>
                    <a:pt x="1777040" y="124177"/>
                  </a:lnTo>
                  <a:lnTo>
                    <a:pt x="1759994" y="83763"/>
                  </a:lnTo>
                  <a:lnTo>
                    <a:pt x="1733550" y="49529"/>
                  </a:lnTo>
                  <a:lnTo>
                    <a:pt x="1699316" y="23085"/>
                  </a:lnTo>
                  <a:lnTo>
                    <a:pt x="1658902" y="6039"/>
                  </a:lnTo>
                  <a:lnTo>
                    <a:pt x="1613916"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22" name="object 21"/>
          <p:cNvSpPr txBox="1"/>
          <p:nvPr/>
        </p:nvSpPr>
        <p:spPr>
          <a:xfrm>
            <a:off x="827354" y="4460938"/>
            <a:ext cx="1803426" cy="225062"/>
          </a:xfrm>
          <a:prstGeom prst="rect">
            <a:avLst/>
          </a:prstGeom>
        </p:spPr>
        <p:txBody>
          <a:bodyPr vert="horz" wrap="square" lIns="0" tIns="17145" rIns="0" bIns="0" rtlCol="0">
            <a:spAutoFit/>
          </a:bodyPr>
          <a:lstStyle/>
          <a:p>
            <a:pPr marL="12700">
              <a:lnSpc>
                <a:spcPct val="100000"/>
              </a:lnSpc>
              <a:spcBef>
                <a:spcPts val="135"/>
              </a:spcBef>
            </a:pPr>
            <a:r>
              <a:rPr sz="1350" b="1" dirty="0">
                <a:solidFill>
                  <a:srgbClr val="FFFFFF"/>
                </a:solidFill>
                <a:latin typeface="Arial" panose="020B0604020202020204" pitchFamily="34" charset="0"/>
                <a:cs typeface="Arial" panose="020B0604020202020204" pitchFamily="34" charset="0"/>
              </a:rPr>
              <a:t>Product</a:t>
            </a:r>
            <a:r>
              <a:rPr sz="1350" b="1" spc="75" dirty="0">
                <a:solidFill>
                  <a:srgbClr val="FFFFFF"/>
                </a:solidFill>
                <a:latin typeface="Arial" panose="020B0604020202020204" pitchFamily="34" charset="0"/>
                <a:cs typeface="Arial" panose="020B0604020202020204" pitchFamily="34" charset="0"/>
              </a:rPr>
              <a:t> </a:t>
            </a:r>
            <a:r>
              <a:rPr sz="1350" b="1" spc="-10" dirty="0">
                <a:solidFill>
                  <a:srgbClr val="FFFFFF"/>
                </a:solidFill>
                <a:latin typeface="Arial" panose="020B0604020202020204" pitchFamily="34" charset="0"/>
                <a:cs typeface="Arial" panose="020B0604020202020204" pitchFamily="34" charset="0"/>
              </a:rPr>
              <a:t>Support</a:t>
            </a:r>
            <a:endParaRPr sz="1350" dirty="0">
              <a:latin typeface="Arial" panose="020B0604020202020204" pitchFamily="34" charset="0"/>
              <a:cs typeface="Arial" panose="020B0604020202020204" pitchFamily="34" charset="0"/>
            </a:endParaRPr>
          </a:p>
        </p:txBody>
      </p:sp>
      <p:sp>
        <p:nvSpPr>
          <p:cNvPr id="23" name="object 22"/>
          <p:cNvSpPr/>
          <p:nvPr/>
        </p:nvSpPr>
        <p:spPr>
          <a:xfrm>
            <a:off x="2976372" y="4577969"/>
            <a:ext cx="2743200" cy="869315"/>
          </a:xfrm>
          <a:custGeom>
            <a:avLst/>
            <a:gdLst/>
            <a:ahLst/>
            <a:cxnLst/>
            <a:rect l="l" t="t" r="r" b="b"/>
            <a:pathLst>
              <a:path w="2743200" h="869314">
                <a:moveTo>
                  <a:pt x="0" y="144779"/>
                </a:moveTo>
                <a:lnTo>
                  <a:pt x="7376" y="99047"/>
                </a:lnTo>
                <a:lnTo>
                  <a:pt x="27919" y="59307"/>
                </a:lnTo>
                <a:lnTo>
                  <a:pt x="59253" y="27956"/>
                </a:lnTo>
                <a:lnTo>
                  <a:pt x="98999" y="7388"/>
                </a:lnTo>
                <a:lnTo>
                  <a:pt x="144779" y="0"/>
                </a:lnTo>
                <a:lnTo>
                  <a:pt x="2598419" y="0"/>
                </a:lnTo>
                <a:lnTo>
                  <a:pt x="2644200" y="7388"/>
                </a:lnTo>
                <a:lnTo>
                  <a:pt x="2683946" y="27956"/>
                </a:lnTo>
                <a:lnTo>
                  <a:pt x="2715280" y="59307"/>
                </a:lnTo>
                <a:lnTo>
                  <a:pt x="2735823" y="99047"/>
                </a:lnTo>
                <a:lnTo>
                  <a:pt x="2743200" y="144779"/>
                </a:lnTo>
                <a:lnTo>
                  <a:pt x="2743200" y="724153"/>
                </a:lnTo>
                <a:lnTo>
                  <a:pt x="2735823" y="769934"/>
                </a:lnTo>
                <a:lnTo>
                  <a:pt x="2715280" y="809680"/>
                </a:lnTo>
                <a:lnTo>
                  <a:pt x="2683946" y="841014"/>
                </a:lnTo>
                <a:lnTo>
                  <a:pt x="2644200" y="861557"/>
                </a:lnTo>
                <a:lnTo>
                  <a:pt x="2598419" y="868933"/>
                </a:lnTo>
                <a:lnTo>
                  <a:pt x="144779" y="868933"/>
                </a:lnTo>
                <a:lnTo>
                  <a:pt x="98999" y="861557"/>
                </a:lnTo>
                <a:lnTo>
                  <a:pt x="59253" y="841014"/>
                </a:lnTo>
                <a:lnTo>
                  <a:pt x="27919" y="809680"/>
                </a:lnTo>
                <a:lnTo>
                  <a:pt x="7376" y="769934"/>
                </a:lnTo>
                <a:lnTo>
                  <a:pt x="0" y="724153"/>
                </a:lnTo>
                <a:lnTo>
                  <a:pt x="0" y="144779"/>
                </a:lnTo>
                <a:close/>
              </a:path>
            </a:pathLst>
          </a:custGeom>
          <a:ln w="9525">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4" name="object 23"/>
          <p:cNvSpPr txBox="1"/>
          <p:nvPr/>
        </p:nvSpPr>
        <p:spPr>
          <a:xfrm>
            <a:off x="3097782" y="4831397"/>
            <a:ext cx="542875" cy="200696"/>
          </a:xfrm>
          <a:prstGeom prst="rect">
            <a:avLst/>
          </a:prstGeom>
        </p:spPr>
        <p:txBody>
          <a:bodyPr vert="horz" wrap="square" lIns="0" tIns="15875" rIns="0" bIns="0" rtlCol="0">
            <a:spAutoFit/>
          </a:bodyPr>
          <a:lstStyle/>
          <a:p>
            <a:pPr marL="12700">
              <a:lnSpc>
                <a:spcPct val="100000"/>
              </a:lnSpc>
              <a:spcBef>
                <a:spcPts val="125"/>
              </a:spcBef>
            </a:pPr>
            <a:r>
              <a:rPr sz="1200" b="1" spc="-20" dirty="0">
                <a:latin typeface="Arial" panose="020B0604020202020204" pitchFamily="34" charset="0"/>
                <a:cs typeface="Arial" panose="020B0604020202020204" pitchFamily="34" charset="0"/>
              </a:rPr>
              <a:t>Name</a:t>
            </a:r>
            <a:endParaRPr sz="1200" dirty="0">
              <a:latin typeface="Arial" panose="020B0604020202020204" pitchFamily="34" charset="0"/>
              <a:cs typeface="Arial" panose="020B0604020202020204" pitchFamily="34" charset="0"/>
            </a:endParaRPr>
          </a:p>
        </p:txBody>
      </p:sp>
      <p:sp>
        <p:nvSpPr>
          <p:cNvPr id="25" name="object 24"/>
          <p:cNvSpPr txBox="1"/>
          <p:nvPr/>
        </p:nvSpPr>
        <p:spPr>
          <a:xfrm>
            <a:off x="3646546" y="4831397"/>
            <a:ext cx="1599061" cy="185307"/>
          </a:xfrm>
          <a:prstGeom prst="rect">
            <a:avLst/>
          </a:prstGeom>
        </p:spPr>
        <p:txBody>
          <a:bodyPr vert="horz" wrap="square" lIns="0" tIns="15875" rIns="0" bIns="0" rtlCol="0">
            <a:spAutoFit/>
          </a:bodyPr>
          <a:lstStyle/>
          <a:p>
            <a:pPr marL="12700">
              <a:lnSpc>
                <a:spcPct val="100000"/>
              </a:lnSpc>
              <a:spcBef>
                <a:spcPts val="125"/>
              </a:spcBef>
            </a:pPr>
            <a:r>
              <a:rPr sz="1100" b="1" dirty="0">
                <a:latin typeface="Arial" panose="020B0604020202020204" pitchFamily="34" charset="0"/>
                <a:cs typeface="Arial" panose="020B0604020202020204" pitchFamily="34" charset="0"/>
              </a:rPr>
              <a:t>:</a:t>
            </a:r>
            <a:r>
              <a:rPr sz="1100" b="1" spc="130"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Namita</a:t>
            </a:r>
            <a:r>
              <a:rPr sz="1100" spc="295"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a:t>
            </a:r>
            <a:r>
              <a:rPr sz="1100" spc="-10" dirty="0">
                <a:latin typeface="Arial" panose="020B0604020202020204" pitchFamily="34" charset="0"/>
                <a:cs typeface="Arial" panose="020B0604020202020204" pitchFamily="34" charset="0"/>
              </a:rPr>
              <a:t> Mitali</a:t>
            </a:r>
            <a:endParaRPr sz="1100" dirty="0">
              <a:latin typeface="Arial" panose="020B0604020202020204" pitchFamily="34" charset="0"/>
              <a:cs typeface="Arial" panose="020B0604020202020204" pitchFamily="34" charset="0"/>
            </a:endParaRPr>
          </a:p>
        </p:txBody>
      </p:sp>
      <p:sp>
        <p:nvSpPr>
          <p:cNvPr id="26" name="object 25"/>
          <p:cNvSpPr txBox="1"/>
          <p:nvPr/>
        </p:nvSpPr>
        <p:spPr>
          <a:xfrm>
            <a:off x="762558" y="5020345"/>
            <a:ext cx="4666907" cy="185307"/>
          </a:xfrm>
          <a:prstGeom prst="rect">
            <a:avLst/>
          </a:prstGeom>
        </p:spPr>
        <p:txBody>
          <a:bodyPr vert="horz" wrap="square" lIns="0" tIns="15875" rIns="0" bIns="0" rtlCol="0">
            <a:spAutoFit/>
          </a:bodyPr>
          <a:lstStyle/>
          <a:p>
            <a:pPr marL="12700">
              <a:lnSpc>
                <a:spcPct val="100000"/>
              </a:lnSpc>
              <a:spcBef>
                <a:spcPts val="125"/>
              </a:spcBef>
              <a:tabLst>
                <a:tab pos="568960" algn="l"/>
                <a:tab pos="2353310" algn="l"/>
                <a:tab pos="2909570" algn="l"/>
              </a:tabLst>
            </a:pPr>
            <a:r>
              <a:rPr sz="1100" b="1" spc="-25" dirty="0">
                <a:latin typeface="Arial" panose="020B0604020202020204" pitchFamily="34" charset="0"/>
                <a:cs typeface="Arial" panose="020B0604020202020204" pitchFamily="34" charset="0"/>
              </a:rPr>
              <a:t>Tel</a:t>
            </a:r>
            <a:r>
              <a:rPr sz="1100" b="1" dirty="0">
                <a:latin typeface="Arial" panose="020B0604020202020204" pitchFamily="34" charset="0"/>
                <a:cs typeface="Arial" panose="020B0604020202020204" pitchFamily="34" charset="0"/>
              </a:rPr>
              <a:t>	:</a:t>
            </a:r>
            <a:r>
              <a:rPr sz="1100" b="1" spc="320"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022</a:t>
            </a:r>
            <a:r>
              <a:rPr sz="1100" spc="-5"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- 6281</a:t>
            </a:r>
            <a:r>
              <a:rPr sz="1100" spc="-25" dirty="0">
                <a:latin typeface="Arial" panose="020B0604020202020204" pitchFamily="34" charset="0"/>
                <a:cs typeface="Arial" panose="020B0604020202020204" pitchFamily="34" charset="0"/>
              </a:rPr>
              <a:t> </a:t>
            </a:r>
            <a:r>
              <a:rPr sz="1100" spc="-20" dirty="0">
                <a:latin typeface="Arial" panose="020B0604020202020204" pitchFamily="34" charset="0"/>
                <a:cs typeface="Arial" panose="020B0604020202020204" pitchFamily="34" charset="0"/>
              </a:rPr>
              <a:t>3851</a:t>
            </a:r>
            <a:r>
              <a:rPr sz="1100" dirty="0">
                <a:latin typeface="Arial" panose="020B0604020202020204" pitchFamily="34" charset="0"/>
                <a:cs typeface="Arial" panose="020B0604020202020204" pitchFamily="34" charset="0"/>
              </a:rPr>
              <a:t>	</a:t>
            </a:r>
            <a:r>
              <a:rPr sz="1100" b="1" spc="-25" dirty="0">
                <a:latin typeface="Arial" panose="020B0604020202020204" pitchFamily="34" charset="0"/>
                <a:cs typeface="Arial" panose="020B0604020202020204" pitchFamily="34" charset="0"/>
              </a:rPr>
              <a:t>Tel</a:t>
            </a:r>
            <a:r>
              <a:rPr sz="1100" b="1" dirty="0">
                <a:latin typeface="Arial" panose="020B0604020202020204" pitchFamily="34" charset="0"/>
                <a:cs typeface="Arial" panose="020B0604020202020204" pitchFamily="34" charset="0"/>
              </a:rPr>
              <a:t>	:</a:t>
            </a:r>
            <a:r>
              <a:rPr sz="1100" b="1" spc="315"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022 –</a:t>
            </a:r>
            <a:r>
              <a:rPr sz="1100" spc="-5"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6281</a:t>
            </a:r>
            <a:r>
              <a:rPr sz="1100" spc="-25" dirty="0">
                <a:latin typeface="Arial" panose="020B0604020202020204" pitchFamily="34" charset="0"/>
                <a:cs typeface="Arial" panose="020B0604020202020204" pitchFamily="34" charset="0"/>
              </a:rPr>
              <a:t> </a:t>
            </a:r>
            <a:r>
              <a:rPr sz="1100" spc="-20" dirty="0">
                <a:latin typeface="Arial" panose="020B0604020202020204" pitchFamily="34" charset="0"/>
                <a:cs typeface="Arial" panose="020B0604020202020204" pitchFamily="34" charset="0"/>
              </a:rPr>
              <a:t>1577</a:t>
            </a:r>
            <a:r>
              <a:rPr lang="en-US" sz="1100" spc="-20" dirty="0">
                <a:latin typeface="Arial" panose="020B0604020202020204" pitchFamily="34" charset="0"/>
                <a:cs typeface="Arial" panose="020B0604020202020204" pitchFamily="34" charset="0"/>
              </a:rPr>
              <a:t> / 3869</a:t>
            </a:r>
            <a:endParaRPr sz="1100" dirty="0">
              <a:latin typeface="Arial" panose="020B0604020202020204" pitchFamily="34" charset="0"/>
              <a:cs typeface="Arial" panose="020B0604020202020204" pitchFamily="34" charset="0"/>
            </a:endParaRPr>
          </a:p>
        </p:txBody>
      </p:sp>
      <p:sp>
        <p:nvSpPr>
          <p:cNvPr id="27" name="object 26"/>
          <p:cNvSpPr txBox="1"/>
          <p:nvPr/>
        </p:nvSpPr>
        <p:spPr>
          <a:xfrm>
            <a:off x="720674" y="5197792"/>
            <a:ext cx="7157084" cy="1196975"/>
          </a:xfrm>
          <a:prstGeom prst="rect">
            <a:avLst/>
          </a:prstGeom>
        </p:spPr>
        <p:txBody>
          <a:bodyPr vert="horz" wrap="square" lIns="0" tIns="15875" rIns="0" bIns="0" rtlCol="0">
            <a:spAutoFit/>
          </a:bodyPr>
          <a:lstStyle/>
          <a:p>
            <a:pPr marL="48895">
              <a:lnSpc>
                <a:spcPct val="100000"/>
              </a:lnSpc>
              <a:spcBef>
                <a:spcPts val="125"/>
              </a:spcBef>
              <a:tabLst>
                <a:tab pos="2389505" algn="l"/>
              </a:tabLst>
            </a:pPr>
            <a:r>
              <a:rPr sz="1100" b="1" dirty="0">
                <a:latin typeface="Arial" panose="020B0604020202020204" pitchFamily="34" charset="0"/>
                <a:cs typeface="Arial" panose="020B0604020202020204" pitchFamily="34" charset="0"/>
              </a:rPr>
              <a:t>Email</a:t>
            </a:r>
            <a:r>
              <a:rPr sz="1100" b="1" spc="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ID</a:t>
            </a:r>
            <a:r>
              <a:rPr sz="1100" b="1" spc="-3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a:t>
            </a:r>
            <a:r>
              <a:rPr sz="1100" b="1" spc="285"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hlinkClick r:id="rId9"/>
              </a:rPr>
              <a:t>vinodvaya@rathi.com</a:t>
            </a:r>
            <a:r>
              <a:rPr sz="110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Email</a:t>
            </a:r>
            <a:r>
              <a:rPr sz="1100" b="1" spc="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ID</a:t>
            </a:r>
            <a:r>
              <a:rPr sz="1100" b="1" spc="-3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a:t>
            </a:r>
            <a:r>
              <a:rPr sz="1100" b="1" spc="280"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hlinkClick r:id="rId10"/>
              </a:rPr>
              <a:t>pmsdesk@rathi.com</a:t>
            </a:r>
            <a:endParaRPr sz="1100" dirty="0">
              <a:latin typeface="Arial" panose="020B0604020202020204" pitchFamily="34" charset="0"/>
              <a:cs typeface="Arial" panose="020B0604020202020204" pitchFamily="34" charset="0"/>
            </a:endParaRPr>
          </a:p>
          <a:p>
            <a:pPr>
              <a:lnSpc>
                <a:spcPct val="100000"/>
              </a:lnSpc>
              <a:spcBef>
                <a:spcPts val="745"/>
              </a:spcBef>
            </a:pPr>
            <a:endParaRPr sz="1200" dirty="0">
              <a:latin typeface="Arial" panose="020B0604020202020204" pitchFamily="34" charset="0"/>
              <a:cs typeface="Arial" panose="020B0604020202020204" pitchFamily="34" charset="0"/>
            </a:endParaRPr>
          </a:p>
          <a:p>
            <a:pPr marL="1772285" marR="55880" indent="-1709420">
              <a:lnSpc>
                <a:spcPct val="103800"/>
              </a:lnSpc>
            </a:pPr>
            <a:r>
              <a:rPr sz="1550" b="1" dirty="0">
                <a:latin typeface="Arial" panose="020B0604020202020204" pitchFamily="34" charset="0"/>
                <a:cs typeface="Arial" panose="020B0604020202020204" pitchFamily="34" charset="0"/>
              </a:rPr>
              <a:t>OFFICIAL</a:t>
            </a:r>
            <a:r>
              <a:rPr sz="1550" b="1" spc="45" dirty="0">
                <a:latin typeface="Arial" panose="020B0604020202020204" pitchFamily="34" charset="0"/>
                <a:cs typeface="Arial" panose="020B0604020202020204" pitchFamily="34" charset="0"/>
              </a:rPr>
              <a:t> </a:t>
            </a:r>
            <a:r>
              <a:rPr sz="1550" b="1" dirty="0">
                <a:latin typeface="Arial" panose="020B0604020202020204" pitchFamily="34" charset="0"/>
                <a:cs typeface="Arial" panose="020B0604020202020204" pitchFamily="34" charset="0"/>
              </a:rPr>
              <a:t>ADDRESS</a:t>
            </a:r>
            <a:r>
              <a:rPr sz="1350" dirty="0">
                <a:latin typeface="Arial" panose="020B0604020202020204" pitchFamily="34" charset="0"/>
                <a:cs typeface="Arial" panose="020B0604020202020204" pitchFamily="34" charset="0"/>
              </a:rPr>
              <a:t>:</a:t>
            </a:r>
            <a:r>
              <a:rPr sz="1350" spc="43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10</a:t>
            </a:r>
            <a:r>
              <a:rPr sz="1350" baseline="27777" dirty="0">
                <a:latin typeface="Arial" panose="020B0604020202020204" pitchFamily="34" charset="0"/>
                <a:cs typeface="Arial" panose="020B0604020202020204" pitchFamily="34" charset="0"/>
              </a:rPr>
              <a:t>th</a:t>
            </a:r>
            <a:r>
              <a:rPr sz="1350" spc="270" baseline="27777"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Floor,</a:t>
            </a:r>
            <a:r>
              <a:rPr sz="1350" spc="5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Express</a:t>
            </a:r>
            <a:r>
              <a:rPr sz="1350" spc="8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Zone</a:t>
            </a:r>
            <a:r>
              <a:rPr sz="1350" spc="9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t>
            </a:r>
            <a:r>
              <a:rPr sz="1350" spc="6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a:t>
            </a:r>
            <a:r>
              <a:rPr sz="1350" spc="114"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Wing,</a:t>
            </a:r>
            <a:r>
              <a:rPr sz="1350" spc="5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Western</a:t>
            </a:r>
            <a:r>
              <a:rPr sz="1350" spc="114"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Express</a:t>
            </a:r>
            <a:r>
              <a:rPr sz="1350" spc="7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Highway,</a:t>
            </a:r>
            <a:r>
              <a:rPr sz="1350" spc="95" dirty="0">
                <a:latin typeface="Arial" panose="020B0604020202020204" pitchFamily="34" charset="0"/>
                <a:cs typeface="Arial" panose="020B0604020202020204" pitchFamily="34" charset="0"/>
              </a:rPr>
              <a:t> </a:t>
            </a:r>
            <a:r>
              <a:rPr lang="en-US" sz="1350" spc="95" dirty="0">
                <a:latin typeface="Arial" panose="020B0604020202020204" pitchFamily="34" charset="0"/>
                <a:cs typeface="Arial" panose="020B0604020202020204" pitchFamily="34" charset="0"/>
              </a:rPr>
              <a:t>           	      </a:t>
            </a:r>
            <a:r>
              <a:rPr sz="1350" dirty="0" err="1">
                <a:latin typeface="Arial" panose="020B0604020202020204" pitchFamily="34" charset="0"/>
                <a:cs typeface="Arial" panose="020B0604020202020204" pitchFamily="34" charset="0"/>
              </a:rPr>
              <a:t>Malad</a:t>
            </a:r>
            <a:r>
              <a:rPr sz="1350" spc="80" dirty="0">
                <a:latin typeface="Arial" panose="020B0604020202020204" pitchFamily="34" charset="0"/>
                <a:cs typeface="Arial" panose="020B0604020202020204" pitchFamily="34" charset="0"/>
              </a:rPr>
              <a:t> </a:t>
            </a:r>
            <a:r>
              <a:rPr sz="1350" spc="-10" dirty="0">
                <a:latin typeface="Arial" panose="020B0604020202020204" pitchFamily="34" charset="0"/>
                <a:cs typeface="Arial" panose="020B0604020202020204" pitchFamily="34" charset="0"/>
              </a:rPr>
              <a:t>(East), </a:t>
            </a:r>
            <a:r>
              <a:rPr sz="1350" dirty="0">
                <a:latin typeface="Arial" panose="020B0604020202020204" pitchFamily="34" charset="0"/>
                <a:cs typeface="Arial" panose="020B0604020202020204" pitchFamily="34" charset="0"/>
              </a:rPr>
              <a:t>Mumbai</a:t>
            </a:r>
            <a:r>
              <a:rPr sz="1350" spc="9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t>
            </a:r>
            <a:r>
              <a:rPr sz="1350" spc="9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400063,</a:t>
            </a:r>
            <a:r>
              <a:rPr sz="1350" spc="155" dirty="0">
                <a:latin typeface="Arial" panose="020B0604020202020204" pitchFamily="34" charset="0"/>
                <a:cs typeface="Arial" panose="020B0604020202020204" pitchFamily="34" charset="0"/>
              </a:rPr>
              <a:t> </a:t>
            </a:r>
            <a:r>
              <a:rPr sz="1350" spc="-10" dirty="0">
                <a:latin typeface="Arial" panose="020B0604020202020204" pitchFamily="34" charset="0"/>
                <a:cs typeface="Arial" panose="020B0604020202020204" pitchFamily="34" charset="0"/>
              </a:rPr>
              <a:t>India</a:t>
            </a:r>
            <a:endParaRPr sz="1350" dirty="0">
              <a:latin typeface="Arial" panose="020B0604020202020204" pitchFamily="34" charset="0"/>
              <a:cs typeface="Arial" panose="020B0604020202020204" pitchFamily="34" charset="0"/>
            </a:endParaRPr>
          </a:p>
          <a:p>
            <a:pPr marL="63500">
              <a:lnSpc>
                <a:spcPct val="100000"/>
              </a:lnSpc>
              <a:spcBef>
                <a:spcPts val="55"/>
              </a:spcBef>
              <a:tabLst>
                <a:tab pos="1645920" algn="l"/>
              </a:tabLst>
            </a:pPr>
            <a:r>
              <a:rPr sz="1550" b="1" dirty="0">
                <a:latin typeface="Arial" panose="020B0604020202020204" pitchFamily="34" charset="0"/>
                <a:cs typeface="Arial" panose="020B0604020202020204" pitchFamily="34" charset="0"/>
              </a:rPr>
              <a:t>BOARD</a:t>
            </a:r>
            <a:r>
              <a:rPr sz="1550" b="1" spc="95" dirty="0">
                <a:latin typeface="Arial" panose="020B0604020202020204" pitchFamily="34" charset="0"/>
                <a:cs typeface="Arial" panose="020B0604020202020204" pitchFamily="34" charset="0"/>
              </a:rPr>
              <a:t> </a:t>
            </a:r>
            <a:r>
              <a:rPr sz="1550" b="1" spc="-20" dirty="0">
                <a:latin typeface="Arial" panose="020B0604020202020204" pitchFamily="34" charset="0"/>
                <a:cs typeface="Arial" panose="020B0604020202020204" pitchFamily="34" charset="0"/>
              </a:rPr>
              <a:t>LINE</a:t>
            </a:r>
            <a:r>
              <a:rPr sz="1550" b="1" dirty="0">
                <a:latin typeface="Arial" panose="020B0604020202020204" pitchFamily="34" charset="0"/>
                <a:cs typeface="Arial" panose="020B0604020202020204" pitchFamily="34" charset="0"/>
              </a:rPr>
              <a:t>	</a:t>
            </a:r>
            <a:r>
              <a:rPr lang="en-US" sz="1550" b="1" dirty="0">
                <a:latin typeface="Arial" panose="020B0604020202020204" pitchFamily="34" charset="0"/>
                <a:cs typeface="Arial" panose="020B0604020202020204" pitchFamily="34" charset="0"/>
              </a:rPr>
              <a:t>       </a:t>
            </a:r>
            <a:r>
              <a:rPr sz="1550" b="1" dirty="0">
                <a:latin typeface="Arial" panose="020B0604020202020204" pitchFamily="34" charset="0"/>
                <a:cs typeface="Arial" panose="020B0604020202020204" pitchFamily="34" charset="0"/>
              </a:rPr>
              <a:t>:</a:t>
            </a:r>
            <a:r>
              <a:rPr sz="1550" b="1" spc="114"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+91</a:t>
            </a:r>
            <a:r>
              <a:rPr sz="1350" spc="5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22</a:t>
            </a:r>
            <a:r>
              <a:rPr sz="1350" spc="7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6281</a:t>
            </a:r>
            <a:r>
              <a:rPr sz="1350" spc="60" dirty="0">
                <a:latin typeface="Arial" panose="020B0604020202020204" pitchFamily="34" charset="0"/>
                <a:cs typeface="Arial" panose="020B0604020202020204" pitchFamily="34" charset="0"/>
              </a:rPr>
              <a:t> </a:t>
            </a:r>
            <a:r>
              <a:rPr sz="1350" spc="-20" dirty="0">
                <a:latin typeface="Arial" panose="020B0604020202020204" pitchFamily="34" charset="0"/>
                <a:cs typeface="Arial" panose="020B0604020202020204" pitchFamily="34" charset="0"/>
              </a:rPr>
              <a:t>7000</a:t>
            </a:r>
            <a:endParaRPr sz="1350" dirty="0">
              <a:latin typeface="Arial" panose="020B0604020202020204" pitchFamily="34" charset="0"/>
              <a:cs typeface="Arial" panose="020B0604020202020204" pitchFamily="34" charset="0"/>
            </a:endParaRPr>
          </a:p>
        </p:txBody>
      </p:sp>
      <p:grpSp>
        <p:nvGrpSpPr>
          <p:cNvPr id="28" name="object 27"/>
          <p:cNvGrpSpPr/>
          <p:nvPr/>
        </p:nvGrpSpPr>
        <p:grpSpPr>
          <a:xfrm>
            <a:off x="3017520" y="4379976"/>
            <a:ext cx="2208530" cy="553720"/>
            <a:chOff x="3017520" y="4379976"/>
            <a:chExt cx="2208530" cy="553720"/>
          </a:xfrm>
        </p:grpSpPr>
        <p:pic>
          <p:nvPicPr>
            <p:cNvPr id="29" name="object 28"/>
            <p:cNvPicPr/>
            <p:nvPr/>
          </p:nvPicPr>
          <p:blipFill>
            <a:blip r:embed="rId11" cstate="print"/>
            <a:stretch>
              <a:fillRect/>
            </a:stretch>
          </p:blipFill>
          <p:spPr>
            <a:xfrm>
              <a:off x="3017520" y="4389120"/>
              <a:ext cx="2208276" cy="461771"/>
            </a:xfrm>
            <a:prstGeom prst="rect">
              <a:avLst/>
            </a:prstGeom>
          </p:spPr>
        </p:pic>
        <p:pic>
          <p:nvPicPr>
            <p:cNvPr id="30" name="object 29"/>
            <p:cNvPicPr/>
            <p:nvPr/>
          </p:nvPicPr>
          <p:blipFill>
            <a:blip r:embed="rId12" cstate="print"/>
            <a:stretch>
              <a:fillRect/>
            </a:stretch>
          </p:blipFill>
          <p:spPr>
            <a:xfrm>
              <a:off x="3099816" y="4379976"/>
              <a:ext cx="2043683" cy="553212"/>
            </a:xfrm>
            <a:prstGeom prst="rect">
              <a:avLst/>
            </a:prstGeom>
          </p:spPr>
        </p:pic>
        <p:sp>
          <p:nvSpPr>
            <p:cNvPr id="31" name="object 30"/>
            <p:cNvSpPr/>
            <p:nvPr/>
          </p:nvSpPr>
          <p:spPr>
            <a:xfrm>
              <a:off x="3054096" y="4427093"/>
              <a:ext cx="2085339" cy="338455"/>
            </a:xfrm>
            <a:custGeom>
              <a:avLst/>
              <a:gdLst/>
              <a:ahLst/>
              <a:cxnLst/>
              <a:rect l="l" t="t" r="r" b="b"/>
              <a:pathLst>
                <a:path w="2085339" h="338454">
                  <a:moveTo>
                    <a:pt x="1915668" y="0"/>
                  </a:moveTo>
                  <a:lnTo>
                    <a:pt x="169164" y="0"/>
                  </a:lnTo>
                  <a:lnTo>
                    <a:pt x="124177" y="6039"/>
                  </a:lnTo>
                  <a:lnTo>
                    <a:pt x="83763" y="23085"/>
                  </a:lnTo>
                  <a:lnTo>
                    <a:pt x="49530" y="49529"/>
                  </a:lnTo>
                  <a:lnTo>
                    <a:pt x="23085" y="83763"/>
                  </a:lnTo>
                  <a:lnTo>
                    <a:pt x="6039" y="124177"/>
                  </a:lnTo>
                  <a:lnTo>
                    <a:pt x="0" y="169163"/>
                  </a:lnTo>
                  <a:lnTo>
                    <a:pt x="6039" y="214159"/>
                  </a:lnTo>
                  <a:lnTo>
                    <a:pt x="23085" y="254597"/>
                  </a:lnTo>
                  <a:lnTo>
                    <a:pt x="49530" y="288861"/>
                  </a:lnTo>
                  <a:lnTo>
                    <a:pt x="83763" y="315336"/>
                  </a:lnTo>
                  <a:lnTo>
                    <a:pt x="124177" y="332406"/>
                  </a:lnTo>
                  <a:lnTo>
                    <a:pt x="169164" y="338454"/>
                  </a:lnTo>
                  <a:lnTo>
                    <a:pt x="1915668" y="338454"/>
                  </a:lnTo>
                  <a:lnTo>
                    <a:pt x="1960654" y="332406"/>
                  </a:lnTo>
                  <a:lnTo>
                    <a:pt x="2001068" y="315336"/>
                  </a:lnTo>
                  <a:lnTo>
                    <a:pt x="2035301" y="288861"/>
                  </a:lnTo>
                  <a:lnTo>
                    <a:pt x="2061746" y="254597"/>
                  </a:lnTo>
                  <a:lnTo>
                    <a:pt x="2078792" y="214159"/>
                  </a:lnTo>
                  <a:lnTo>
                    <a:pt x="2084832" y="169163"/>
                  </a:lnTo>
                  <a:lnTo>
                    <a:pt x="2078792" y="124177"/>
                  </a:lnTo>
                  <a:lnTo>
                    <a:pt x="2061746" y="83763"/>
                  </a:lnTo>
                  <a:lnTo>
                    <a:pt x="2035301" y="49529"/>
                  </a:lnTo>
                  <a:lnTo>
                    <a:pt x="2001068" y="23085"/>
                  </a:lnTo>
                  <a:lnTo>
                    <a:pt x="1960654" y="6039"/>
                  </a:lnTo>
                  <a:lnTo>
                    <a:pt x="1915668"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32" name="object 31"/>
          <p:cNvSpPr txBox="1"/>
          <p:nvPr/>
        </p:nvSpPr>
        <p:spPr>
          <a:xfrm>
            <a:off x="3249802" y="4460938"/>
            <a:ext cx="2030857" cy="225062"/>
          </a:xfrm>
          <a:prstGeom prst="rect">
            <a:avLst/>
          </a:prstGeom>
        </p:spPr>
        <p:txBody>
          <a:bodyPr vert="horz" wrap="square" lIns="0" tIns="17145" rIns="0" bIns="0" rtlCol="0">
            <a:spAutoFit/>
          </a:bodyPr>
          <a:lstStyle/>
          <a:p>
            <a:pPr marL="12700">
              <a:lnSpc>
                <a:spcPct val="100000"/>
              </a:lnSpc>
              <a:spcBef>
                <a:spcPts val="135"/>
              </a:spcBef>
            </a:pPr>
            <a:r>
              <a:rPr sz="1350" b="1" dirty="0">
                <a:solidFill>
                  <a:srgbClr val="FFFFFF"/>
                </a:solidFill>
                <a:latin typeface="Arial" panose="020B0604020202020204" pitchFamily="34" charset="0"/>
                <a:cs typeface="Arial" panose="020B0604020202020204" pitchFamily="34" charset="0"/>
              </a:rPr>
              <a:t>Back</a:t>
            </a:r>
            <a:r>
              <a:rPr sz="1350" b="1" spc="95" dirty="0">
                <a:solidFill>
                  <a:srgbClr val="FFFFFF"/>
                </a:solidFill>
                <a:latin typeface="Arial" panose="020B0604020202020204" pitchFamily="34" charset="0"/>
                <a:cs typeface="Arial" panose="020B0604020202020204" pitchFamily="34" charset="0"/>
              </a:rPr>
              <a:t> </a:t>
            </a:r>
            <a:r>
              <a:rPr sz="1350" b="1" dirty="0">
                <a:solidFill>
                  <a:srgbClr val="FFFFFF"/>
                </a:solidFill>
                <a:latin typeface="Arial" panose="020B0604020202020204" pitchFamily="34" charset="0"/>
                <a:cs typeface="Arial" panose="020B0604020202020204" pitchFamily="34" charset="0"/>
              </a:rPr>
              <a:t>Office</a:t>
            </a:r>
            <a:r>
              <a:rPr sz="1350" b="1" spc="150" dirty="0">
                <a:solidFill>
                  <a:srgbClr val="FFFFFF"/>
                </a:solidFill>
                <a:latin typeface="Arial" panose="020B0604020202020204" pitchFamily="34" charset="0"/>
                <a:cs typeface="Arial" panose="020B0604020202020204" pitchFamily="34" charset="0"/>
              </a:rPr>
              <a:t> </a:t>
            </a:r>
            <a:r>
              <a:rPr sz="1350" b="1" spc="-10" dirty="0">
                <a:solidFill>
                  <a:srgbClr val="FFFFFF"/>
                </a:solidFill>
                <a:latin typeface="Arial" panose="020B0604020202020204" pitchFamily="34" charset="0"/>
                <a:cs typeface="Arial" panose="020B0604020202020204" pitchFamily="34" charset="0"/>
              </a:rPr>
              <a:t>Support</a:t>
            </a:r>
            <a:endParaRPr sz="1350" dirty="0">
              <a:latin typeface="Arial" panose="020B0604020202020204" pitchFamily="34" charset="0"/>
              <a:cs typeface="Arial" panose="020B0604020202020204" pitchFamily="34" charset="0"/>
            </a:endParaRPr>
          </a:p>
        </p:txBody>
      </p:sp>
      <p:grpSp>
        <p:nvGrpSpPr>
          <p:cNvPr id="33" name="object 32"/>
          <p:cNvGrpSpPr/>
          <p:nvPr/>
        </p:nvGrpSpPr>
        <p:grpSpPr>
          <a:xfrm>
            <a:off x="5769673" y="4379976"/>
            <a:ext cx="3639820" cy="1090295"/>
            <a:chOff x="5769673" y="4379976"/>
            <a:chExt cx="3639820" cy="1090295"/>
          </a:xfrm>
        </p:grpSpPr>
        <p:sp>
          <p:nvSpPr>
            <p:cNvPr id="34" name="object 33"/>
            <p:cNvSpPr/>
            <p:nvPr/>
          </p:nvSpPr>
          <p:spPr>
            <a:xfrm>
              <a:off x="5774435" y="4596257"/>
              <a:ext cx="3630295" cy="869315"/>
            </a:xfrm>
            <a:custGeom>
              <a:avLst/>
              <a:gdLst/>
              <a:ahLst/>
              <a:cxnLst/>
              <a:rect l="l" t="t" r="r" b="b"/>
              <a:pathLst>
                <a:path w="3630295" h="869314">
                  <a:moveTo>
                    <a:pt x="0" y="144907"/>
                  </a:moveTo>
                  <a:lnTo>
                    <a:pt x="7376" y="99112"/>
                  </a:lnTo>
                  <a:lnTo>
                    <a:pt x="27919" y="59335"/>
                  </a:lnTo>
                  <a:lnTo>
                    <a:pt x="59253" y="27964"/>
                  </a:lnTo>
                  <a:lnTo>
                    <a:pt x="98999" y="7389"/>
                  </a:lnTo>
                  <a:lnTo>
                    <a:pt x="144779" y="0"/>
                  </a:lnTo>
                  <a:lnTo>
                    <a:pt x="3485388" y="0"/>
                  </a:lnTo>
                  <a:lnTo>
                    <a:pt x="3531168" y="7389"/>
                  </a:lnTo>
                  <a:lnTo>
                    <a:pt x="3570914" y="27964"/>
                  </a:lnTo>
                  <a:lnTo>
                    <a:pt x="3602248" y="59335"/>
                  </a:lnTo>
                  <a:lnTo>
                    <a:pt x="3622791" y="99112"/>
                  </a:lnTo>
                  <a:lnTo>
                    <a:pt x="3630167" y="144907"/>
                  </a:lnTo>
                  <a:lnTo>
                    <a:pt x="3630167" y="724154"/>
                  </a:lnTo>
                  <a:lnTo>
                    <a:pt x="3622791" y="769934"/>
                  </a:lnTo>
                  <a:lnTo>
                    <a:pt x="3602248" y="809680"/>
                  </a:lnTo>
                  <a:lnTo>
                    <a:pt x="3570914" y="841014"/>
                  </a:lnTo>
                  <a:lnTo>
                    <a:pt x="3531168" y="861557"/>
                  </a:lnTo>
                  <a:lnTo>
                    <a:pt x="3485388" y="868934"/>
                  </a:lnTo>
                  <a:lnTo>
                    <a:pt x="144779" y="868934"/>
                  </a:lnTo>
                  <a:lnTo>
                    <a:pt x="98999" y="861557"/>
                  </a:lnTo>
                  <a:lnTo>
                    <a:pt x="59253" y="841014"/>
                  </a:lnTo>
                  <a:lnTo>
                    <a:pt x="27919" y="809680"/>
                  </a:lnTo>
                  <a:lnTo>
                    <a:pt x="7376" y="769934"/>
                  </a:lnTo>
                  <a:lnTo>
                    <a:pt x="0" y="724154"/>
                  </a:lnTo>
                  <a:lnTo>
                    <a:pt x="0" y="144907"/>
                  </a:lnTo>
                  <a:close/>
                </a:path>
              </a:pathLst>
            </a:custGeom>
            <a:ln w="9524">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pic>
          <p:nvPicPr>
            <p:cNvPr id="35" name="object 34"/>
            <p:cNvPicPr/>
            <p:nvPr/>
          </p:nvPicPr>
          <p:blipFill>
            <a:blip r:embed="rId13" cstate="print"/>
            <a:stretch>
              <a:fillRect/>
            </a:stretch>
          </p:blipFill>
          <p:spPr>
            <a:xfrm>
              <a:off x="5797295" y="4389120"/>
              <a:ext cx="2308859" cy="461771"/>
            </a:xfrm>
            <a:prstGeom prst="rect">
              <a:avLst/>
            </a:prstGeom>
          </p:spPr>
        </p:pic>
        <p:pic>
          <p:nvPicPr>
            <p:cNvPr id="36" name="object 35"/>
            <p:cNvPicPr/>
            <p:nvPr/>
          </p:nvPicPr>
          <p:blipFill>
            <a:blip r:embed="rId14" cstate="print"/>
            <a:stretch>
              <a:fillRect/>
            </a:stretch>
          </p:blipFill>
          <p:spPr>
            <a:xfrm>
              <a:off x="6007607" y="4379976"/>
              <a:ext cx="1888236" cy="553212"/>
            </a:xfrm>
            <a:prstGeom prst="rect">
              <a:avLst/>
            </a:prstGeom>
          </p:spPr>
        </p:pic>
        <p:sp>
          <p:nvSpPr>
            <p:cNvPr id="37" name="object 36"/>
            <p:cNvSpPr/>
            <p:nvPr/>
          </p:nvSpPr>
          <p:spPr>
            <a:xfrm>
              <a:off x="5833871" y="4427093"/>
              <a:ext cx="2185670" cy="338455"/>
            </a:xfrm>
            <a:custGeom>
              <a:avLst/>
              <a:gdLst/>
              <a:ahLst/>
              <a:cxnLst/>
              <a:rect l="l" t="t" r="r" b="b"/>
              <a:pathLst>
                <a:path w="2185670" h="338454">
                  <a:moveTo>
                    <a:pt x="2016252" y="0"/>
                  </a:moveTo>
                  <a:lnTo>
                    <a:pt x="169163" y="0"/>
                  </a:lnTo>
                  <a:lnTo>
                    <a:pt x="124177" y="6039"/>
                  </a:lnTo>
                  <a:lnTo>
                    <a:pt x="83763" y="23085"/>
                  </a:lnTo>
                  <a:lnTo>
                    <a:pt x="49530" y="49529"/>
                  </a:lnTo>
                  <a:lnTo>
                    <a:pt x="23085" y="83763"/>
                  </a:lnTo>
                  <a:lnTo>
                    <a:pt x="6039" y="124177"/>
                  </a:lnTo>
                  <a:lnTo>
                    <a:pt x="0" y="169163"/>
                  </a:lnTo>
                  <a:lnTo>
                    <a:pt x="6039" y="214159"/>
                  </a:lnTo>
                  <a:lnTo>
                    <a:pt x="23085" y="254597"/>
                  </a:lnTo>
                  <a:lnTo>
                    <a:pt x="49530" y="288861"/>
                  </a:lnTo>
                  <a:lnTo>
                    <a:pt x="83763" y="315336"/>
                  </a:lnTo>
                  <a:lnTo>
                    <a:pt x="124177" y="332406"/>
                  </a:lnTo>
                  <a:lnTo>
                    <a:pt x="169163" y="338454"/>
                  </a:lnTo>
                  <a:lnTo>
                    <a:pt x="2016252" y="338454"/>
                  </a:lnTo>
                  <a:lnTo>
                    <a:pt x="2061238" y="332406"/>
                  </a:lnTo>
                  <a:lnTo>
                    <a:pt x="2101652" y="315336"/>
                  </a:lnTo>
                  <a:lnTo>
                    <a:pt x="2135886" y="288861"/>
                  </a:lnTo>
                  <a:lnTo>
                    <a:pt x="2162330" y="254597"/>
                  </a:lnTo>
                  <a:lnTo>
                    <a:pt x="2179376" y="214159"/>
                  </a:lnTo>
                  <a:lnTo>
                    <a:pt x="2185416" y="169163"/>
                  </a:lnTo>
                  <a:lnTo>
                    <a:pt x="2179376" y="124177"/>
                  </a:lnTo>
                  <a:lnTo>
                    <a:pt x="2162330" y="83763"/>
                  </a:lnTo>
                  <a:lnTo>
                    <a:pt x="2135885" y="49529"/>
                  </a:lnTo>
                  <a:lnTo>
                    <a:pt x="2101652" y="23085"/>
                  </a:lnTo>
                  <a:lnTo>
                    <a:pt x="2061238" y="6039"/>
                  </a:lnTo>
                  <a:lnTo>
                    <a:pt x="2016252"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38" name="object 37"/>
          <p:cNvSpPr txBox="1"/>
          <p:nvPr/>
        </p:nvSpPr>
        <p:spPr>
          <a:xfrm>
            <a:off x="5899403" y="4460938"/>
            <a:ext cx="3277870" cy="740587"/>
          </a:xfrm>
          <a:prstGeom prst="rect">
            <a:avLst/>
          </a:prstGeom>
        </p:spPr>
        <p:txBody>
          <a:bodyPr vert="horz" wrap="square" lIns="0" tIns="17145" rIns="0" bIns="0" rtlCol="0">
            <a:spAutoFit/>
          </a:bodyPr>
          <a:lstStyle/>
          <a:p>
            <a:pPr marL="275590">
              <a:lnSpc>
                <a:spcPct val="100000"/>
              </a:lnSpc>
              <a:spcBef>
                <a:spcPts val="135"/>
              </a:spcBef>
            </a:pPr>
            <a:r>
              <a:rPr sz="1500" b="1" dirty="0">
                <a:solidFill>
                  <a:srgbClr val="FFFFFF"/>
                </a:solidFill>
                <a:latin typeface="Arial" panose="020B0604020202020204" pitchFamily="34" charset="0"/>
                <a:cs typeface="Arial" panose="020B0604020202020204" pitchFamily="34" charset="0"/>
              </a:rPr>
              <a:t>More</a:t>
            </a:r>
            <a:r>
              <a:rPr sz="1500" b="1" spc="65" dirty="0">
                <a:solidFill>
                  <a:srgbClr val="FFFFFF"/>
                </a:solidFill>
                <a:latin typeface="Arial" panose="020B0604020202020204" pitchFamily="34" charset="0"/>
                <a:cs typeface="Arial" panose="020B0604020202020204" pitchFamily="34" charset="0"/>
              </a:rPr>
              <a:t> </a:t>
            </a:r>
            <a:r>
              <a:rPr sz="1500" b="1" spc="-10" dirty="0">
                <a:solidFill>
                  <a:srgbClr val="FFFFFF"/>
                </a:solidFill>
                <a:latin typeface="Arial" panose="020B0604020202020204" pitchFamily="34" charset="0"/>
                <a:cs typeface="Arial" panose="020B0604020202020204" pitchFamily="34" charset="0"/>
              </a:rPr>
              <a:t>Information</a:t>
            </a:r>
            <a:endParaRPr sz="1500" dirty="0">
              <a:latin typeface="Arial" panose="020B0604020202020204" pitchFamily="34" charset="0"/>
              <a:cs typeface="Arial" panose="020B0604020202020204" pitchFamily="34" charset="0"/>
            </a:endParaRPr>
          </a:p>
          <a:p>
            <a:pPr marL="12700">
              <a:lnSpc>
                <a:spcPct val="100000"/>
              </a:lnSpc>
              <a:spcBef>
                <a:spcPts val="1185"/>
              </a:spcBef>
            </a:pPr>
            <a:r>
              <a:rPr sz="1100" b="1" dirty="0">
                <a:latin typeface="Arial" panose="020B0604020202020204" pitchFamily="34" charset="0"/>
                <a:cs typeface="Arial" panose="020B0604020202020204" pitchFamily="34" charset="0"/>
              </a:rPr>
              <a:t>Visit</a:t>
            </a:r>
            <a:r>
              <a:rPr sz="1100" b="1" spc="-2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Our</a:t>
            </a:r>
            <a:r>
              <a:rPr sz="1100" b="1" spc="-25" dirty="0">
                <a:latin typeface="Arial" panose="020B0604020202020204" pitchFamily="34" charset="0"/>
                <a:cs typeface="Arial" panose="020B0604020202020204" pitchFamily="34" charset="0"/>
              </a:rPr>
              <a:t> </a:t>
            </a:r>
            <a:r>
              <a:rPr sz="1100" b="1" spc="-10" dirty="0">
                <a:latin typeface="Arial" panose="020B0604020202020204" pitchFamily="34" charset="0"/>
                <a:cs typeface="Arial" panose="020B0604020202020204" pitchFamily="34" charset="0"/>
              </a:rPr>
              <a:t>Website:</a:t>
            </a:r>
            <a:r>
              <a:rPr sz="1100" b="1" spc="-55" dirty="0">
                <a:latin typeface="Arial" panose="020B0604020202020204" pitchFamily="34" charset="0"/>
                <a:cs typeface="Arial" panose="020B0604020202020204" pitchFamily="34" charset="0"/>
              </a:rPr>
              <a:t> </a:t>
            </a:r>
            <a:r>
              <a:rPr sz="1100" u="sng" spc="-215" dirty="0">
                <a:solidFill>
                  <a:srgbClr val="0462C1"/>
                </a:solidFill>
                <a:uFill>
                  <a:solidFill>
                    <a:srgbClr val="0462C1"/>
                  </a:solidFill>
                </a:uFill>
                <a:latin typeface="Arial" panose="020B0604020202020204" pitchFamily="34" charset="0"/>
                <a:cs typeface="Arial" panose="020B0604020202020204" pitchFamily="34" charset="0"/>
                <a:hlinkClick r:id="rId15"/>
              </a:rPr>
              <a:t> </a:t>
            </a:r>
            <a:r>
              <a:rPr sz="1100" u="sng" spc="-10" dirty="0">
                <a:solidFill>
                  <a:srgbClr val="0462C1"/>
                </a:solidFill>
                <a:uFill>
                  <a:solidFill>
                    <a:srgbClr val="0462C1"/>
                  </a:solidFill>
                </a:uFill>
                <a:latin typeface="Arial" panose="020B0604020202020204" pitchFamily="34" charset="0"/>
                <a:cs typeface="Arial" panose="020B0604020202020204" pitchFamily="34" charset="0"/>
                <a:hlinkClick r:id="rId15"/>
              </a:rPr>
              <a:t>https://www.anandrathipms.com</a:t>
            </a:r>
            <a:endParaRPr sz="1100" dirty="0">
              <a:latin typeface="Arial" panose="020B0604020202020204" pitchFamily="34" charset="0"/>
              <a:cs typeface="Arial" panose="020B0604020202020204" pitchFamily="34" charset="0"/>
            </a:endParaRPr>
          </a:p>
          <a:p>
            <a:pPr marL="12700">
              <a:lnSpc>
                <a:spcPct val="100000"/>
              </a:lnSpc>
              <a:spcBef>
                <a:spcPts val="5"/>
              </a:spcBef>
            </a:pPr>
            <a:r>
              <a:rPr sz="1100" b="1" dirty="0">
                <a:latin typeface="Arial" panose="020B0604020202020204" pitchFamily="34" charset="0"/>
                <a:cs typeface="Arial" panose="020B0604020202020204" pitchFamily="34" charset="0"/>
              </a:rPr>
              <a:t>Click</a:t>
            </a:r>
            <a:r>
              <a:rPr sz="1100" b="1" spc="-2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here</a:t>
            </a:r>
            <a:r>
              <a:rPr sz="1100" b="1" spc="-4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for</a:t>
            </a:r>
            <a:r>
              <a:rPr sz="1100" b="1" spc="-110" dirty="0">
                <a:latin typeface="Arial" panose="020B0604020202020204" pitchFamily="34" charset="0"/>
                <a:cs typeface="Arial" panose="020B0604020202020204" pitchFamily="34" charset="0"/>
              </a:rPr>
              <a:t> </a:t>
            </a:r>
            <a:r>
              <a:rPr sz="1100" u="sng" spc="-210" dirty="0">
                <a:solidFill>
                  <a:srgbClr val="0462C1"/>
                </a:solidFill>
                <a:uFill>
                  <a:solidFill>
                    <a:srgbClr val="0462C1"/>
                  </a:solidFill>
                </a:uFill>
                <a:latin typeface="Arial" panose="020B0604020202020204" pitchFamily="34" charset="0"/>
                <a:cs typeface="Arial" panose="020B0604020202020204" pitchFamily="34" charset="0"/>
              </a:rPr>
              <a:t> </a:t>
            </a:r>
            <a:r>
              <a:rPr lang="en-IN" sz="1100" u="sng" spc="-10" dirty="0">
                <a:solidFill>
                  <a:srgbClr val="0462C1"/>
                </a:solidFill>
                <a:uFill>
                  <a:solidFill>
                    <a:srgbClr val="0462C1"/>
                  </a:solidFill>
                </a:uFill>
                <a:latin typeface="Arial" panose="020B0604020202020204" pitchFamily="34" charset="0"/>
                <a:cs typeface="Arial" panose="020B0604020202020204" pitchFamily="34" charset="0"/>
                <a:hlinkClick r:id="rId16">
                  <a:extLst>
                    <a:ext uri="{A12FA001-AC4F-418D-AE19-62706E023703}">
                      <ahyp:hlinkClr xmlns:ahyp="http://schemas.microsoft.com/office/drawing/2018/hyperlinkcolor" xmlns="" val="tx"/>
                    </a:ext>
                  </a:extLst>
                </a:hlinkClick>
              </a:rPr>
              <a:t>Disclosure Document</a:t>
            </a:r>
            <a:endParaRPr sz="1100" u="sng" spc="-10" dirty="0">
              <a:solidFill>
                <a:srgbClr val="0462C1"/>
              </a:solidFill>
              <a:uFill>
                <a:solidFill>
                  <a:srgbClr val="0462C1"/>
                </a:solidFill>
              </a:uFill>
              <a:latin typeface="Arial" panose="020B0604020202020204" pitchFamily="34" charset="0"/>
              <a:cs typeface="Arial" panose="020B0604020202020204" pitchFamily="34" charset="0"/>
            </a:endParaRPr>
          </a:p>
        </p:txBody>
      </p:sp>
      <p:grpSp>
        <p:nvGrpSpPr>
          <p:cNvPr id="39" name="object 38"/>
          <p:cNvGrpSpPr/>
          <p:nvPr/>
        </p:nvGrpSpPr>
        <p:grpSpPr>
          <a:xfrm>
            <a:off x="5870257" y="2715767"/>
            <a:ext cx="3539490" cy="1592580"/>
            <a:chOff x="5870257" y="2715767"/>
            <a:chExt cx="3539490" cy="1592580"/>
          </a:xfrm>
        </p:grpSpPr>
        <p:sp>
          <p:nvSpPr>
            <p:cNvPr id="40" name="object 39"/>
            <p:cNvSpPr/>
            <p:nvPr/>
          </p:nvSpPr>
          <p:spPr>
            <a:xfrm>
              <a:off x="5875020" y="2940684"/>
              <a:ext cx="3529965" cy="1363345"/>
            </a:xfrm>
            <a:custGeom>
              <a:avLst/>
              <a:gdLst/>
              <a:ahLst/>
              <a:cxnLst/>
              <a:rect l="l" t="t" r="r" b="b"/>
              <a:pathLst>
                <a:path w="3529965" h="1363345">
                  <a:moveTo>
                    <a:pt x="0" y="227202"/>
                  </a:moveTo>
                  <a:lnTo>
                    <a:pt x="4615" y="181415"/>
                  </a:lnTo>
                  <a:lnTo>
                    <a:pt x="17853" y="138767"/>
                  </a:lnTo>
                  <a:lnTo>
                    <a:pt x="38797" y="100173"/>
                  </a:lnTo>
                  <a:lnTo>
                    <a:pt x="66532" y="66548"/>
                  </a:lnTo>
                  <a:lnTo>
                    <a:pt x="100142" y="38803"/>
                  </a:lnTo>
                  <a:lnTo>
                    <a:pt x="138713" y="17855"/>
                  </a:lnTo>
                  <a:lnTo>
                    <a:pt x="181329" y="4616"/>
                  </a:lnTo>
                  <a:lnTo>
                    <a:pt x="227075" y="0"/>
                  </a:lnTo>
                  <a:lnTo>
                    <a:pt x="3302507" y="0"/>
                  </a:lnTo>
                  <a:lnTo>
                    <a:pt x="3348254" y="4616"/>
                  </a:lnTo>
                  <a:lnTo>
                    <a:pt x="3390870" y="17855"/>
                  </a:lnTo>
                  <a:lnTo>
                    <a:pt x="3429441" y="38803"/>
                  </a:lnTo>
                  <a:lnTo>
                    <a:pt x="3463051" y="66548"/>
                  </a:lnTo>
                  <a:lnTo>
                    <a:pt x="3490786" y="100173"/>
                  </a:lnTo>
                  <a:lnTo>
                    <a:pt x="3511730" y="138767"/>
                  </a:lnTo>
                  <a:lnTo>
                    <a:pt x="3524968" y="181415"/>
                  </a:lnTo>
                  <a:lnTo>
                    <a:pt x="3529583" y="227202"/>
                  </a:lnTo>
                  <a:lnTo>
                    <a:pt x="3529583" y="1135760"/>
                  </a:lnTo>
                  <a:lnTo>
                    <a:pt x="3524968" y="1181543"/>
                  </a:lnTo>
                  <a:lnTo>
                    <a:pt x="3511730" y="1224176"/>
                  </a:lnTo>
                  <a:lnTo>
                    <a:pt x="3490786" y="1262750"/>
                  </a:lnTo>
                  <a:lnTo>
                    <a:pt x="3463051" y="1296352"/>
                  </a:lnTo>
                  <a:lnTo>
                    <a:pt x="3429441" y="1324073"/>
                  </a:lnTo>
                  <a:lnTo>
                    <a:pt x="3390870" y="1345001"/>
                  </a:lnTo>
                  <a:lnTo>
                    <a:pt x="3348254" y="1358226"/>
                  </a:lnTo>
                  <a:lnTo>
                    <a:pt x="3302507" y="1362837"/>
                  </a:lnTo>
                  <a:lnTo>
                    <a:pt x="227075" y="1362837"/>
                  </a:lnTo>
                  <a:lnTo>
                    <a:pt x="181329" y="1358226"/>
                  </a:lnTo>
                  <a:lnTo>
                    <a:pt x="138713" y="1345001"/>
                  </a:lnTo>
                  <a:lnTo>
                    <a:pt x="100142" y="1324073"/>
                  </a:lnTo>
                  <a:lnTo>
                    <a:pt x="66532" y="1296352"/>
                  </a:lnTo>
                  <a:lnTo>
                    <a:pt x="38797" y="1262750"/>
                  </a:lnTo>
                  <a:lnTo>
                    <a:pt x="17853" y="1224176"/>
                  </a:lnTo>
                  <a:lnTo>
                    <a:pt x="4615" y="1181543"/>
                  </a:lnTo>
                  <a:lnTo>
                    <a:pt x="0" y="1135760"/>
                  </a:lnTo>
                  <a:lnTo>
                    <a:pt x="0" y="227202"/>
                  </a:lnTo>
                  <a:close/>
                </a:path>
              </a:pathLst>
            </a:custGeom>
            <a:ln w="9525">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pic>
          <p:nvPicPr>
            <p:cNvPr id="41" name="object 40"/>
            <p:cNvPicPr/>
            <p:nvPr/>
          </p:nvPicPr>
          <p:blipFill>
            <a:blip r:embed="rId17" cstate="print"/>
            <a:stretch>
              <a:fillRect/>
            </a:stretch>
          </p:blipFill>
          <p:spPr>
            <a:xfrm>
              <a:off x="5897880" y="2734055"/>
              <a:ext cx="2308860" cy="461772"/>
            </a:xfrm>
            <a:prstGeom prst="rect">
              <a:avLst/>
            </a:prstGeom>
          </p:spPr>
        </p:pic>
        <p:pic>
          <p:nvPicPr>
            <p:cNvPr id="42" name="object 41"/>
            <p:cNvPicPr/>
            <p:nvPr/>
          </p:nvPicPr>
          <p:blipFill>
            <a:blip r:embed="rId18" cstate="print"/>
            <a:stretch>
              <a:fillRect/>
            </a:stretch>
          </p:blipFill>
          <p:spPr>
            <a:xfrm>
              <a:off x="6053328" y="2715767"/>
              <a:ext cx="1988820" cy="562355"/>
            </a:xfrm>
            <a:prstGeom prst="rect">
              <a:avLst/>
            </a:prstGeom>
          </p:spPr>
        </p:pic>
        <p:sp>
          <p:nvSpPr>
            <p:cNvPr id="43" name="object 42"/>
            <p:cNvSpPr/>
            <p:nvPr/>
          </p:nvSpPr>
          <p:spPr>
            <a:xfrm>
              <a:off x="5934456" y="2771520"/>
              <a:ext cx="2185670" cy="338455"/>
            </a:xfrm>
            <a:custGeom>
              <a:avLst/>
              <a:gdLst/>
              <a:ahLst/>
              <a:cxnLst/>
              <a:rect l="l" t="t" r="r" b="b"/>
              <a:pathLst>
                <a:path w="2185670" h="338455">
                  <a:moveTo>
                    <a:pt x="2016252" y="0"/>
                  </a:moveTo>
                  <a:lnTo>
                    <a:pt x="169164" y="0"/>
                  </a:lnTo>
                  <a:lnTo>
                    <a:pt x="124177" y="6039"/>
                  </a:lnTo>
                  <a:lnTo>
                    <a:pt x="83763" y="23085"/>
                  </a:lnTo>
                  <a:lnTo>
                    <a:pt x="49530" y="49530"/>
                  </a:lnTo>
                  <a:lnTo>
                    <a:pt x="23085" y="83763"/>
                  </a:lnTo>
                  <a:lnTo>
                    <a:pt x="6039" y="124177"/>
                  </a:lnTo>
                  <a:lnTo>
                    <a:pt x="0" y="169163"/>
                  </a:lnTo>
                  <a:lnTo>
                    <a:pt x="6039" y="214159"/>
                  </a:lnTo>
                  <a:lnTo>
                    <a:pt x="23085" y="254597"/>
                  </a:lnTo>
                  <a:lnTo>
                    <a:pt x="49530" y="288861"/>
                  </a:lnTo>
                  <a:lnTo>
                    <a:pt x="83763" y="315336"/>
                  </a:lnTo>
                  <a:lnTo>
                    <a:pt x="124177" y="332406"/>
                  </a:lnTo>
                  <a:lnTo>
                    <a:pt x="169164" y="338454"/>
                  </a:lnTo>
                  <a:lnTo>
                    <a:pt x="2016252" y="338454"/>
                  </a:lnTo>
                  <a:lnTo>
                    <a:pt x="2061238" y="332406"/>
                  </a:lnTo>
                  <a:lnTo>
                    <a:pt x="2101652" y="315336"/>
                  </a:lnTo>
                  <a:lnTo>
                    <a:pt x="2135886" y="288861"/>
                  </a:lnTo>
                  <a:lnTo>
                    <a:pt x="2162330" y="254597"/>
                  </a:lnTo>
                  <a:lnTo>
                    <a:pt x="2179376" y="214159"/>
                  </a:lnTo>
                  <a:lnTo>
                    <a:pt x="2185416" y="169163"/>
                  </a:lnTo>
                  <a:lnTo>
                    <a:pt x="2179376" y="124177"/>
                  </a:lnTo>
                  <a:lnTo>
                    <a:pt x="2162330" y="83763"/>
                  </a:lnTo>
                  <a:lnTo>
                    <a:pt x="2135885" y="49530"/>
                  </a:lnTo>
                  <a:lnTo>
                    <a:pt x="2101652" y="23085"/>
                  </a:lnTo>
                  <a:lnTo>
                    <a:pt x="2061238" y="6039"/>
                  </a:lnTo>
                  <a:lnTo>
                    <a:pt x="2016252"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44" name="object 43"/>
          <p:cNvSpPr txBox="1"/>
          <p:nvPr/>
        </p:nvSpPr>
        <p:spPr>
          <a:xfrm>
            <a:off x="6022340" y="2800540"/>
            <a:ext cx="3382390" cy="1320233"/>
          </a:xfrm>
          <a:prstGeom prst="rect">
            <a:avLst/>
          </a:prstGeom>
        </p:spPr>
        <p:txBody>
          <a:bodyPr vert="horz" wrap="square" lIns="0" tIns="17145" rIns="0" bIns="0" rtlCol="0">
            <a:spAutoFit/>
          </a:bodyPr>
          <a:lstStyle/>
          <a:p>
            <a:pPr marL="198120">
              <a:lnSpc>
                <a:spcPct val="100000"/>
              </a:lnSpc>
              <a:spcBef>
                <a:spcPts val="135"/>
              </a:spcBef>
            </a:pPr>
            <a:r>
              <a:rPr sz="1500" b="1" dirty="0">
                <a:solidFill>
                  <a:srgbClr val="FFFFFF"/>
                </a:solidFill>
                <a:latin typeface="Arial" panose="020B0604020202020204" pitchFamily="34" charset="0"/>
                <a:cs typeface="Arial" panose="020B0604020202020204" pitchFamily="34" charset="0"/>
              </a:rPr>
              <a:t>Direct</a:t>
            </a:r>
            <a:r>
              <a:rPr sz="1500" b="1" spc="165" dirty="0">
                <a:solidFill>
                  <a:srgbClr val="FFFFFF"/>
                </a:solidFill>
                <a:latin typeface="Arial" panose="020B0604020202020204" pitchFamily="34" charset="0"/>
                <a:cs typeface="Arial" panose="020B0604020202020204" pitchFamily="34" charset="0"/>
              </a:rPr>
              <a:t> </a:t>
            </a:r>
            <a:r>
              <a:rPr sz="1500" b="1" dirty="0">
                <a:solidFill>
                  <a:srgbClr val="FFFFFF"/>
                </a:solidFill>
                <a:latin typeface="Arial" panose="020B0604020202020204" pitchFamily="34" charset="0"/>
                <a:cs typeface="Arial" panose="020B0604020202020204" pitchFamily="34" charset="0"/>
              </a:rPr>
              <a:t>On-</a:t>
            </a:r>
            <a:r>
              <a:rPr sz="1500" b="1" spc="-10" dirty="0">
                <a:solidFill>
                  <a:srgbClr val="FFFFFF"/>
                </a:solidFill>
                <a:latin typeface="Arial" panose="020B0604020202020204" pitchFamily="34" charset="0"/>
                <a:cs typeface="Arial" panose="020B0604020202020204" pitchFamily="34" charset="0"/>
              </a:rPr>
              <a:t>Boarding</a:t>
            </a:r>
            <a:endParaRPr sz="1500" dirty="0">
              <a:latin typeface="Arial" panose="020B0604020202020204" pitchFamily="34" charset="0"/>
              <a:cs typeface="Arial" panose="020B0604020202020204" pitchFamily="34" charset="0"/>
            </a:endParaRPr>
          </a:p>
          <a:p>
            <a:pPr marL="12700">
              <a:lnSpc>
                <a:spcPct val="100000"/>
              </a:lnSpc>
              <a:spcBef>
                <a:spcPts val="1370"/>
              </a:spcBef>
            </a:pPr>
            <a:r>
              <a:rPr sz="1100" b="1" dirty="0">
                <a:latin typeface="Arial" panose="020B0604020202020204" pitchFamily="34" charset="0"/>
                <a:cs typeface="Arial" panose="020B0604020202020204" pitchFamily="34" charset="0"/>
              </a:rPr>
              <a:t>To</a:t>
            </a:r>
            <a:r>
              <a:rPr sz="1100" b="1" spc="7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invest</a:t>
            </a:r>
            <a:r>
              <a:rPr sz="1100" b="1" spc="4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directly</a:t>
            </a:r>
            <a:r>
              <a:rPr sz="1100" b="1" spc="1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into</a:t>
            </a:r>
            <a:r>
              <a:rPr sz="1100" b="1" spc="7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our</a:t>
            </a:r>
            <a:r>
              <a:rPr sz="1100" b="1" spc="11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PMS,</a:t>
            </a:r>
            <a:r>
              <a:rPr sz="1100" b="1" spc="105" dirty="0">
                <a:latin typeface="Arial" panose="020B0604020202020204" pitchFamily="34" charset="0"/>
                <a:cs typeface="Arial" panose="020B0604020202020204" pitchFamily="34" charset="0"/>
              </a:rPr>
              <a:t> </a:t>
            </a:r>
            <a:r>
              <a:rPr sz="1100" b="1" spc="-10" dirty="0">
                <a:latin typeface="Arial" panose="020B0604020202020204" pitchFamily="34" charset="0"/>
                <a:cs typeface="Arial" panose="020B0604020202020204" pitchFamily="34" charset="0"/>
              </a:rPr>
              <a:t>please:</a:t>
            </a:r>
            <a:endParaRPr sz="1100" dirty="0">
              <a:latin typeface="Arial" panose="020B0604020202020204" pitchFamily="34" charset="0"/>
              <a:cs typeface="Arial" panose="020B0604020202020204" pitchFamily="34" charset="0"/>
            </a:endParaRPr>
          </a:p>
          <a:p>
            <a:pPr marL="12700">
              <a:lnSpc>
                <a:spcPct val="100000"/>
              </a:lnSpc>
              <a:spcBef>
                <a:spcPts val="20"/>
              </a:spcBef>
            </a:pPr>
            <a:r>
              <a:rPr sz="1100" b="1" dirty="0">
                <a:latin typeface="Arial" panose="020B0604020202020204" pitchFamily="34" charset="0"/>
                <a:cs typeface="Arial" panose="020B0604020202020204" pitchFamily="34" charset="0"/>
              </a:rPr>
              <a:t>Mail:</a:t>
            </a:r>
            <a:r>
              <a:rPr sz="1100" b="1" spc="-25" dirty="0">
                <a:latin typeface="Arial" panose="020B0604020202020204" pitchFamily="34" charset="0"/>
                <a:cs typeface="Arial" panose="020B0604020202020204" pitchFamily="34" charset="0"/>
              </a:rPr>
              <a:t> </a:t>
            </a:r>
            <a:r>
              <a:rPr sz="1100" u="sng" spc="-10" dirty="0">
                <a:solidFill>
                  <a:srgbClr val="0462C1"/>
                </a:solidFill>
                <a:uFill>
                  <a:solidFill>
                    <a:srgbClr val="0462C1"/>
                  </a:solidFill>
                </a:uFill>
                <a:latin typeface="Arial" panose="020B0604020202020204" pitchFamily="34" charset="0"/>
                <a:cs typeface="Arial" panose="020B0604020202020204" pitchFamily="34" charset="0"/>
                <a:hlinkClick r:id="rId10"/>
              </a:rPr>
              <a:t>pmsdesk@rathi.com</a:t>
            </a:r>
            <a:endParaRPr sz="1100" dirty="0">
              <a:latin typeface="Arial" panose="020B0604020202020204" pitchFamily="34" charset="0"/>
              <a:cs typeface="Arial" panose="020B0604020202020204" pitchFamily="34" charset="0"/>
            </a:endParaRPr>
          </a:p>
          <a:p>
            <a:pPr marL="12700">
              <a:lnSpc>
                <a:spcPct val="100000"/>
              </a:lnSpc>
              <a:spcBef>
                <a:spcPts val="25"/>
              </a:spcBef>
            </a:pPr>
            <a:r>
              <a:rPr sz="1100" b="1" dirty="0">
                <a:latin typeface="Arial" panose="020B0604020202020204" pitchFamily="34" charset="0"/>
                <a:cs typeface="Arial" panose="020B0604020202020204" pitchFamily="34" charset="0"/>
              </a:rPr>
              <a:t>Contact:</a:t>
            </a:r>
            <a:r>
              <a:rPr sz="1100" b="1" spc="-35"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rPr>
              <a:t>022-</a:t>
            </a:r>
            <a:r>
              <a:rPr sz="1100" dirty="0">
                <a:latin typeface="Arial" panose="020B0604020202020204" pitchFamily="34" charset="0"/>
                <a:cs typeface="Arial" panose="020B0604020202020204" pitchFamily="34" charset="0"/>
              </a:rPr>
              <a:t>62813851,</a:t>
            </a:r>
            <a:r>
              <a:rPr sz="1100" spc="-40" dirty="0">
                <a:latin typeface="Arial" panose="020B0604020202020204" pitchFamily="34" charset="0"/>
                <a:cs typeface="Arial" panose="020B0604020202020204" pitchFamily="34" charset="0"/>
              </a:rPr>
              <a:t> </a:t>
            </a:r>
            <a:r>
              <a:rPr sz="1100" spc="-25" dirty="0">
                <a:latin typeface="Arial" panose="020B0604020202020204" pitchFamily="34" charset="0"/>
                <a:cs typeface="Arial" panose="020B0604020202020204" pitchFamily="34" charset="0"/>
              </a:rPr>
              <a:t>52</a:t>
            </a:r>
            <a:endParaRPr sz="1100" dirty="0">
              <a:latin typeface="Arial" panose="020B0604020202020204" pitchFamily="34" charset="0"/>
              <a:cs typeface="Arial" panose="020B0604020202020204" pitchFamily="34" charset="0"/>
            </a:endParaRPr>
          </a:p>
          <a:p>
            <a:pPr marL="12700">
              <a:lnSpc>
                <a:spcPts val="1550"/>
              </a:lnSpc>
              <a:spcBef>
                <a:spcPts val="25"/>
              </a:spcBef>
            </a:pPr>
            <a:r>
              <a:rPr sz="1100" b="1" dirty="0">
                <a:latin typeface="Arial" panose="020B0604020202020204" pitchFamily="34" charset="0"/>
                <a:cs typeface="Arial" panose="020B0604020202020204" pitchFamily="34" charset="0"/>
              </a:rPr>
              <a:t>Or</a:t>
            </a:r>
            <a:r>
              <a:rPr sz="1100" b="1" spc="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click</a:t>
            </a:r>
            <a:r>
              <a:rPr sz="1100" b="1" spc="-5" dirty="0">
                <a:latin typeface="Arial" panose="020B0604020202020204" pitchFamily="34" charset="0"/>
                <a:cs typeface="Arial" panose="020B0604020202020204" pitchFamily="34" charset="0"/>
              </a:rPr>
              <a:t> </a:t>
            </a:r>
            <a:r>
              <a:rPr sz="1100" b="1" spc="-10" dirty="0">
                <a:latin typeface="Arial" panose="020B0604020202020204" pitchFamily="34" charset="0"/>
                <a:cs typeface="Arial" panose="020B0604020202020204" pitchFamily="34" charset="0"/>
              </a:rPr>
              <a:t>here:</a:t>
            </a:r>
            <a:endParaRPr sz="1100" dirty="0">
              <a:latin typeface="Arial" panose="020B0604020202020204" pitchFamily="34" charset="0"/>
              <a:cs typeface="Arial" panose="020B0604020202020204" pitchFamily="34" charset="0"/>
            </a:endParaRPr>
          </a:p>
          <a:p>
            <a:pPr marL="12700">
              <a:lnSpc>
                <a:spcPts val="1430"/>
              </a:lnSpc>
            </a:pPr>
            <a:r>
              <a:rPr sz="1100" u="sng" spc="-20" dirty="0">
                <a:solidFill>
                  <a:srgbClr val="0462C1"/>
                </a:solidFill>
                <a:uFill>
                  <a:solidFill>
                    <a:srgbClr val="0462C1"/>
                  </a:solidFill>
                </a:uFill>
                <a:latin typeface="Arial" panose="020B0604020202020204" pitchFamily="34" charset="0"/>
                <a:cs typeface="Arial" panose="020B0604020202020204" pitchFamily="34" charset="0"/>
                <a:hlinkClick r:id="rId19"/>
              </a:rPr>
              <a:t>https://www.anandrathipms.com/contact-</a:t>
            </a:r>
            <a:r>
              <a:rPr sz="1100" u="sng" spc="-10" dirty="0">
                <a:solidFill>
                  <a:srgbClr val="0462C1"/>
                </a:solidFill>
                <a:uFill>
                  <a:solidFill>
                    <a:srgbClr val="0462C1"/>
                  </a:solidFill>
                </a:uFill>
                <a:latin typeface="Arial" panose="020B0604020202020204" pitchFamily="34" charset="0"/>
                <a:cs typeface="Arial" panose="020B0604020202020204" pitchFamily="34" charset="0"/>
                <a:hlinkClick r:id="rId19"/>
              </a:rPr>
              <a:t>us.php</a:t>
            </a:r>
            <a:endParaRPr sz="1100" dirty="0">
              <a:latin typeface="Arial" panose="020B0604020202020204" pitchFamily="34" charset="0"/>
              <a:cs typeface="Arial" panose="020B0604020202020204" pitchFamily="34" charset="0"/>
            </a:endParaRPr>
          </a:p>
        </p:txBody>
      </p:sp>
      <p:sp>
        <p:nvSpPr>
          <p:cNvPr id="45" name="object 9"/>
          <p:cNvSpPr txBox="1">
            <a:spLocks/>
          </p:cNvSpPr>
          <p:nvPr/>
        </p:nvSpPr>
        <p:spPr>
          <a:xfrm>
            <a:off x="795272" y="2816351"/>
            <a:ext cx="2090915" cy="243656"/>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5420">
              <a:lnSpc>
                <a:spcPct val="100000"/>
              </a:lnSpc>
              <a:spcBef>
                <a:spcPts val="100"/>
              </a:spcBef>
            </a:pPr>
            <a:r>
              <a:rPr lang="en-IN" sz="1500" b="1" spc="-10" dirty="0">
                <a:solidFill>
                  <a:srgbClr val="FFFFFF"/>
                </a:solidFill>
                <a:latin typeface="Arial" panose="020B0604020202020204" pitchFamily="34" charset="0"/>
                <a:cs typeface="Arial" panose="020B0604020202020204" pitchFamily="34" charset="0"/>
              </a:rPr>
              <a:t>Registration</a:t>
            </a:r>
            <a:r>
              <a:rPr lang="en-IN" sz="1500" b="1" spc="-55" dirty="0">
                <a:solidFill>
                  <a:srgbClr val="FFFFFF"/>
                </a:solidFill>
                <a:latin typeface="Arial" panose="020B0604020202020204" pitchFamily="34" charset="0"/>
                <a:cs typeface="Arial" panose="020B0604020202020204" pitchFamily="34" charset="0"/>
              </a:rPr>
              <a:t> </a:t>
            </a:r>
            <a:r>
              <a:rPr lang="en-IN" sz="1500" b="1" spc="-10" dirty="0">
                <a:solidFill>
                  <a:srgbClr val="FFFFFF"/>
                </a:solidFill>
                <a:latin typeface="Arial" panose="020B0604020202020204" pitchFamily="34" charset="0"/>
                <a:cs typeface="Arial" panose="020B0604020202020204" pitchFamily="34" charset="0"/>
              </a:rPr>
              <a:t>Details</a:t>
            </a:r>
            <a:endParaRPr lang="en-IN"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2379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g object 18"/>
          <p:cNvPicPr/>
          <p:nvPr/>
        </p:nvPicPr>
        <p:blipFill>
          <a:blip r:embed="rId2" cstate="print"/>
          <a:stretch>
            <a:fillRect/>
          </a:stretch>
        </p:blipFill>
        <p:spPr>
          <a:xfrm>
            <a:off x="0" y="0"/>
            <a:ext cx="9902952" cy="6858000"/>
          </a:xfrm>
          <a:prstGeom prst="rect">
            <a:avLst/>
          </a:prstGeom>
        </p:spPr>
      </p:pic>
      <p:sp>
        <p:nvSpPr>
          <p:cNvPr id="9" name="object 2"/>
          <p:cNvSpPr txBox="1">
            <a:spLocks noGrp="1"/>
          </p:cNvSpPr>
          <p:nvPr>
            <p:ph type="title"/>
          </p:nvPr>
        </p:nvSpPr>
        <p:spPr>
          <a:xfrm>
            <a:off x="3210697" y="602934"/>
            <a:ext cx="3481555" cy="633507"/>
          </a:xfrm>
          <a:prstGeom prst="rect">
            <a:avLst/>
          </a:prstGeom>
        </p:spPr>
        <p:txBody>
          <a:bodyPr vert="horz" wrap="square" lIns="0" tIns="17780" rIns="0" bIns="0" rtlCol="0">
            <a:spAutoFit/>
          </a:bodyPr>
          <a:lstStyle/>
          <a:p>
            <a:pPr marL="12700">
              <a:lnSpc>
                <a:spcPct val="100000"/>
              </a:lnSpc>
              <a:spcBef>
                <a:spcPts val="140"/>
              </a:spcBef>
            </a:pPr>
            <a:r>
              <a:rPr sz="4000" b="1" spc="-20" dirty="0">
                <a:solidFill>
                  <a:srgbClr val="7B5A1D"/>
                </a:solidFill>
                <a:latin typeface="Aril"/>
                <a:cs typeface="Calibri Light"/>
              </a:rPr>
              <a:t>THANK</a:t>
            </a:r>
            <a:r>
              <a:rPr sz="4000" b="1" spc="-185" dirty="0">
                <a:solidFill>
                  <a:srgbClr val="7B5A1D"/>
                </a:solidFill>
                <a:latin typeface="Aril"/>
                <a:cs typeface="Calibri Light"/>
              </a:rPr>
              <a:t> </a:t>
            </a:r>
            <a:r>
              <a:rPr sz="4000" b="1" spc="-25" dirty="0">
                <a:solidFill>
                  <a:srgbClr val="7B5A1D"/>
                </a:solidFill>
                <a:latin typeface="Aril"/>
                <a:cs typeface="Calibri Light"/>
              </a:rPr>
              <a:t>YOU</a:t>
            </a:r>
            <a:endParaRPr sz="4000" b="1" dirty="0">
              <a:latin typeface="Aril"/>
              <a:cs typeface="Calibri Light"/>
            </a:endParaRPr>
          </a:p>
        </p:txBody>
      </p:sp>
      <p:pic>
        <p:nvPicPr>
          <p:cNvPr id="10" name="object 3"/>
          <p:cNvPicPr/>
          <p:nvPr/>
        </p:nvPicPr>
        <p:blipFill>
          <a:blip r:embed="rId3" cstate="print"/>
          <a:stretch>
            <a:fillRect/>
          </a:stretch>
        </p:blipFill>
        <p:spPr>
          <a:xfrm>
            <a:off x="284617" y="1628945"/>
            <a:ext cx="2926080" cy="914679"/>
          </a:xfrm>
          <a:prstGeom prst="rect">
            <a:avLst/>
          </a:prstGeom>
        </p:spPr>
      </p:pic>
      <p:sp>
        <p:nvSpPr>
          <p:cNvPr id="11" name="object 4"/>
          <p:cNvSpPr txBox="1"/>
          <p:nvPr/>
        </p:nvSpPr>
        <p:spPr>
          <a:xfrm>
            <a:off x="556323" y="3974397"/>
            <a:ext cx="8790305" cy="2665666"/>
          </a:xfrm>
          <a:prstGeom prst="rect">
            <a:avLst/>
          </a:prstGeom>
        </p:spPr>
        <p:txBody>
          <a:bodyPr vert="horz" wrap="square" lIns="0" tIns="15875" rIns="0" bIns="0" rtlCol="0">
            <a:spAutoFit/>
          </a:bodyPr>
          <a:lstStyle/>
          <a:p>
            <a:pPr marL="12700" marR="5080" algn="just">
              <a:lnSpc>
                <a:spcPts val="1600"/>
              </a:lnSpc>
              <a:spcBef>
                <a:spcPts val="125"/>
              </a:spcBef>
            </a:pPr>
            <a:r>
              <a:rPr sz="1150" spc="-10" dirty="0">
                <a:solidFill>
                  <a:srgbClr val="FFFFFF"/>
                </a:solidFill>
                <a:latin typeface="Arial" panose="020B0604020202020204" pitchFamily="34" charset="0"/>
                <a:cs typeface="Arial" panose="020B0604020202020204" pitchFamily="34" charset="0"/>
              </a:rPr>
              <a:t>Disclaimer:-</a:t>
            </a:r>
            <a:r>
              <a:rPr sz="1150" dirty="0">
                <a:solidFill>
                  <a:srgbClr val="FFFFFF"/>
                </a:solidFill>
                <a:latin typeface="Arial" panose="020B0604020202020204" pitchFamily="34" charset="0"/>
                <a:cs typeface="Arial" panose="020B0604020202020204" pitchFamily="34" charset="0"/>
              </a:rPr>
              <a:t>This</a:t>
            </a:r>
            <a:r>
              <a:rPr sz="1150" spc="6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presentation</a:t>
            </a:r>
            <a:r>
              <a:rPr sz="1150" spc="1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has</a:t>
            </a:r>
            <a:r>
              <a:rPr sz="1150" spc="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been</a:t>
            </a:r>
            <a:r>
              <a:rPr sz="1150" spc="1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issued</a:t>
            </a:r>
            <a:r>
              <a:rPr sz="1150" spc="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by</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Anand</a:t>
            </a:r>
            <a:r>
              <a:rPr sz="1150" spc="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Rathi</a:t>
            </a:r>
            <a:r>
              <a:rPr sz="1150" spc="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Advisors</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Limited</a:t>
            </a:r>
            <a:r>
              <a:rPr sz="1150" spc="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(ARAL),</a:t>
            </a:r>
            <a:r>
              <a:rPr sz="1150" spc="1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which</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a:t>
            </a:r>
            <a:r>
              <a:rPr sz="1150" spc="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regulated</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by</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SEBI.</a:t>
            </a:r>
            <a:r>
              <a:rPr sz="1150" spc="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Neither</a:t>
            </a:r>
            <a:r>
              <a:rPr sz="1150" spc="10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100"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information </a:t>
            </a:r>
            <a:r>
              <a:rPr sz="1150" dirty="0">
                <a:solidFill>
                  <a:srgbClr val="FFFFFF"/>
                </a:solidFill>
                <a:latin typeface="Arial" panose="020B0604020202020204" pitchFamily="34" charset="0"/>
                <a:cs typeface="Arial" panose="020B0604020202020204" pitchFamily="34" charset="0"/>
              </a:rPr>
              <a:t>nor</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opinion</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expressed</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constitutes</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 </a:t>
            </a:r>
            <a:r>
              <a:rPr sz="1150" spc="-20" dirty="0">
                <a:solidFill>
                  <a:srgbClr val="FFFFFF"/>
                </a:solidFill>
                <a:latin typeface="Arial" panose="020B0604020202020204" pitchFamily="34" charset="0"/>
                <a:cs typeface="Arial" panose="020B0604020202020204" pitchFamily="34" charset="0"/>
              </a:rPr>
              <a:t>offer,</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invitation to</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make</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a:t>
            </a:r>
            <a:r>
              <a:rPr sz="1150" spc="-5" dirty="0">
                <a:solidFill>
                  <a:srgbClr val="FFFFFF"/>
                </a:solidFill>
                <a:latin typeface="Arial" panose="020B0604020202020204" pitchFamily="34" charset="0"/>
                <a:cs typeface="Arial" panose="020B0604020202020204" pitchFamily="34" charset="0"/>
              </a:rPr>
              <a:t> </a:t>
            </a:r>
            <a:r>
              <a:rPr sz="1150" spc="-20" dirty="0">
                <a:solidFill>
                  <a:srgbClr val="FFFFFF"/>
                </a:solidFill>
                <a:latin typeface="Arial" panose="020B0604020202020204" pitchFamily="34" charset="0"/>
                <a:cs typeface="Arial" panose="020B0604020202020204" pitchFamily="34" charset="0"/>
              </a:rPr>
              <a:t>offer,</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buy</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sell</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options,</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futures or</a:t>
            </a:r>
            <a:r>
              <a:rPr sz="1150" spc="-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other </a:t>
            </a:r>
            <a:r>
              <a:rPr sz="1150" dirty="0">
                <a:solidFill>
                  <a:srgbClr val="FFFFFF"/>
                </a:solidFill>
                <a:latin typeface="Arial" panose="020B0604020202020204" pitchFamily="34" charset="0"/>
                <a:cs typeface="Arial" panose="020B0604020202020204" pitchFamily="34" charset="0"/>
              </a:rPr>
              <a:t>derivatives</a:t>
            </a:r>
            <a:r>
              <a:rPr sz="1150" spc="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1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such</a:t>
            </a:r>
            <a:r>
              <a:rPr sz="1150" spc="1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1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investments").</a:t>
            </a:r>
            <a:r>
              <a:rPr sz="1150" spc="10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ARAL</a:t>
            </a:r>
            <a:r>
              <a:rPr sz="1150" spc="1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a:t>
            </a:r>
            <a:r>
              <a:rPr sz="1150" spc="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its</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affiliates</a:t>
            </a:r>
            <a:r>
              <a:rPr sz="1150" spc="1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trade</a:t>
            </a:r>
            <a:r>
              <a:rPr sz="1150" spc="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for</a:t>
            </a:r>
            <a:r>
              <a:rPr sz="1150" spc="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their</a:t>
            </a:r>
            <a:r>
              <a:rPr sz="1150" spc="1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own</a:t>
            </a:r>
            <a:r>
              <a:rPr sz="1150" spc="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accounts</a:t>
            </a:r>
            <a:r>
              <a:rPr sz="1150" spc="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as</a:t>
            </a:r>
            <a:r>
              <a:rPr sz="1150" spc="11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market</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maker</a:t>
            </a:r>
            <a:r>
              <a:rPr sz="1150" spc="85" dirty="0">
                <a:solidFill>
                  <a:srgbClr val="FFFFFF"/>
                </a:solidFill>
                <a:latin typeface="Arial" panose="020B0604020202020204" pitchFamily="34" charset="0"/>
                <a:cs typeface="Arial" panose="020B0604020202020204" pitchFamily="34" charset="0"/>
              </a:rPr>
              <a:t> </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jobber</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and/or</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arbitrageur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issuer(s)</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investments,</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 be</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on</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opposite</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side</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public</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orders.</a:t>
            </a:r>
            <a:r>
              <a:rPr sz="1150" spc="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ARAL, </a:t>
            </a:r>
            <a:r>
              <a:rPr sz="1150" dirty="0">
                <a:solidFill>
                  <a:srgbClr val="FFFFFF"/>
                </a:solidFill>
                <a:latin typeface="Arial" panose="020B0604020202020204" pitchFamily="34" charset="0"/>
                <a:cs typeface="Arial" panose="020B0604020202020204" pitchFamily="34" charset="0"/>
              </a:rPr>
              <a:t>its</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affiliates,</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directors,</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officers,</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 employees</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have</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long</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short</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position</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issuer(s)</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4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investments. </a:t>
            </a:r>
            <a:r>
              <a:rPr sz="1150" dirty="0">
                <a:solidFill>
                  <a:srgbClr val="FFFFFF"/>
                </a:solidFill>
                <a:latin typeface="Arial" panose="020B0604020202020204" pitchFamily="34" charset="0"/>
                <a:cs typeface="Arial" panose="020B0604020202020204" pitchFamily="34" charset="0"/>
              </a:rPr>
              <a:t>ARAL</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its</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affiliates</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from</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time</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time</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perform </a:t>
            </a:r>
            <a:r>
              <a:rPr sz="1150" spc="-10" dirty="0">
                <a:solidFill>
                  <a:srgbClr val="FFFFFF"/>
                </a:solidFill>
                <a:latin typeface="Arial" panose="020B0604020202020204" pitchFamily="34" charset="0"/>
                <a:cs typeface="Arial" panose="020B0604020202020204" pitchFamily="34" charset="0"/>
              </a:rPr>
              <a:t>investment</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banking</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other</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services</a:t>
            </a:r>
            <a:r>
              <a:rPr sz="1150" spc="-25" dirty="0">
                <a:solidFill>
                  <a:srgbClr val="FFFFFF"/>
                </a:solidFill>
                <a:latin typeface="Arial" panose="020B0604020202020204" pitchFamily="34" charset="0"/>
                <a:cs typeface="Arial" panose="020B0604020202020204" pitchFamily="34" charset="0"/>
              </a:rPr>
              <a:t> </a:t>
            </a:r>
            <a:r>
              <a:rPr sz="1150" spc="-20" dirty="0">
                <a:solidFill>
                  <a:srgbClr val="FFFFFF"/>
                </a:solidFill>
                <a:latin typeface="Arial" panose="020B0604020202020204" pitchFamily="34" charset="0"/>
                <a:cs typeface="Arial" panose="020B0604020202020204" pitchFamily="34" charset="0"/>
              </a:rPr>
              <a:t>for,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solicit </a:t>
            </a:r>
            <a:r>
              <a:rPr sz="1150" spc="-10" dirty="0">
                <a:solidFill>
                  <a:srgbClr val="FFFFFF"/>
                </a:solidFill>
                <a:latin typeface="Arial" panose="020B0604020202020204" pitchFamily="34" charset="0"/>
                <a:cs typeface="Arial" panose="020B0604020202020204" pitchFamily="34" charset="0"/>
              </a:rPr>
              <a:t>investment</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banking</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other</a:t>
            </a:r>
            <a:r>
              <a:rPr sz="1150" spc="2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business </a:t>
            </a:r>
            <a:r>
              <a:rPr sz="1150" dirty="0">
                <a:solidFill>
                  <a:srgbClr val="FFFFFF"/>
                </a:solidFill>
                <a:latin typeface="Arial" panose="020B0604020202020204" pitchFamily="34" charset="0"/>
                <a:cs typeface="Arial" panose="020B0604020202020204" pitchFamily="34" charset="0"/>
              </a:rPr>
              <a:t>from,</a:t>
            </a:r>
            <a:r>
              <a:rPr sz="1150" spc="1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entity</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mentioned</a:t>
            </a:r>
            <a:r>
              <a:rPr sz="1150" spc="2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1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20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report.</a:t>
            </a:r>
            <a:r>
              <a:rPr sz="1150" spc="1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1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presentation</a:t>
            </a:r>
            <a:r>
              <a:rPr sz="1150" spc="2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a:t>
            </a:r>
            <a:r>
              <a:rPr sz="1150" spc="1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prepared</a:t>
            </a:r>
            <a:r>
              <a:rPr sz="1150" spc="1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for</a:t>
            </a:r>
            <a:r>
              <a:rPr sz="1150" spc="1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private</a:t>
            </a:r>
            <a:r>
              <a:rPr sz="1150" spc="1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circulation.</a:t>
            </a:r>
            <a:r>
              <a:rPr sz="1150" spc="1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It</a:t>
            </a:r>
            <a:r>
              <a:rPr sz="1150" spc="20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does</a:t>
            </a:r>
            <a:r>
              <a:rPr sz="1150" spc="1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not</a:t>
            </a:r>
            <a:r>
              <a:rPr sz="1150" spc="1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have</a:t>
            </a:r>
            <a:r>
              <a:rPr sz="1150" spc="1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regard</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2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210"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specific </a:t>
            </a:r>
            <a:r>
              <a:rPr sz="1150" dirty="0">
                <a:solidFill>
                  <a:srgbClr val="FFFFFF"/>
                </a:solidFill>
                <a:latin typeface="Arial" panose="020B0604020202020204" pitchFamily="34" charset="0"/>
                <a:cs typeface="Arial" panose="020B0604020202020204" pitchFamily="34" charset="0"/>
              </a:rPr>
              <a:t>investment</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objectives,</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financial</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situation</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particular</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needs</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specific</a:t>
            </a:r>
            <a:r>
              <a:rPr sz="1150" spc="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person</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who may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receive</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report.</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Investors</a:t>
            </a:r>
            <a:r>
              <a:rPr sz="1150" spc="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should</a:t>
            </a:r>
            <a:r>
              <a:rPr sz="1150" spc="-10" dirty="0">
                <a:solidFill>
                  <a:srgbClr val="FFFFFF"/>
                </a:solidFill>
                <a:latin typeface="Arial" panose="020B0604020202020204" pitchFamily="34" charset="0"/>
                <a:cs typeface="Arial" panose="020B0604020202020204" pitchFamily="34" charset="0"/>
              </a:rPr>
              <a:t> </a:t>
            </a:r>
            <a:r>
              <a:rPr sz="1150" spc="-20" dirty="0">
                <a:solidFill>
                  <a:srgbClr val="FFFFFF"/>
                </a:solidFill>
                <a:latin typeface="Arial" panose="020B0604020202020204" pitchFamily="34" charset="0"/>
                <a:cs typeface="Arial" panose="020B0604020202020204" pitchFamily="34" charset="0"/>
              </a:rPr>
              <a:t>seek </a:t>
            </a:r>
            <a:r>
              <a:rPr sz="1150" dirty="0">
                <a:solidFill>
                  <a:srgbClr val="FFFFFF"/>
                </a:solidFill>
                <a:latin typeface="Arial" panose="020B0604020202020204" pitchFamily="34" charset="0"/>
                <a:cs typeface="Arial" panose="020B0604020202020204" pitchFamily="34" charset="0"/>
              </a:rPr>
              <a:t>financial</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advice </a:t>
            </a:r>
            <a:r>
              <a:rPr sz="1150" spc="-10" dirty="0">
                <a:solidFill>
                  <a:srgbClr val="FFFFFF"/>
                </a:solidFill>
                <a:latin typeface="Arial" panose="020B0604020202020204" pitchFamily="34" charset="0"/>
                <a:cs typeface="Arial" panose="020B0604020202020204" pitchFamily="34" charset="0"/>
              </a:rPr>
              <a:t>regarding</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appropriateness</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investing</a:t>
            </a:r>
            <a:r>
              <a:rPr sz="1150" dirty="0">
                <a:solidFill>
                  <a:srgbClr val="FFFFFF"/>
                </a:solidFill>
                <a:latin typeface="Arial" panose="020B0604020202020204" pitchFamily="34" charset="0"/>
                <a:cs typeface="Arial" panose="020B0604020202020204" pitchFamily="34" charset="0"/>
              </a:rPr>
              <a:t> in</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investment</a:t>
            </a:r>
            <a:r>
              <a:rPr sz="1150" spc="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strategies</a:t>
            </a:r>
            <a:r>
              <a:rPr sz="1150" dirty="0">
                <a:solidFill>
                  <a:srgbClr val="FFFFFF"/>
                </a:solidFill>
                <a:latin typeface="Arial" panose="020B0604020202020204" pitchFamily="34" charset="0"/>
                <a:cs typeface="Arial" panose="020B0604020202020204" pitchFamily="34" charset="0"/>
              </a:rPr>
              <a:t> discussed</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0"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recommended</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report </a:t>
            </a:r>
            <a:r>
              <a:rPr sz="1150" dirty="0">
                <a:solidFill>
                  <a:srgbClr val="FFFFFF"/>
                </a:solidFill>
                <a:latin typeface="Arial" panose="020B0604020202020204" pitchFamily="34" charset="0"/>
                <a:cs typeface="Arial" panose="020B0604020202020204" pitchFamily="34" charset="0"/>
              </a:rPr>
              <a:t>and</a:t>
            </a:r>
            <a:r>
              <a:rPr sz="1150" spc="1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should</a:t>
            </a:r>
            <a:r>
              <a:rPr sz="1150" spc="1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understand</a:t>
            </a:r>
            <a:r>
              <a:rPr sz="1150" spc="2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that</a:t>
            </a:r>
            <a:r>
              <a:rPr sz="1150" spc="2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statements</a:t>
            </a:r>
            <a:r>
              <a:rPr sz="1150" spc="2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regarding</a:t>
            </a:r>
            <a:r>
              <a:rPr sz="1150" spc="20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future</a:t>
            </a:r>
            <a:r>
              <a:rPr sz="1150" spc="2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prospects</a:t>
            </a:r>
            <a:r>
              <a:rPr sz="1150" spc="2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2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not</a:t>
            </a:r>
            <a:r>
              <a:rPr sz="1150" spc="1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be</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realized.</a:t>
            </a:r>
            <a:r>
              <a:rPr sz="1150" spc="2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Investors</a:t>
            </a:r>
            <a:r>
              <a:rPr sz="1150" spc="2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should</a:t>
            </a:r>
            <a:r>
              <a:rPr sz="1150" spc="1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note</a:t>
            </a:r>
            <a:r>
              <a:rPr sz="1150" spc="2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that</a:t>
            </a:r>
            <a:r>
              <a:rPr sz="1150" spc="20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income</a:t>
            </a:r>
            <a:r>
              <a:rPr sz="1150" spc="1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from</a:t>
            </a:r>
            <a:r>
              <a:rPr sz="1150" spc="225" dirty="0">
                <a:solidFill>
                  <a:srgbClr val="FFFFFF"/>
                </a:solidFill>
                <a:latin typeface="Arial" panose="020B0604020202020204" pitchFamily="34" charset="0"/>
                <a:cs typeface="Arial" panose="020B0604020202020204" pitchFamily="34" charset="0"/>
              </a:rPr>
              <a:t> </a:t>
            </a:r>
            <a:r>
              <a:rPr sz="1150" spc="-20" dirty="0">
                <a:solidFill>
                  <a:srgbClr val="FFFFFF"/>
                </a:solidFill>
                <a:latin typeface="Arial" panose="020B0604020202020204" pitchFamily="34" charset="0"/>
                <a:cs typeface="Arial" panose="020B0604020202020204" pitchFamily="34" charset="0"/>
              </a:rPr>
              <a:t>such </a:t>
            </a:r>
            <a:r>
              <a:rPr sz="1150" dirty="0">
                <a:solidFill>
                  <a:srgbClr val="FFFFFF"/>
                </a:solidFill>
                <a:latin typeface="Arial" panose="020B0604020202020204" pitchFamily="34" charset="0"/>
                <a:cs typeface="Arial" panose="020B0604020202020204" pitchFamily="34" charset="0"/>
              </a:rPr>
              <a:t>securities,</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if</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fluctuate</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that</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each</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security's</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price</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value</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rise</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fall.</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Past</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performance</a:t>
            </a:r>
            <a:r>
              <a:rPr sz="1150" spc="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not</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necessarily</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guide</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6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future </a:t>
            </a:r>
            <a:r>
              <a:rPr sz="1150" dirty="0">
                <a:solidFill>
                  <a:srgbClr val="FFFFFF"/>
                </a:solidFill>
                <a:latin typeface="Arial" panose="020B0604020202020204" pitchFamily="34" charset="0"/>
                <a:cs typeface="Arial" panose="020B0604020202020204" pitchFamily="34" charset="0"/>
              </a:rPr>
              <a:t>performance.</a:t>
            </a:r>
            <a:r>
              <a:rPr sz="1150" spc="1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Foreign</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currency</a:t>
            </a:r>
            <a:r>
              <a:rPr sz="1150" spc="16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rates</a:t>
            </a:r>
            <a:r>
              <a:rPr sz="1150" spc="1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exchange</a:t>
            </a:r>
            <a:r>
              <a:rPr sz="1150" spc="16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1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adversely</a:t>
            </a:r>
            <a:r>
              <a:rPr sz="1150" spc="1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affect</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value,</a:t>
            </a:r>
            <a:r>
              <a:rPr sz="1150" spc="1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price</a:t>
            </a:r>
            <a:r>
              <a:rPr sz="1150" spc="1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income</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security</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16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investment </a:t>
            </a:r>
            <a:r>
              <a:rPr sz="1150" dirty="0">
                <a:solidFill>
                  <a:srgbClr val="FFFFFF"/>
                </a:solidFill>
                <a:latin typeface="Arial" panose="020B0604020202020204" pitchFamily="34" charset="0"/>
                <a:cs typeface="Arial" panose="020B0604020202020204" pitchFamily="34" charset="0"/>
              </a:rPr>
              <a:t>mentioned in</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20"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report.</a:t>
            </a:r>
            <a:endParaRPr sz="115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0536" y="1628945"/>
            <a:ext cx="2919104" cy="911616"/>
          </a:xfrm>
          <a:prstGeom prst="rect">
            <a:avLst/>
          </a:prstGeom>
        </p:spPr>
      </p:pic>
    </p:spTree>
    <p:extLst>
      <p:ext uri="{BB962C8B-B14F-4D97-AF65-F5344CB8AC3E}">
        <p14:creationId xmlns:p14="http://schemas.microsoft.com/office/powerpoint/2010/main" val="35381285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564</TotalTime>
  <Words>2448</Words>
  <Application>Microsoft Office PowerPoint</Application>
  <PresentationFormat>A4 Paper (210x297 mm)</PresentationFormat>
  <Paragraphs>392</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Specific Disclaimer</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Umesh Choudhari</dc:creator>
  <cp:lastModifiedBy>Tejashvi Bhanjan</cp:lastModifiedBy>
  <cp:revision>85</cp:revision>
  <dcterms:created xsi:type="dcterms:W3CDTF">2025-04-08T10:07:03Z</dcterms:created>
  <dcterms:modified xsi:type="dcterms:W3CDTF">2026-09-03T17:32:52Z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2025-04-08T13:09:48Z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8c992cc7-c498-4831-8453-de3f4a9f1c63</vt:lpwstr>
  </property>
  <property fmtid="{D5CDD505-2E9C-101B-9397-08002B2CF9AE}" pid="7" name="MSIP_Label_defa4170-0d19-0005-0004-bc88714345d2_ActionId">
    <vt:lpwstr>a6c159f9-9934-46bf-b30c-b599213792f2</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