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93" r:id="rId2"/>
    <p:sldId id="292" r:id="rId3"/>
    <p:sldId id="268" r:id="rId4"/>
    <p:sldId id="285" r:id="rId5"/>
    <p:sldId id="273" r:id="rId6"/>
    <p:sldId id="290" r:id="rId7"/>
    <p:sldId id="284" r:id="rId8"/>
    <p:sldId id="291" r:id="rId9"/>
    <p:sldId id="282" r:id="rId10"/>
    <p:sldId id="294" r:id="rId11"/>
    <p:sldId id="280" r:id="rId12"/>
    <p:sldId id="300" r:id="rId13"/>
    <p:sldId id="301" r:id="rId14"/>
    <p:sldId id="299" r:id="rId15"/>
    <p:sldId id="296" r:id="rId16"/>
    <p:sldId id="298" r:id="rId17"/>
    <p:sldId id="277" r:id="rId18"/>
    <p:sldId id="265" r:id="rId19"/>
    <p:sldId id="274" r:id="rId20"/>
    <p:sldId id="276" r:id="rId21"/>
    <p:sldId id="26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5514"/>
    <a:srgbClr val="576433"/>
    <a:srgbClr val="BD9B60"/>
    <a:srgbClr val="BF9D61"/>
    <a:srgbClr val="FAEFCD"/>
    <a:srgbClr val="C09D67"/>
    <a:srgbClr val="F8DF9B"/>
    <a:srgbClr val="F8FED6"/>
    <a:srgbClr val="FFD147"/>
    <a:srgbClr val="FFE0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2500" autoAdjust="0"/>
  </p:normalViewPr>
  <p:slideViewPr>
    <p:cSldViewPr snapToGrid="0">
      <p:cViewPr varScale="1">
        <p:scale>
          <a:sx n="77" d="100"/>
          <a:sy n="77" d="100"/>
        </p:scale>
        <p:origin x="20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arspl.com\argdfs\Product\PMS%20Presentations%20-%20New%20format\All%20Excel%20Files%20-%20PPTs\Decennium%20PMS%20-%20ppt%20fil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rspl.com\argdfs\Product\PMS%20Presentations%20-%20New%20format\All%20Excel%20Files%20-%20PPTs\Decennium%20PMS%20-%20ppt%20fil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arspl.com\argdfs\Product\PMS%20Presentations%20-%20New%20format\All%20Excel%20Files%20-%20PPTs\Performance%20Repor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ctr" rtl="0">
              <a:defRPr sz="1400">
                <a:solidFill>
                  <a:schemeClr val="bg1"/>
                </a:solidFill>
              </a:defRPr>
            </a:pPr>
            <a:r>
              <a:rPr lang="en-US" sz="1400" dirty="0">
                <a:solidFill>
                  <a:schemeClr val="bg1"/>
                </a:solidFill>
              </a:rPr>
              <a:t>Sector Allocation</a:t>
            </a:r>
          </a:p>
        </c:rich>
      </c:tx>
      <c:layout>
        <c:manualLayout>
          <c:xMode val="edge"/>
          <c:yMode val="edge"/>
          <c:x val="0.36556449275362324"/>
          <c:y val="2.9130370370370369E-2"/>
        </c:manualLayout>
      </c:layout>
      <c:overlay val="0"/>
      <c:spPr>
        <a:solidFill>
          <a:srgbClr val="576433"/>
        </a:solidFill>
        <a:effectLst>
          <a:outerShdw blurRad="50800" dist="38100" dir="2700000" algn="tl" rotWithShape="0">
            <a:prstClr val="black">
              <a:alpha val="40000"/>
            </a:prstClr>
          </a:outerShdw>
        </a:effectLst>
      </c:spPr>
    </c:title>
    <c:autoTitleDeleted val="0"/>
    <c:view3D>
      <c:rotX val="15"/>
      <c:rotY val="20"/>
      <c:rAngAx val="1"/>
    </c:view3D>
    <c:floor>
      <c:thickness val="0"/>
      <c:spPr>
        <a:solidFill>
          <a:srgbClr val="FAA01A"/>
        </a:solidFill>
        <a:ln>
          <a:solidFill>
            <a:srgbClr val="FAA01A"/>
          </a:solidFill>
        </a:ln>
      </c:spPr>
    </c:floor>
    <c:sideWall>
      <c:thickness val="0"/>
      <c:spPr>
        <a:noFill/>
        <a:ln>
          <a:noFill/>
        </a:ln>
      </c:spPr>
    </c:sideWall>
    <c:backWall>
      <c:thickness val="0"/>
      <c:spPr>
        <a:noFill/>
        <a:ln>
          <a:noFill/>
        </a:ln>
      </c:spPr>
    </c:backWall>
    <c:plotArea>
      <c:layout>
        <c:manualLayout>
          <c:layoutTarget val="inner"/>
          <c:xMode val="edge"/>
          <c:yMode val="edge"/>
          <c:x val="0.47541665201203859"/>
          <c:y val="8.8984629629629636E-2"/>
          <c:w val="0.65310169082125602"/>
          <c:h val="0.89913574074074076"/>
        </c:manualLayout>
      </c:layout>
      <c:bar3DChart>
        <c:barDir val="bar"/>
        <c:grouping val="clustered"/>
        <c:varyColors val="0"/>
        <c:ser>
          <c:idx val="0"/>
          <c:order val="0"/>
          <c:tx>
            <c:strRef>
              <c:f>'(6)Data(CPI)'!$I$10</c:f>
              <c:strCache>
                <c:ptCount val="1"/>
                <c:pt idx="0">
                  <c:v>%</c:v>
                </c:pt>
              </c:strCache>
            </c:strRef>
          </c:tx>
          <c:spPr>
            <a:solidFill>
              <a:srgbClr val="576433"/>
            </a:solidFill>
          </c:spPr>
          <c:invertIfNegative val="0"/>
          <c:dPt>
            <c:idx val="0"/>
            <c:invertIfNegative val="0"/>
            <c:bubble3D val="0"/>
            <c:extLst xmlns:c16r2="http://schemas.microsoft.com/office/drawing/2015/06/chart">
              <c:ext xmlns:c16="http://schemas.microsoft.com/office/drawing/2014/chart" uri="{C3380CC4-5D6E-409C-BE32-E72D297353CC}">
                <c16:uniqueId val="{00000000-A97F-455D-83F5-757E0D76FA9E}"/>
              </c:ext>
            </c:extLst>
          </c:dPt>
          <c:dPt>
            <c:idx val="1"/>
            <c:invertIfNegative val="0"/>
            <c:bubble3D val="0"/>
            <c:extLst xmlns:c16r2="http://schemas.microsoft.com/office/drawing/2015/06/chart">
              <c:ext xmlns:c16="http://schemas.microsoft.com/office/drawing/2014/chart" uri="{C3380CC4-5D6E-409C-BE32-E72D297353CC}">
                <c16:uniqueId val="{00000001-A97F-455D-83F5-757E0D76FA9E}"/>
              </c:ext>
            </c:extLst>
          </c:dPt>
          <c:dPt>
            <c:idx val="2"/>
            <c:invertIfNegative val="0"/>
            <c:bubble3D val="0"/>
            <c:extLst xmlns:c16r2="http://schemas.microsoft.com/office/drawing/2015/06/chart">
              <c:ext xmlns:c16="http://schemas.microsoft.com/office/drawing/2014/chart" uri="{C3380CC4-5D6E-409C-BE32-E72D297353CC}">
                <c16:uniqueId val="{00000002-A97F-455D-83F5-757E0D76FA9E}"/>
              </c:ext>
            </c:extLst>
          </c:dPt>
          <c:dPt>
            <c:idx val="3"/>
            <c:invertIfNegative val="0"/>
            <c:bubble3D val="0"/>
            <c:extLst xmlns:c16r2="http://schemas.microsoft.com/office/drawing/2015/06/chart">
              <c:ext xmlns:c16="http://schemas.microsoft.com/office/drawing/2014/chart" uri="{C3380CC4-5D6E-409C-BE32-E72D297353CC}">
                <c16:uniqueId val="{00000003-A97F-455D-83F5-757E0D76FA9E}"/>
              </c:ext>
            </c:extLst>
          </c:dPt>
          <c:dLbls>
            <c:spPr>
              <a:noFill/>
              <a:ln>
                <a:noFill/>
              </a:ln>
              <a:effectLst/>
            </c:spPr>
            <c:txPr>
              <a:bodyPr/>
              <a:lstStyle/>
              <a:p>
                <a:pPr>
                  <a:defRPr sz="1200" b="1"/>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1"/>
              </c:ext>
            </c:extLst>
          </c:dLbls>
          <c:cat>
            <c:strRef>
              <c:f>'(6)Data(CPI)'!$H$11:$H$23</c:f>
              <c:strCache>
                <c:ptCount val="13"/>
                <c:pt idx="0">
                  <c:v>Consumables</c:v>
                </c:pt>
                <c:pt idx="1">
                  <c:v>Finance</c:v>
                </c:pt>
                <c:pt idx="2">
                  <c:v>Healthcare</c:v>
                </c:pt>
                <c:pt idx="3">
                  <c:v>Automobile &amp; Ancillaries</c:v>
                </c:pt>
                <c:pt idx="4">
                  <c:v>Electric Equipment</c:v>
                </c:pt>
                <c:pt idx="5">
                  <c:v>Retail</c:v>
                </c:pt>
                <c:pt idx="6">
                  <c:v>Metal Product</c:v>
                </c:pt>
                <c:pt idx="7">
                  <c:v>Defence</c:v>
                </c:pt>
                <c:pt idx="8">
                  <c:v>Iron &amp; Steel</c:v>
                </c:pt>
                <c:pt idx="9">
                  <c:v>IT</c:v>
                </c:pt>
                <c:pt idx="10">
                  <c:v>Chemicals</c:v>
                </c:pt>
                <c:pt idx="11">
                  <c:v>Infrastructure</c:v>
                </c:pt>
                <c:pt idx="12">
                  <c:v>Cash</c:v>
                </c:pt>
              </c:strCache>
            </c:strRef>
          </c:cat>
          <c:val>
            <c:numRef>
              <c:f>'(6)Data(CPI)'!$I$11:$I$23</c:f>
              <c:numCache>
                <c:formatCode>0.00%</c:formatCode>
                <c:ptCount val="13"/>
                <c:pt idx="0">
                  <c:v>0.13190000000000002</c:v>
                </c:pt>
                <c:pt idx="1">
                  <c:v>0.12719999999999998</c:v>
                </c:pt>
                <c:pt idx="2">
                  <c:v>0.123</c:v>
                </c:pt>
                <c:pt idx="3">
                  <c:v>8.2299999999999998E-2</c:v>
                </c:pt>
                <c:pt idx="4">
                  <c:v>7.6999999999999999E-2</c:v>
                </c:pt>
                <c:pt idx="5">
                  <c:v>6.9800000000000001E-2</c:v>
                </c:pt>
                <c:pt idx="6">
                  <c:v>6.9099999999999995E-2</c:v>
                </c:pt>
                <c:pt idx="7">
                  <c:v>6.6400000000000001E-2</c:v>
                </c:pt>
                <c:pt idx="8">
                  <c:v>5.74E-2</c:v>
                </c:pt>
                <c:pt idx="9">
                  <c:v>5.62E-2</c:v>
                </c:pt>
                <c:pt idx="10">
                  <c:v>4.4600000000000001E-2</c:v>
                </c:pt>
                <c:pt idx="11">
                  <c:v>4.4499999999999998E-2</c:v>
                </c:pt>
                <c:pt idx="12">
                  <c:v>5.0299999999999997E-2</c:v>
                </c:pt>
              </c:numCache>
            </c:numRef>
          </c:val>
          <c:extLst xmlns:c16r2="http://schemas.microsoft.com/office/drawing/2015/06/chart">
            <c:ext xmlns:c16="http://schemas.microsoft.com/office/drawing/2014/chart" uri="{C3380CC4-5D6E-409C-BE32-E72D297353CC}">
              <c16:uniqueId val="{00000004-A97F-455D-83F5-757E0D76FA9E}"/>
            </c:ext>
          </c:extLst>
        </c:ser>
        <c:dLbls>
          <c:showLegendKey val="0"/>
          <c:showVal val="1"/>
          <c:showCatName val="0"/>
          <c:showSerName val="0"/>
          <c:showPercent val="0"/>
          <c:showBubbleSize val="0"/>
        </c:dLbls>
        <c:gapWidth val="135"/>
        <c:gapDepth val="166"/>
        <c:shape val="cylinder"/>
        <c:axId val="2019959456"/>
        <c:axId val="2019952928"/>
        <c:axId val="0"/>
      </c:bar3DChart>
      <c:catAx>
        <c:axId val="2019959456"/>
        <c:scaling>
          <c:orientation val="maxMin"/>
        </c:scaling>
        <c:delete val="0"/>
        <c:axPos val="l"/>
        <c:numFmt formatCode="General" sourceLinked="0"/>
        <c:majorTickMark val="out"/>
        <c:minorTickMark val="none"/>
        <c:tickLblPos val="low"/>
        <c:spPr>
          <a:ln>
            <a:solidFill>
              <a:srgbClr val="FAA01A"/>
            </a:solidFill>
          </a:ln>
        </c:spPr>
        <c:txPr>
          <a:bodyPr/>
          <a:lstStyle/>
          <a:p>
            <a:pPr algn="ctr">
              <a:defRPr sz="1200"/>
            </a:pPr>
            <a:endParaRPr lang="en-US"/>
          </a:p>
        </c:txPr>
        <c:crossAx val="2019952928"/>
        <c:crosses val="autoZero"/>
        <c:auto val="1"/>
        <c:lblAlgn val="ctr"/>
        <c:lblOffset val="100"/>
        <c:noMultiLvlLbl val="0"/>
      </c:catAx>
      <c:valAx>
        <c:axId val="2019952928"/>
        <c:scaling>
          <c:orientation val="minMax"/>
          <c:max val="0.18000000000000002"/>
          <c:min val="0"/>
        </c:scaling>
        <c:delete val="1"/>
        <c:axPos val="t"/>
        <c:numFmt formatCode="0%" sourceLinked="0"/>
        <c:majorTickMark val="out"/>
        <c:minorTickMark val="none"/>
        <c:tickLblPos val="nextTo"/>
        <c:crossAx val="2019959456"/>
        <c:crosses val="autoZero"/>
        <c:crossBetween val="between"/>
        <c:majorUnit val="0.05"/>
      </c:valAx>
    </c:plotArea>
    <c:plotVisOnly val="1"/>
    <c:dispBlanksAs val="gap"/>
    <c:showDLblsOverMax val="0"/>
  </c:chart>
  <c:spPr>
    <a:noFill/>
    <a:ln>
      <a:noFill/>
    </a:ln>
  </c:spPr>
  <c:txPr>
    <a:bodyPr/>
    <a:lstStyle/>
    <a:p>
      <a:pPr>
        <a:defRPr sz="9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solidFill>
                  <a:schemeClr val="bg1"/>
                </a:solidFill>
              </a:defRPr>
            </a:pPr>
            <a:r>
              <a:rPr lang="en-US" sz="1400">
                <a:solidFill>
                  <a:schemeClr val="bg1"/>
                </a:solidFill>
              </a:rPr>
              <a:t>Market Cap Allocation</a:t>
            </a:r>
          </a:p>
        </c:rich>
      </c:tx>
      <c:layout>
        <c:manualLayout>
          <c:xMode val="edge"/>
          <c:yMode val="edge"/>
          <c:x val="0.28380922926096519"/>
          <c:y val="3.0516716013896425E-2"/>
        </c:manualLayout>
      </c:layout>
      <c:overlay val="0"/>
      <c:spPr>
        <a:solidFill>
          <a:srgbClr val="576433"/>
        </a:solidFill>
        <a:effectLst>
          <a:outerShdw blurRad="50800" dist="38100" dir="2700000" algn="tl" rotWithShape="0">
            <a:prstClr val="black">
              <a:alpha val="40000"/>
            </a:prstClr>
          </a:outerShdw>
        </a:effectLst>
      </c:spPr>
    </c:title>
    <c:autoTitleDeleted val="0"/>
    <c:view3D>
      <c:rotX val="30"/>
      <c:rotY val="0"/>
      <c:rAngAx val="0"/>
    </c:view3D>
    <c:floor>
      <c:thickness val="0"/>
    </c:floor>
    <c:sideWall>
      <c:thickness val="0"/>
    </c:sideWall>
    <c:backWall>
      <c:thickness val="0"/>
    </c:backWall>
    <c:plotArea>
      <c:layout>
        <c:manualLayout>
          <c:layoutTarget val="inner"/>
          <c:xMode val="edge"/>
          <c:yMode val="edge"/>
          <c:x val="7.7175749070970065E-2"/>
          <c:y val="0.14560068289336303"/>
          <c:w val="0.84124471239775411"/>
          <c:h val="0.7735457004044809"/>
        </c:manualLayout>
      </c:layout>
      <c:pie3DChart>
        <c:varyColors val="1"/>
        <c:ser>
          <c:idx val="0"/>
          <c:order val="0"/>
          <c:tx>
            <c:strRef>
              <c:f>'(6)Data(CPI)'!$L$11</c:f>
              <c:strCache>
                <c:ptCount val="1"/>
                <c:pt idx="0">
                  <c:v>% Allocation</c:v>
                </c:pt>
              </c:strCache>
            </c:strRef>
          </c:tx>
          <c:dPt>
            <c:idx val="0"/>
            <c:bubble3D val="0"/>
            <c:spPr>
              <a:solidFill>
                <a:srgbClr val="576433"/>
              </a:solidFill>
            </c:spPr>
            <c:extLst xmlns:c16r2="http://schemas.microsoft.com/office/drawing/2015/06/chart">
              <c:ext xmlns:c16="http://schemas.microsoft.com/office/drawing/2014/chart" uri="{C3380CC4-5D6E-409C-BE32-E72D297353CC}">
                <c16:uniqueId val="{00000001-E8C9-4C1B-B6C8-B0D16966D845}"/>
              </c:ext>
            </c:extLst>
          </c:dPt>
          <c:dPt>
            <c:idx val="1"/>
            <c:bubble3D val="0"/>
            <c:spPr>
              <a:solidFill>
                <a:srgbClr val="7C5E1E"/>
              </a:solidFill>
            </c:spPr>
            <c:extLst xmlns:c16r2="http://schemas.microsoft.com/office/drawing/2015/06/chart">
              <c:ext xmlns:c16="http://schemas.microsoft.com/office/drawing/2014/chart" uri="{C3380CC4-5D6E-409C-BE32-E72D297353CC}">
                <c16:uniqueId val="{00000003-E8C9-4C1B-B6C8-B0D16966D845}"/>
              </c:ext>
            </c:extLst>
          </c:dPt>
          <c:dPt>
            <c:idx val="2"/>
            <c:bubble3D val="0"/>
            <c:spPr>
              <a:solidFill>
                <a:srgbClr val="BF9D61"/>
              </a:solidFill>
            </c:spPr>
            <c:extLst xmlns:c16r2="http://schemas.microsoft.com/office/drawing/2015/06/chart">
              <c:ext xmlns:c16="http://schemas.microsoft.com/office/drawing/2014/chart" uri="{C3380CC4-5D6E-409C-BE32-E72D297353CC}">
                <c16:uniqueId val="{00000005-E8C9-4C1B-B6C8-B0D16966D845}"/>
              </c:ext>
            </c:extLst>
          </c:dPt>
          <c:dPt>
            <c:idx val="3"/>
            <c:bubble3D val="0"/>
            <c:spPr>
              <a:solidFill>
                <a:srgbClr val="D0CD90"/>
              </a:solidFill>
            </c:spPr>
            <c:extLst xmlns:c16r2="http://schemas.microsoft.com/office/drawing/2015/06/chart">
              <c:ext xmlns:c16="http://schemas.microsoft.com/office/drawing/2014/chart" uri="{C3380CC4-5D6E-409C-BE32-E72D297353CC}">
                <c16:uniqueId val="{00000007-E8C9-4C1B-B6C8-B0D16966D845}"/>
              </c:ext>
            </c:extLst>
          </c:dPt>
          <c:dLbls>
            <c:dLbl>
              <c:idx val="0"/>
              <c:layout>
                <c:manualLayout>
                  <c:x val="-0.21682888888888888"/>
                  <c:y val="8.3959722222222227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E8C9-4C1B-B6C8-B0D16966D845}"/>
                </c:ext>
                <c:ext xmlns:c15="http://schemas.microsoft.com/office/drawing/2012/chart" uri="{CE6537A1-D6FC-4f65-9D91-7224C49458BB}">
                  <c15:layout>
                    <c:manualLayout>
                      <c:w val="0.2723269444444445"/>
                      <c:h val="0.23661309523809521"/>
                    </c:manualLayout>
                  </c15:layout>
                </c:ext>
              </c:extLst>
            </c:dLbl>
            <c:dLbl>
              <c:idx val="1"/>
              <c:layout>
                <c:manualLayout>
                  <c:x val="-0.20789194444444445"/>
                  <c:y val="-0.16521329365079365"/>
                </c:manualLayout>
              </c:layout>
              <c:spPr/>
              <c:txPr>
                <a:bodyPr/>
                <a:lstStyle/>
                <a:p>
                  <a:pPr algn="ctr">
                    <a:defRPr sz="1200" b="1">
                      <a:solidFill>
                        <a:schemeClr val="bg1"/>
                      </a:solidFill>
                    </a:defRPr>
                  </a:pPr>
                  <a:endParaRPr lang="en-US"/>
                </a:p>
              </c:txPr>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3-E8C9-4C1B-B6C8-B0D16966D845}"/>
                </c:ext>
                <c:ext xmlns:c15="http://schemas.microsoft.com/office/drawing/2012/chart" uri="{CE6537A1-D6FC-4f65-9D91-7224C49458BB}">
                  <c15:layout>
                    <c:manualLayout>
                      <c:w val="0.20249444444444445"/>
                      <c:h val="0.162781746031746"/>
                    </c:manualLayout>
                  </c15:layout>
                </c:ext>
              </c:extLst>
            </c:dLbl>
            <c:dLbl>
              <c:idx val="2"/>
              <c:layout>
                <c:manualLayout>
                  <c:x val="0.20510638888888888"/>
                  <c:y val="-0.20812361111111119"/>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5-E8C9-4C1B-B6C8-B0D16966D845}"/>
                </c:ext>
                <c:ext xmlns:c15="http://schemas.microsoft.com/office/drawing/2012/chart" uri="{CE6537A1-D6FC-4f65-9D91-7224C49458BB}">
                  <c15:layout>
                    <c:manualLayout>
                      <c:w val="0.2789841666666667"/>
                      <c:h val="0.24753531746031743"/>
                    </c:manualLayout>
                  </c15:layout>
                </c:ext>
              </c:extLst>
            </c:dLbl>
            <c:dLbl>
              <c:idx val="3"/>
              <c:layout>
                <c:manualLayout>
                  <c:x val="9.4049722222222229E-2"/>
                  <c:y val="0.18226884920634917"/>
                </c:manualLayout>
              </c:layout>
              <c:spPr/>
              <c:txPr>
                <a:bodyPr/>
                <a:lstStyle/>
                <a:p>
                  <a:pPr>
                    <a:defRPr sz="1200" b="1">
                      <a:solidFill>
                        <a:srgbClr val="7B5514"/>
                      </a:solidFill>
                    </a:defRPr>
                  </a:pPr>
                  <a:endParaRPr lang="en-US"/>
                </a:p>
              </c:txPr>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7-E8C9-4C1B-B6C8-B0D16966D845}"/>
                </c:ext>
                <c:ext xmlns:c15="http://schemas.microsoft.com/office/drawing/2012/chart" uri="{CE6537A1-D6FC-4f65-9D91-7224C49458BB}">
                  <c15:layout>
                    <c:manualLayout>
                      <c:w val="0.17646999999999999"/>
                      <c:h val="0.19744682539682537"/>
                    </c:manualLayout>
                  </c15:layout>
                </c:ext>
              </c:extLst>
            </c:dLbl>
            <c:spPr>
              <a:noFill/>
              <a:ln>
                <a:noFill/>
              </a:ln>
              <a:effectLst/>
            </c:spPr>
            <c:txPr>
              <a:bodyPr/>
              <a:lstStyle/>
              <a:p>
                <a:pPr>
                  <a:defRPr sz="1200" b="1">
                    <a:solidFill>
                      <a:schemeClr val="bg1"/>
                    </a:solidFill>
                  </a:defRPr>
                </a:pPr>
                <a:endParaRPr lang="en-US"/>
              </a:p>
            </c:txPr>
            <c:showLegendKey val="0"/>
            <c:showVal val="1"/>
            <c:showCatName val="1"/>
            <c:showSerName val="0"/>
            <c:showPercent val="0"/>
            <c:showBubbleSize val="0"/>
            <c:showLeaderLines val="0"/>
            <c:extLst xmlns:c16r2="http://schemas.microsoft.com/office/drawing/2015/06/chart">
              <c:ext xmlns:c15="http://schemas.microsoft.com/office/drawing/2012/chart" uri="{CE6537A1-D6FC-4f65-9D91-7224C49458BB}"/>
            </c:extLst>
          </c:dLbls>
          <c:cat>
            <c:strRef>
              <c:f>'(6)Data(CPI)'!$K$12:$K$15</c:f>
              <c:strCache>
                <c:ptCount val="4"/>
                <c:pt idx="0">
                  <c:v>Large Cap</c:v>
                </c:pt>
                <c:pt idx="1">
                  <c:v>Mid Cap</c:v>
                </c:pt>
                <c:pt idx="2">
                  <c:v>Small Cap</c:v>
                </c:pt>
                <c:pt idx="3">
                  <c:v>Cash</c:v>
                </c:pt>
              </c:strCache>
            </c:strRef>
          </c:cat>
          <c:val>
            <c:numRef>
              <c:f>'(6)Data(CPI)'!$L$12:$L$15</c:f>
              <c:numCache>
                <c:formatCode>0.0%</c:formatCode>
                <c:ptCount val="4"/>
                <c:pt idx="0">
                  <c:v>0.32579999999999998</c:v>
                </c:pt>
                <c:pt idx="1">
                  <c:v>4.4600000000000001E-2</c:v>
                </c:pt>
                <c:pt idx="2">
                  <c:v>0.57899999999999996</c:v>
                </c:pt>
                <c:pt idx="3">
                  <c:v>5.0600000000000089E-2</c:v>
                </c:pt>
              </c:numCache>
            </c:numRef>
          </c:val>
          <c:extLst xmlns:c16r2="http://schemas.microsoft.com/office/drawing/2015/06/chart">
            <c:ext xmlns:c16="http://schemas.microsoft.com/office/drawing/2014/chart" uri="{C3380CC4-5D6E-409C-BE32-E72D297353CC}">
              <c16:uniqueId val="{00000008-E8C9-4C1B-B6C8-B0D16966D845}"/>
            </c:ext>
          </c:extLst>
        </c:ser>
        <c:dLbls>
          <c:showLegendKey val="0"/>
          <c:showVal val="0"/>
          <c:showCatName val="0"/>
          <c:showSerName val="0"/>
          <c:showPercent val="0"/>
          <c:showBubbleSize val="0"/>
          <c:showLeaderLines val="0"/>
        </c:dLbls>
      </c:pie3DChart>
      <c:spPr>
        <a:noFill/>
      </c:spPr>
    </c:plotArea>
    <c:plotVisOnly val="1"/>
    <c:dispBlanksAs val="zero"/>
    <c:showDLblsOverMax val="0"/>
  </c:chart>
  <c:spPr>
    <a:noFill/>
    <a:ln>
      <a:noFill/>
    </a:ln>
  </c:spPr>
  <c:txPr>
    <a:bodyPr/>
    <a:lstStyle/>
    <a:p>
      <a:pPr>
        <a:defRPr sz="9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r>
              <a:rPr lang="en-US" sz="1600" b="1" i="0" u="none" strike="noStrike" kern="1200" baseline="0">
                <a:solidFill>
                  <a:schemeClr val="bg1"/>
                </a:solidFill>
              </a:rPr>
              <a:t>Performance as on 31st August, 2026</a:t>
            </a:r>
          </a:p>
        </c:rich>
      </c:tx>
      <c:overlay val="0"/>
      <c:spPr>
        <a:solidFill>
          <a:srgbClr val="576433"/>
        </a:solidFill>
      </c:spPr>
    </c:title>
    <c:autoTitleDeleted val="0"/>
    <c:plotArea>
      <c:layout>
        <c:manualLayout>
          <c:layoutTarget val="inner"/>
          <c:xMode val="edge"/>
          <c:yMode val="edge"/>
          <c:x val="1.8940834902699308E-2"/>
          <c:y val="0.17887559523809526"/>
          <c:w val="0.96233647206528561"/>
          <c:h val="0.70600079365079371"/>
        </c:manualLayout>
      </c:layout>
      <c:barChart>
        <c:barDir val="col"/>
        <c:grouping val="clustered"/>
        <c:varyColors val="0"/>
        <c:ser>
          <c:idx val="0"/>
          <c:order val="0"/>
          <c:tx>
            <c:strRef>
              <c:f>'Performance tables'!$J$3</c:f>
              <c:strCache>
                <c:ptCount val="1"/>
                <c:pt idx="0">
                  <c:v>Decennium</c:v>
                </c:pt>
              </c:strCache>
            </c:strRef>
          </c:tx>
          <c:spPr>
            <a:solidFill>
              <a:srgbClr val="576433"/>
            </a:solidFill>
          </c:spPr>
          <c:invertIfNegative val="0"/>
          <c:dLbls>
            <c:spPr>
              <a:noFill/>
              <a:ln>
                <a:noFill/>
              </a:ln>
              <a:effectLst/>
            </c:spPr>
            <c:txPr>
              <a:bodyPr rot="0" vert="horz"/>
              <a:lstStyle/>
              <a:p>
                <a:pPr>
                  <a:defRPr sz="1200"/>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('Performance tables'!$I$4,'Performance tables'!$I$6:$I$7,'Performance tables'!$I$9:$I$12,'Performance tables'!$I$18)</c:f>
              <c:strCache>
                <c:ptCount val="8"/>
                <c:pt idx="0">
                  <c:v>1 Month</c:v>
                </c:pt>
                <c:pt idx="1">
                  <c:v>3 Month</c:v>
                </c:pt>
                <c:pt idx="2">
                  <c:v>6 Month</c:v>
                </c:pt>
                <c:pt idx="3">
                  <c:v>1 Year</c:v>
                </c:pt>
                <c:pt idx="4">
                  <c:v>2 Year</c:v>
                </c:pt>
                <c:pt idx="5">
                  <c:v>3 Year</c:v>
                </c:pt>
                <c:pt idx="6">
                  <c:v>4 Year</c:v>
                </c:pt>
                <c:pt idx="7">
                  <c:v>Since Inception
12-Nov-21</c:v>
                </c:pt>
              </c:strCache>
              <c:extLst xmlns:c16r2="http://schemas.microsoft.com/office/drawing/2015/06/chart"/>
            </c:strRef>
          </c:cat>
          <c:val>
            <c:numRef>
              <c:f>('Performance tables'!$J$4,'Performance tables'!$J$6:$J$7,'Performance tables'!$J$9:$J$12,'Performance tables'!$J$18)</c:f>
              <c:numCache>
                <c:formatCode>0.0%</c:formatCode>
                <c:ptCount val="8"/>
                <c:pt idx="0">
                  <c:v>1.5606635189131524E-2</c:v>
                </c:pt>
                <c:pt idx="1">
                  <c:v>7.1125495503959524E-2</c:v>
                </c:pt>
                <c:pt idx="2">
                  <c:v>0.11470184465019351</c:v>
                </c:pt>
                <c:pt idx="3">
                  <c:v>5.4012749336699972E-2</c:v>
                </c:pt>
                <c:pt idx="4">
                  <c:v>-4.6456629963254614E-2</c:v>
                </c:pt>
                <c:pt idx="5">
                  <c:v>7.7709156568373405E-2</c:v>
                </c:pt>
                <c:pt idx="6">
                  <c:v>0.11192290069191313</c:v>
                </c:pt>
                <c:pt idx="7">
                  <c:v>9.9942637617506325E-2</c:v>
                </c:pt>
              </c:numCache>
              <c:extLst xmlns:c16r2="http://schemas.microsoft.com/office/drawing/2015/06/chart"/>
            </c:numRef>
          </c:val>
          <c:extLst xmlns:c16r2="http://schemas.microsoft.com/office/drawing/2015/06/chart">
            <c:ext xmlns:c16="http://schemas.microsoft.com/office/drawing/2014/chart" uri="{C3380CC4-5D6E-409C-BE32-E72D297353CC}">
              <c16:uniqueId val="{00000000-C6CD-4427-A2FB-5AA1B8F01BB8}"/>
            </c:ext>
          </c:extLst>
        </c:ser>
        <c:ser>
          <c:idx val="1"/>
          <c:order val="1"/>
          <c:tx>
            <c:strRef>
              <c:f>'Performance tables'!$K$3</c:f>
              <c:strCache>
                <c:ptCount val="1"/>
                <c:pt idx="0">
                  <c:v>BSE 500 TRI</c:v>
                </c:pt>
              </c:strCache>
            </c:strRef>
          </c:tx>
          <c:spPr>
            <a:solidFill>
              <a:srgbClr val="BF9D61"/>
            </a:solidFill>
          </c:spPr>
          <c:invertIfNegative val="0"/>
          <c:dLbls>
            <c:spPr>
              <a:noFill/>
              <a:ln>
                <a:noFill/>
              </a:ln>
              <a:effectLst/>
            </c:spPr>
            <c:txPr>
              <a:bodyPr rot="0" vert="horz"/>
              <a:lstStyle/>
              <a:p>
                <a:pPr>
                  <a:defRPr sz="1200"/>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('Performance tables'!$I$4,'Performance tables'!$I$6:$I$7,'Performance tables'!$I$9:$I$12,'Performance tables'!$I$18)</c:f>
              <c:strCache>
                <c:ptCount val="8"/>
                <c:pt idx="0">
                  <c:v>1 Month</c:v>
                </c:pt>
                <c:pt idx="1">
                  <c:v>3 Month</c:v>
                </c:pt>
                <c:pt idx="2">
                  <c:v>6 Month</c:v>
                </c:pt>
                <c:pt idx="3">
                  <c:v>1 Year</c:v>
                </c:pt>
                <c:pt idx="4">
                  <c:v>2 Year</c:v>
                </c:pt>
                <c:pt idx="5">
                  <c:v>3 Year</c:v>
                </c:pt>
                <c:pt idx="6">
                  <c:v>4 Year</c:v>
                </c:pt>
                <c:pt idx="7">
                  <c:v>Since Inception
12-Nov-21</c:v>
                </c:pt>
              </c:strCache>
              <c:extLst xmlns:c16r2="http://schemas.microsoft.com/office/drawing/2015/06/chart"/>
            </c:strRef>
          </c:cat>
          <c:val>
            <c:numRef>
              <c:f>('Performance tables'!$K$4,'Performance tables'!$K$6:$K$7,'Performance tables'!$K$9:$K$12,'Performance tables'!$K$18)</c:f>
              <c:numCache>
                <c:formatCode>0.0%</c:formatCode>
                <c:ptCount val="8"/>
                <c:pt idx="0">
                  <c:v>-9.2464715530504726E-4</c:v>
                </c:pt>
                <c:pt idx="1">
                  <c:v>3.8612720110176246E-2</c:v>
                </c:pt>
                <c:pt idx="2">
                  <c:v>1.434515015897242E-2</c:v>
                </c:pt>
                <c:pt idx="3">
                  <c:v>4.7175145211571179E-2</c:v>
                </c:pt>
                <c:pt idx="4">
                  <c:v>-1.0714506755501452E-3</c:v>
                </c:pt>
                <c:pt idx="5">
                  <c:v>0.12091008437687134</c:v>
                </c:pt>
                <c:pt idx="6">
                  <c:v>0.11903798097716511</c:v>
                </c:pt>
                <c:pt idx="7">
                  <c:v>9.7889399560880053E-2</c:v>
                </c:pt>
              </c:numCache>
              <c:extLst xmlns:c16r2="http://schemas.microsoft.com/office/drawing/2015/06/chart"/>
            </c:numRef>
          </c:val>
          <c:extLst xmlns:c16r2="http://schemas.microsoft.com/office/drawing/2015/06/chart">
            <c:ext xmlns:c16="http://schemas.microsoft.com/office/drawing/2014/chart" uri="{C3380CC4-5D6E-409C-BE32-E72D297353CC}">
              <c16:uniqueId val="{00000001-C6CD-4427-A2FB-5AA1B8F01BB8}"/>
            </c:ext>
          </c:extLst>
        </c:ser>
        <c:dLbls>
          <c:dLblPos val="outEnd"/>
          <c:showLegendKey val="0"/>
          <c:showVal val="1"/>
          <c:showCatName val="0"/>
          <c:showSerName val="0"/>
          <c:showPercent val="0"/>
          <c:showBubbleSize val="0"/>
        </c:dLbls>
        <c:gapWidth val="120"/>
        <c:axId val="2019955648"/>
        <c:axId val="2019957280"/>
      </c:barChart>
      <c:catAx>
        <c:axId val="2019955648"/>
        <c:scaling>
          <c:orientation val="minMax"/>
        </c:scaling>
        <c:delete val="0"/>
        <c:axPos val="b"/>
        <c:majorGridlines>
          <c:spPr>
            <a:ln w="6350">
              <a:solidFill>
                <a:schemeClr val="tx1">
                  <a:alpha val="10000"/>
                </a:schemeClr>
              </a:solidFill>
            </a:ln>
          </c:spPr>
        </c:majorGridlines>
        <c:numFmt formatCode="General" sourceLinked="0"/>
        <c:majorTickMark val="out"/>
        <c:minorTickMark val="none"/>
        <c:tickLblPos val="low"/>
        <c:txPr>
          <a:bodyPr/>
          <a:lstStyle/>
          <a:p>
            <a:pPr>
              <a:defRPr sz="1200" b="0"/>
            </a:pPr>
            <a:endParaRPr lang="en-US"/>
          </a:p>
        </c:txPr>
        <c:crossAx val="2019957280"/>
        <c:crosses val="autoZero"/>
        <c:auto val="1"/>
        <c:lblAlgn val="ctr"/>
        <c:lblOffset val="100"/>
        <c:noMultiLvlLbl val="0"/>
      </c:catAx>
      <c:valAx>
        <c:axId val="2019957280"/>
        <c:scaling>
          <c:orientation val="minMax"/>
          <c:max val="0.13"/>
          <c:min val="-7.0000000000000007E-2"/>
        </c:scaling>
        <c:delete val="1"/>
        <c:axPos val="l"/>
        <c:numFmt formatCode="0%" sourceLinked="0"/>
        <c:majorTickMark val="out"/>
        <c:minorTickMark val="none"/>
        <c:tickLblPos val="nextTo"/>
        <c:crossAx val="2019955648"/>
        <c:crosses val="autoZero"/>
        <c:crossBetween val="between"/>
        <c:majorUnit val="5.000000000000001E-2"/>
      </c:valAx>
      <c:spPr>
        <a:solidFill>
          <a:srgbClr val="F8F7E7">
            <a:alpha val="10000"/>
          </a:srgbClr>
        </a:solidFill>
      </c:spPr>
    </c:plotArea>
    <c:legend>
      <c:legendPos val="t"/>
      <c:overlay val="0"/>
      <c:txPr>
        <a:bodyPr/>
        <a:lstStyle/>
        <a:p>
          <a:pPr>
            <a:defRPr sz="1200"/>
          </a:pPr>
          <a:endParaRPr lang="en-US"/>
        </a:p>
      </c:txPr>
    </c:legend>
    <c:plotVisOnly val="1"/>
    <c:dispBlanksAs val="gap"/>
    <c:showDLblsOverMax val="0"/>
  </c:chart>
  <c:spPr>
    <a:noFill/>
    <a:ln>
      <a:noFill/>
    </a:ln>
  </c:spPr>
  <c:txPr>
    <a:bodyPr/>
    <a:lstStyle/>
    <a:p>
      <a:pPr>
        <a:defRPr sz="800" b="1">
          <a:latin typeface="Calibri" panose="020F0502020204030204" pitchFamily="34" charset="0"/>
          <a:ea typeface="Calibri" panose="020F0502020204030204" pitchFamily="34" charset="0"/>
          <a:cs typeface="Calibri" panose="020F0502020204030204" pitchFamily="34" charset="0"/>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126FF4-6283-4F22-9100-7F70C07FEFFB}" type="doc">
      <dgm:prSet loTypeId="urn:microsoft.com/office/officeart/2005/8/layout/matrix1" loCatId="matrix" qsTypeId="urn:microsoft.com/office/officeart/2005/8/quickstyle/simple1#1" qsCatId="simple" csTypeId="urn:microsoft.com/office/officeart/2005/8/colors/accent1_2#1" csCatId="accent1" phldr="1"/>
      <dgm:spPr/>
      <dgm:t>
        <a:bodyPr/>
        <a:lstStyle/>
        <a:p>
          <a:endParaRPr lang="en-US"/>
        </a:p>
      </dgm:t>
    </dgm:pt>
    <dgm:pt modelId="{7BEDB702-FBAF-4E34-B54B-7B89DE9F0F78}">
      <dgm:prSet phldrT="[Text]"/>
      <dgm:sp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dgm:spPr>
      <dgm:t>
        <a:bodyPr/>
        <a:lstStyle/>
        <a:p>
          <a:r>
            <a:rPr lang="en-US" dirty="0"/>
            <a:t>4P</a:t>
          </a:r>
        </a:p>
      </dgm:t>
    </dgm:pt>
    <dgm:pt modelId="{51A57902-C58F-4FC0-8BB5-943AF614EFFE}" type="parTrans" cxnId="{909CF4C9-0636-4A09-8195-13434BC4FA55}">
      <dgm:prSet/>
      <dgm:spPr/>
      <dgm:t>
        <a:bodyPr/>
        <a:lstStyle/>
        <a:p>
          <a:endParaRPr lang="en-US"/>
        </a:p>
      </dgm:t>
    </dgm:pt>
    <dgm:pt modelId="{74671DFC-C144-4307-BF0F-D70585BDD4BC}" type="sibTrans" cxnId="{909CF4C9-0636-4A09-8195-13434BC4FA55}">
      <dgm:prSet/>
      <dgm:spPr/>
      <dgm:t>
        <a:bodyPr/>
        <a:lstStyle/>
        <a:p>
          <a:endParaRPr lang="en-US"/>
        </a:p>
      </dgm:t>
    </dgm:pt>
    <dgm:pt modelId="{7189F24B-ACC1-4E05-92C1-37C15AFBF212}">
      <dgm:prSet phldrT="[Text]" custT="1"/>
      <dgm:spPr>
        <a:solidFill>
          <a:srgbClr val="7C5A1E"/>
        </a:solidFill>
      </dgm:spPr>
      <dgm:t>
        <a:bodyPr/>
        <a:lstStyle/>
        <a:p>
          <a:pPr algn="ctr">
            <a:buNone/>
          </a:pPr>
          <a:endParaRPr lang="en-US" sz="2400" b="1" dirty="0">
            <a:solidFill>
              <a:srgbClr val="FFFF00"/>
            </a:solidFill>
          </a:endParaRPr>
        </a:p>
        <a:p>
          <a:pPr algn="ctr">
            <a:buNone/>
          </a:pPr>
          <a:r>
            <a:rPr lang="en-US" sz="2400" b="1" dirty="0">
              <a:solidFill>
                <a:srgbClr val="FFFF00"/>
              </a:solidFill>
            </a:rPr>
            <a:t>Past Analysis</a:t>
          </a:r>
        </a:p>
        <a:p>
          <a:pPr algn="ctr">
            <a:buFont typeface="Arial" panose="020B0604020202020204" pitchFamily="34" charset="0"/>
            <a:buNone/>
          </a:pPr>
          <a:r>
            <a:rPr lang="en-US" sz="1300" dirty="0"/>
            <a:t>Business Moat /Market Share </a:t>
          </a:r>
        </a:p>
        <a:p>
          <a:pPr algn="ctr">
            <a:buFont typeface="Arial" panose="020B0604020202020204" pitchFamily="34" charset="0"/>
            <a:buNone/>
          </a:pPr>
          <a:r>
            <a:rPr lang="en-US" sz="1300" dirty="0"/>
            <a:t>Operating efficiency</a:t>
          </a:r>
        </a:p>
        <a:p>
          <a:pPr algn="ctr">
            <a:buFont typeface="Arial" panose="020B0604020202020204" pitchFamily="34" charset="0"/>
            <a:buNone/>
          </a:pPr>
          <a:r>
            <a:rPr lang="en-US" sz="1300" dirty="0"/>
            <a:t>Working Capital Management</a:t>
          </a:r>
        </a:p>
        <a:p>
          <a:pPr algn="ctr">
            <a:buFont typeface="Arial" panose="020B0604020202020204" pitchFamily="34" charset="0"/>
            <a:buNone/>
          </a:pPr>
          <a:r>
            <a:rPr lang="en-US" sz="1300" dirty="0"/>
            <a:t>Balance sheet growth</a:t>
          </a:r>
        </a:p>
        <a:p>
          <a:pPr algn="ctr">
            <a:buFont typeface="Arial" panose="020B0604020202020204" pitchFamily="34" charset="0"/>
            <a:buNone/>
          </a:pPr>
          <a:r>
            <a:rPr lang="en-US" sz="1300" dirty="0"/>
            <a:t>ROE And ROCE growth </a:t>
          </a:r>
          <a:r>
            <a:rPr lang="en-US" sz="1300" dirty="0" err="1"/>
            <a:t>etc</a:t>
          </a:r>
          <a:endParaRPr lang="en-US" sz="1300" dirty="0"/>
        </a:p>
        <a:p>
          <a:pPr algn="ctr">
            <a:buNone/>
          </a:pPr>
          <a:endParaRPr lang="en-US" sz="1300" dirty="0"/>
        </a:p>
      </dgm:t>
    </dgm:pt>
    <dgm:pt modelId="{845C99AC-7B5D-4123-B999-F14B28EC83E0}" type="parTrans" cxnId="{AF4E9CDB-A0B9-4CDE-AFD1-21120947E20A}">
      <dgm:prSet/>
      <dgm:spPr/>
      <dgm:t>
        <a:bodyPr/>
        <a:lstStyle/>
        <a:p>
          <a:endParaRPr lang="en-US"/>
        </a:p>
      </dgm:t>
    </dgm:pt>
    <dgm:pt modelId="{39758961-3FF9-4452-A295-EBDB343A755C}" type="sibTrans" cxnId="{AF4E9CDB-A0B9-4CDE-AFD1-21120947E20A}">
      <dgm:prSet/>
      <dgm:spPr/>
      <dgm:t>
        <a:bodyPr/>
        <a:lstStyle/>
        <a:p>
          <a:endParaRPr lang="en-US"/>
        </a:p>
      </dgm:t>
    </dgm:pt>
    <dgm:pt modelId="{E6FD40D3-43B1-4A83-A376-917A6E8A3E47}">
      <dgm:prSet phldrT="[Text]" custT="1"/>
      <dgm:spPr>
        <a:solidFill>
          <a:srgbClr val="BD9B60"/>
        </a:solidFill>
      </dgm:spPr>
      <dgm:t>
        <a:bodyPr/>
        <a:lstStyle/>
        <a:p>
          <a:endParaRPr lang="en-US" sz="2400" b="1" dirty="0">
            <a:solidFill>
              <a:srgbClr val="FFFF00"/>
            </a:solidFill>
          </a:endParaRPr>
        </a:p>
        <a:p>
          <a:r>
            <a:rPr lang="en-US" sz="2400" b="1" dirty="0">
              <a:solidFill>
                <a:schemeClr val="tx1"/>
              </a:solidFill>
            </a:rPr>
            <a:t>Present Analysis</a:t>
          </a:r>
        </a:p>
        <a:p>
          <a:r>
            <a:rPr lang="en-US" sz="1300" dirty="0">
              <a:solidFill>
                <a:schemeClr val="tx1"/>
              </a:solidFill>
            </a:rPr>
            <a:t>Current vs Historical </a:t>
          </a:r>
        </a:p>
        <a:p>
          <a:r>
            <a:rPr lang="en-US" sz="1300" dirty="0">
              <a:solidFill>
                <a:schemeClr val="tx1"/>
              </a:solidFill>
            </a:rPr>
            <a:t>Valuation, Margins, leverage, Asset Turnover</a:t>
          </a:r>
        </a:p>
        <a:p>
          <a:r>
            <a:rPr lang="en-US" sz="1300" dirty="0">
              <a:solidFill>
                <a:schemeClr val="tx1"/>
              </a:solidFill>
            </a:rPr>
            <a:t>Capacity  and </a:t>
          </a:r>
          <a:r>
            <a:rPr lang="en-US" sz="1300" dirty="0" err="1">
              <a:solidFill>
                <a:schemeClr val="tx1"/>
              </a:solidFill>
            </a:rPr>
            <a:t>utilisation</a:t>
          </a:r>
          <a:endParaRPr lang="en-US" sz="1300" dirty="0">
            <a:solidFill>
              <a:schemeClr val="tx1"/>
            </a:solidFill>
          </a:endParaRPr>
        </a:p>
        <a:p>
          <a:r>
            <a:rPr lang="en-US" sz="1300" dirty="0">
              <a:solidFill>
                <a:schemeClr val="tx1"/>
              </a:solidFill>
            </a:rPr>
            <a:t>Capex and Cashflow</a:t>
          </a:r>
        </a:p>
        <a:p>
          <a:endParaRPr lang="en-US" sz="1300" dirty="0"/>
        </a:p>
      </dgm:t>
    </dgm:pt>
    <dgm:pt modelId="{39C6D06B-FF45-4FEF-A1BD-6DBCF933602E}" type="parTrans" cxnId="{039C15AB-041D-4686-A9E2-B6104B0F47B7}">
      <dgm:prSet/>
      <dgm:spPr/>
      <dgm:t>
        <a:bodyPr/>
        <a:lstStyle/>
        <a:p>
          <a:endParaRPr lang="en-US"/>
        </a:p>
      </dgm:t>
    </dgm:pt>
    <dgm:pt modelId="{9CF59094-472A-4761-96A4-66AC51CFEEA6}" type="sibTrans" cxnId="{039C15AB-041D-4686-A9E2-B6104B0F47B7}">
      <dgm:prSet/>
      <dgm:spPr/>
      <dgm:t>
        <a:bodyPr/>
        <a:lstStyle/>
        <a:p>
          <a:endParaRPr lang="en-US"/>
        </a:p>
      </dgm:t>
    </dgm:pt>
    <dgm:pt modelId="{7D88F4AD-0F5C-48D3-B618-4D1F2CB10719}">
      <dgm:prSet phldrT="[Text]" custT="1"/>
      <dgm:spPr>
        <a:solidFill>
          <a:srgbClr val="576433"/>
        </a:solidFill>
      </dgm:spPr>
      <dgm:t>
        <a:bodyPr/>
        <a:lstStyle/>
        <a:p>
          <a:r>
            <a:rPr lang="en-US" sz="2800" dirty="0">
              <a:solidFill>
                <a:srgbClr val="FFFF00"/>
              </a:solidFill>
            </a:rPr>
            <a:t>Pedigree</a:t>
          </a:r>
        </a:p>
        <a:p>
          <a:r>
            <a:rPr lang="en-US" sz="1300" dirty="0"/>
            <a:t>Management  Experience and Qualification</a:t>
          </a:r>
        </a:p>
        <a:p>
          <a:r>
            <a:rPr lang="en-US" sz="1300" dirty="0"/>
            <a:t>Corporate Governance Practices</a:t>
          </a:r>
        </a:p>
        <a:p>
          <a:r>
            <a:rPr lang="en-US" sz="1300" dirty="0"/>
            <a:t>Shareholding patterns</a:t>
          </a:r>
        </a:p>
        <a:p>
          <a:endParaRPr lang="en-US" sz="1300" dirty="0"/>
        </a:p>
        <a:p>
          <a:endParaRPr lang="en-US" sz="1300" dirty="0"/>
        </a:p>
      </dgm:t>
    </dgm:pt>
    <dgm:pt modelId="{AE4BDBB1-E3C6-4166-9053-A8708BFBC8EF}" type="parTrans" cxnId="{AB494662-3558-411F-A082-EE81F58679B1}">
      <dgm:prSet/>
      <dgm:spPr/>
      <dgm:t>
        <a:bodyPr/>
        <a:lstStyle/>
        <a:p>
          <a:endParaRPr lang="en-US"/>
        </a:p>
      </dgm:t>
    </dgm:pt>
    <dgm:pt modelId="{BFBAC40F-D654-48CA-A937-18ECF18A243B}" type="sibTrans" cxnId="{AB494662-3558-411F-A082-EE81F58679B1}">
      <dgm:prSet/>
      <dgm:spPr/>
      <dgm:t>
        <a:bodyPr/>
        <a:lstStyle/>
        <a:p>
          <a:endParaRPr lang="en-US"/>
        </a:p>
      </dgm:t>
    </dgm:pt>
    <dgm:pt modelId="{6D8F441A-6BC0-4F08-B617-0B242FBCE0D7}">
      <dgm:prSet phldrT="[Text]" custT="1"/>
      <dgm:spPr>
        <a:solidFill>
          <a:srgbClr val="F5E19C"/>
        </a:solidFill>
      </dgm:spPr>
      <dgm:t>
        <a:bodyPr/>
        <a:lstStyle/>
        <a:p>
          <a:r>
            <a:rPr lang="en-US" sz="2400" b="1" dirty="0">
              <a:solidFill>
                <a:schemeClr val="tx1"/>
              </a:solidFill>
            </a:rPr>
            <a:t>Potential</a:t>
          </a:r>
        </a:p>
        <a:p>
          <a:r>
            <a:rPr lang="en-US" sz="1400" dirty="0">
              <a:solidFill>
                <a:schemeClr val="tx1"/>
              </a:solidFill>
            </a:rPr>
            <a:t>Sector </a:t>
          </a:r>
          <a:r>
            <a:rPr lang="en-US" sz="1400" dirty="0" err="1">
              <a:solidFill>
                <a:schemeClr val="tx1"/>
              </a:solidFill>
            </a:rPr>
            <a:t>Outook</a:t>
          </a:r>
          <a:r>
            <a:rPr lang="en-US" sz="1400" dirty="0">
              <a:solidFill>
                <a:schemeClr val="tx1"/>
              </a:solidFill>
            </a:rPr>
            <a:t>  </a:t>
          </a:r>
          <a:r>
            <a:rPr lang="en-US" sz="1400" dirty="0" err="1">
              <a:solidFill>
                <a:schemeClr val="tx1"/>
              </a:solidFill>
            </a:rPr>
            <a:t>Favourable</a:t>
          </a:r>
          <a:r>
            <a:rPr lang="en-US" sz="1400" dirty="0">
              <a:solidFill>
                <a:schemeClr val="tx1"/>
              </a:solidFill>
            </a:rPr>
            <a:t> Macro</a:t>
          </a:r>
        </a:p>
        <a:p>
          <a:r>
            <a:rPr lang="en-US" sz="1400" dirty="0">
              <a:solidFill>
                <a:schemeClr val="tx1"/>
              </a:solidFill>
            </a:rPr>
            <a:t>Sufficient capacity</a:t>
          </a:r>
        </a:p>
        <a:p>
          <a:r>
            <a:rPr lang="en-US" sz="1400" dirty="0">
              <a:solidFill>
                <a:schemeClr val="tx1"/>
              </a:solidFill>
            </a:rPr>
            <a:t>Outstanding Order Book, </a:t>
          </a:r>
        </a:p>
        <a:p>
          <a:r>
            <a:rPr lang="en-US" sz="1400" dirty="0">
              <a:solidFill>
                <a:schemeClr val="tx1"/>
              </a:solidFill>
            </a:rPr>
            <a:t>Multi year Contract, Client Addition, </a:t>
          </a:r>
        </a:p>
        <a:p>
          <a:r>
            <a:rPr lang="en-US" sz="1400" dirty="0">
              <a:solidFill>
                <a:schemeClr val="tx1"/>
              </a:solidFill>
            </a:rPr>
            <a:t>Product Pipeline </a:t>
          </a:r>
          <a:r>
            <a:rPr lang="en-US" sz="1400" dirty="0" err="1">
              <a:solidFill>
                <a:schemeClr val="tx1"/>
              </a:solidFill>
            </a:rPr>
            <a:t>etc</a:t>
          </a:r>
          <a:endParaRPr lang="en-US" sz="1400" dirty="0">
            <a:solidFill>
              <a:schemeClr val="tx1"/>
            </a:solidFill>
          </a:endParaRPr>
        </a:p>
        <a:p>
          <a:endParaRPr lang="en-US" sz="1000" dirty="0">
            <a:solidFill>
              <a:schemeClr val="tx1"/>
            </a:solidFill>
          </a:endParaRPr>
        </a:p>
      </dgm:t>
    </dgm:pt>
    <dgm:pt modelId="{084902D0-181C-4CD8-A83E-0C3A5BF453A9}" type="parTrans" cxnId="{DDB46C5F-D89A-471F-979F-11F0084F471A}">
      <dgm:prSet/>
      <dgm:spPr/>
      <dgm:t>
        <a:bodyPr/>
        <a:lstStyle/>
        <a:p>
          <a:endParaRPr lang="en-US"/>
        </a:p>
      </dgm:t>
    </dgm:pt>
    <dgm:pt modelId="{DEC7F5D5-ACCC-4B56-BB42-131451C45238}" type="sibTrans" cxnId="{DDB46C5F-D89A-471F-979F-11F0084F471A}">
      <dgm:prSet/>
      <dgm:spPr/>
      <dgm:t>
        <a:bodyPr/>
        <a:lstStyle/>
        <a:p>
          <a:endParaRPr lang="en-US"/>
        </a:p>
      </dgm:t>
    </dgm:pt>
    <dgm:pt modelId="{84F89418-F4CC-4279-8479-8E95A49444F8}" type="pres">
      <dgm:prSet presAssocID="{CE126FF4-6283-4F22-9100-7F70C07FEFFB}" presName="diagram" presStyleCnt="0">
        <dgm:presLayoutVars>
          <dgm:chMax val="1"/>
          <dgm:dir/>
          <dgm:animLvl val="ctr"/>
          <dgm:resizeHandles val="exact"/>
        </dgm:presLayoutVars>
      </dgm:prSet>
      <dgm:spPr/>
      <dgm:t>
        <a:bodyPr/>
        <a:lstStyle/>
        <a:p>
          <a:endParaRPr lang="en-IN"/>
        </a:p>
      </dgm:t>
    </dgm:pt>
    <dgm:pt modelId="{58AF92C3-849E-45BF-A53A-1FAC60EAF73C}" type="pres">
      <dgm:prSet presAssocID="{CE126FF4-6283-4F22-9100-7F70C07FEFFB}" presName="matrix" presStyleCnt="0"/>
      <dgm:spPr/>
    </dgm:pt>
    <dgm:pt modelId="{AD803936-C087-42C6-B55F-07EE91D63D54}" type="pres">
      <dgm:prSet presAssocID="{CE126FF4-6283-4F22-9100-7F70C07FEFFB}" presName="tile1" presStyleLbl="node1" presStyleIdx="0" presStyleCnt="4"/>
      <dgm:spPr/>
      <dgm:t>
        <a:bodyPr/>
        <a:lstStyle/>
        <a:p>
          <a:endParaRPr lang="en-IN"/>
        </a:p>
      </dgm:t>
    </dgm:pt>
    <dgm:pt modelId="{CF9F9C89-1205-4F1C-ABCF-7FD4FD82BB43}" type="pres">
      <dgm:prSet presAssocID="{CE126FF4-6283-4F22-9100-7F70C07FEFFB}" presName="tile1text" presStyleLbl="node1" presStyleIdx="0" presStyleCnt="4">
        <dgm:presLayoutVars>
          <dgm:chMax val="0"/>
          <dgm:chPref val="0"/>
          <dgm:bulletEnabled val="1"/>
        </dgm:presLayoutVars>
      </dgm:prSet>
      <dgm:spPr/>
      <dgm:t>
        <a:bodyPr/>
        <a:lstStyle/>
        <a:p>
          <a:endParaRPr lang="en-IN"/>
        </a:p>
      </dgm:t>
    </dgm:pt>
    <dgm:pt modelId="{1473A432-A181-4DDC-A936-D78DB51F7F78}" type="pres">
      <dgm:prSet presAssocID="{CE126FF4-6283-4F22-9100-7F70C07FEFFB}" presName="tile2" presStyleLbl="node1" presStyleIdx="1" presStyleCnt="4"/>
      <dgm:spPr/>
      <dgm:t>
        <a:bodyPr/>
        <a:lstStyle/>
        <a:p>
          <a:endParaRPr lang="en-IN"/>
        </a:p>
      </dgm:t>
    </dgm:pt>
    <dgm:pt modelId="{434B369E-BA67-422C-A13B-03994C95D186}" type="pres">
      <dgm:prSet presAssocID="{CE126FF4-6283-4F22-9100-7F70C07FEFFB}" presName="tile2text" presStyleLbl="node1" presStyleIdx="1" presStyleCnt="4">
        <dgm:presLayoutVars>
          <dgm:chMax val="0"/>
          <dgm:chPref val="0"/>
          <dgm:bulletEnabled val="1"/>
        </dgm:presLayoutVars>
      </dgm:prSet>
      <dgm:spPr/>
      <dgm:t>
        <a:bodyPr/>
        <a:lstStyle/>
        <a:p>
          <a:endParaRPr lang="en-IN"/>
        </a:p>
      </dgm:t>
    </dgm:pt>
    <dgm:pt modelId="{A0FD10D9-CA67-46CB-A7AC-D75B69EF7B4B}" type="pres">
      <dgm:prSet presAssocID="{CE126FF4-6283-4F22-9100-7F70C07FEFFB}" presName="tile3" presStyleLbl="node1" presStyleIdx="2" presStyleCnt="4"/>
      <dgm:spPr/>
      <dgm:t>
        <a:bodyPr/>
        <a:lstStyle/>
        <a:p>
          <a:endParaRPr lang="en-IN"/>
        </a:p>
      </dgm:t>
    </dgm:pt>
    <dgm:pt modelId="{A26E8B34-7D56-4AB9-B9F9-6F795339BD41}" type="pres">
      <dgm:prSet presAssocID="{CE126FF4-6283-4F22-9100-7F70C07FEFFB}" presName="tile3text" presStyleLbl="node1" presStyleIdx="2" presStyleCnt="4">
        <dgm:presLayoutVars>
          <dgm:chMax val="0"/>
          <dgm:chPref val="0"/>
          <dgm:bulletEnabled val="1"/>
        </dgm:presLayoutVars>
      </dgm:prSet>
      <dgm:spPr/>
      <dgm:t>
        <a:bodyPr/>
        <a:lstStyle/>
        <a:p>
          <a:endParaRPr lang="en-IN"/>
        </a:p>
      </dgm:t>
    </dgm:pt>
    <dgm:pt modelId="{A1FD14DC-8A3F-4A4B-A8AB-757499DC45D9}" type="pres">
      <dgm:prSet presAssocID="{CE126FF4-6283-4F22-9100-7F70C07FEFFB}" presName="tile4" presStyleLbl="node1" presStyleIdx="3" presStyleCnt="4" custLinFactNeighborY="0"/>
      <dgm:spPr/>
      <dgm:t>
        <a:bodyPr/>
        <a:lstStyle/>
        <a:p>
          <a:endParaRPr lang="en-IN"/>
        </a:p>
      </dgm:t>
    </dgm:pt>
    <dgm:pt modelId="{7CF27ABC-19F8-4329-870B-69752897A423}" type="pres">
      <dgm:prSet presAssocID="{CE126FF4-6283-4F22-9100-7F70C07FEFFB}" presName="tile4text" presStyleLbl="node1" presStyleIdx="3" presStyleCnt="4">
        <dgm:presLayoutVars>
          <dgm:chMax val="0"/>
          <dgm:chPref val="0"/>
          <dgm:bulletEnabled val="1"/>
        </dgm:presLayoutVars>
      </dgm:prSet>
      <dgm:spPr/>
      <dgm:t>
        <a:bodyPr/>
        <a:lstStyle/>
        <a:p>
          <a:endParaRPr lang="en-IN"/>
        </a:p>
      </dgm:t>
    </dgm:pt>
    <dgm:pt modelId="{60A21AE8-7A4F-4B43-8CD6-E98E2C5F0B52}" type="pres">
      <dgm:prSet presAssocID="{CE126FF4-6283-4F22-9100-7F70C07FEFFB}" presName="centerTile" presStyleLbl="fgShp" presStyleIdx="0" presStyleCnt="1" custScaleX="53177" custScaleY="59598">
        <dgm:presLayoutVars>
          <dgm:chMax val="0"/>
          <dgm:chPref val="0"/>
        </dgm:presLayoutVars>
      </dgm:prSet>
      <dgm:spPr/>
      <dgm:t>
        <a:bodyPr/>
        <a:lstStyle/>
        <a:p>
          <a:endParaRPr lang="en-IN"/>
        </a:p>
      </dgm:t>
    </dgm:pt>
  </dgm:ptLst>
  <dgm:cxnLst>
    <dgm:cxn modelId="{AB494662-3558-411F-A082-EE81F58679B1}" srcId="{7BEDB702-FBAF-4E34-B54B-7B89DE9F0F78}" destId="{7D88F4AD-0F5C-48D3-B618-4D1F2CB10719}" srcOrd="2" destOrd="0" parTransId="{AE4BDBB1-E3C6-4166-9053-A8708BFBC8EF}" sibTransId="{BFBAC40F-D654-48CA-A937-18ECF18A243B}"/>
    <dgm:cxn modelId="{E60AE2E7-E7CF-476D-939D-CB5C12291B56}" type="presOf" srcId="{6D8F441A-6BC0-4F08-B617-0B242FBCE0D7}" destId="{A1FD14DC-8A3F-4A4B-A8AB-757499DC45D9}" srcOrd="0" destOrd="0" presId="urn:microsoft.com/office/officeart/2005/8/layout/matrix1"/>
    <dgm:cxn modelId="{909CF4C9-0636-4A09-8195-13434BC4FA55}" srcId="{CE126FF4-6283-4F22-9100-7F70C07FEFFB}" destId="{7BEDB702-FBAF-4E34-B54B-7B89DE9F0F78}" srcOrd="0" destOrd="0" parTransId="{51A57902-C58F-4FC0-8BB5-943AF614EFFE}" sibTransId="{74671DFC-C144-4307-BF0F-D70585BDD4BC}"/>
    <dgm:cxn modelId="{4E42BFC0-968E-4633-A3BC-5C023B589BA2}" type="presOf" srcId="{7D88F4AD-0F5C-48D3-B618-4D1F2CB10719}" destId="{A0FD10D9-CA67-46CB-A7AC-D75B69EF7B4B}" srcOrd="0" destOrd="0" presId="urn:microsoft.com/office/officeart/2005/8/layout/matrix1"/>
    <dgm:cxn modelId="{E5D4B164-F710-4818-8714-FABF5C295D81}" type="presOf" srcId="{E6FD40D3-43B1-4A83-A376-917A6E8A3E47}" destId="{1473A432-A181-4DDC-A936-D78DB51F7F78}" srcOrd="0" destOrd="0" presId="urn:microsoft.com/office/officeart/2005/8/layout/matrix1"/>
    <dgm:cxn modelId="{979C48E1-0147-425B-9D1A-450A4A1058C4}" type="presOf" srcId="{7BEDB702-FBAF-4E34-B54B-7B89DE9F0F78}" destId="{60A21AE8-7A4F-4B43-8CD6-E98E2C5F0B52}" srcOrd="0" destOrd="0" presId="urn:microsoft.com/office/officeart/2005/8/layout/matrix1"/>
    <dgm:cxn modelId="{966F6196-8893-4A2C-BD8A-196A49A5BFDF}" type="presOf" srcId="{7189F24B-ACC1-4E05-92C1-37C15AFBF212}" destId="{AD803936-C087-42C6-B55F-07EE91D63D54}" srcOrd="0" destOrd="0" presId="urn:microsoft.com/office/officeart/2005/8/layout/matrix1"/>
    <dgm:cxn modelId="{4B4E5E9B-50E6-46C7-9C54-1789579249FB}" type="presOf" srcId="{E6FD40D3-43B1-4A83-A376-917A6E8A3E47}" destId="{434B369E-BA67-422C-A13B-03994C95D186}" srcOrd="1" destOrd="0" presId="urn:microsoft.com/office/officeart/2005/8/layout/matrix1"/>
    <dgm:cxn modelId="{AF4E9CDB-A0B9-4CDE-AFD1-21120947E20A}" srcId="{7BEDB702-FBAF-4E34-B54B-7B89DE9F0F78}" destId="{7189F24B-ACC1-4E05-92C1-37C15AFBF212}" srcOrd="0" destOrd="0" parTransId="{845C99AC-7B5D-4123-B999-F14B28EC83E0}" sibTransId="{39758961-3FF9-4452-A295-EBDB343A755C}"/>
    <dgm:cxn modelId="{77BF4409-AAE0-4585-B96A-AA3C2E3A19CD}" type="presOf" srcId="{6D8F441A-6BC0-4F08-B617-0B242FBCE0D7}" destId="{7CF27ABC-19F8-4329-870B-69752897A423}" srcOrd="1" destOrd="0" presId="urn:microsoft.com/office/officeart/2005/8/layout/matrix1"/>
    <dgm:cxn modelId="{37ED50C8-F010-4AF4-83D5-D31CA753F337}" type="presOf" srcId="{7189F24B-ACC1-4E05-92C1-37C15AFBF212}" destId="{CF9F9C89-1205-4F1C-ABCF-7FD4FD82BB43}" srcOrd="1" destOrd="0" presId="urn:microsoft.com/office/officeart/2005/8/layout/matrix1"/>
    <dgm:cxn modelId="{DDB46C5F-D89A-471F-979F-11F0084F471A}" srcId="{7BEDB702-FBAF-4E34-B54B-7B89DE9F0F78}" destId="{6D8F441A-6BC0-4F08-B617-0B242FBCE0D7}" srcOrd="3" destOrd="0" parTransId="{084902D0-181C-4CD8-A83E-0C3A5BF453A9}" sibTransId="{DEC7F5D5-ACCC-4B56-BB42-131451C45238}"/>
    <dgm:cxn modelId="{0B7F188B-4449-411D-956C-20CFDE348558}" type="presOf" srcId="{CE126FF4-6283-4F22-9100-7F70C07FEFFB}" destId="{84F89418-F4CC-4279-8479-8E95A49444F8}" srcOrd="0" destOrd="0" presId="urn:microsoft.com/office/officeart/2005/8/layout/matrix1"/>
    <dgm:cxn modelId="{4F0B72FF-3A18-4768-BDA4-EF8D43A16D6E}" type="presOf" srcId="{7D88F4AD-0F5C-48D3-B618-4D1F2CB10719}" destId="{A26E8B34-7D56-4AB9-B9F9-6F795339BD41}" srcOrd="1" destOrd="0" presId="urn:microsoft.com/office/officeart/2005/8/layout/matrix1"/>
    <dgm:cxn modelId="{039C15AB-041D-4686-A9E2-B6104B0F47B7}" srcId="{7BEDB702-FBAF-4E34-B54B-7B89DE9F0F78}" destId="{E6FD40D3-43B1-4A83-A376-917A6E8A3E47}" srcOrd="1" destOrd="0" parTransId="{39C6D06B-FF45-4FEF-A1BD-6DBCF933602E}" sibTransId="{9CF59094-472A-4761-96A4-66AC51CFEEA6}"/>
    <dgm:cxn modelId="{9F37C482-27F0-4596-B45A-20CBDEB5AC4E}" type="presParOf" srcId="{84F89418-F4CC-4279-8479-8E95A49444F8}" destId="{58AF92C3-849E-45BF-A53A-1FAC60EAF73C}" srcOrd="0" destOrd="0" presId="urn:microsoft.com/office/officeart/2005/8/layout/matrix1"/>
    <dgm:cxn modelId="{E4A593AC-095E-4CA3-9761-D6B3CBC46BBB}" type="presParOf" srcId="{58AF92C3-849E-45BF-A53A-1FAC60EAF73C}" destId="{AD803936-C087-42C6-B55F-07EE91D63D54}" srcOrd="0" destOrd="0" presId="urn:microsoft.com/office/officeart/2005/8/layout/matrix1"/>
    <dgm:cxn modelId="{CEAA1A12-1CBD-44A7-96B4-AD7B42DAE741}" type="presParOf" srcId="{58AF92C3-849E-45BF-A53A-1FAC60EAF73C}" destId="{CF9F9C89-1205-4F1C-ABCF-7FD4FD82BB43}" srcOrd="1" destOrd="0" presId="urn:microsoft.com/office/officeart/2005/8/layout/matrix1"/>
    <dgm:cxn modelId="{388CDF47-163B-4566-8C70-DF202E18751B}" type="presParOf" srcId="{58AF92C3-849E-45BF-A53A-1FAC60EAF73C}" destId="{1473A432-A181-4DDC-A936-D78DB51F7F78}" srcOrd="2" destOrd="0" presId="urn:microsoft.com/office/officeart/2005/8/layout/matrix1"/>
    <dgm:cxn modelId="{8AC131C4-940C-4DEC-9E45-1C27D7E854A7}" type="presParOf" srcId="{58AF92C3-849E-45BF-A53A-1FAC60EAF73C}" destId="{434B369E-BA67-422C-A13B-03994C95D186}" srcOrd="3" destOrd="0" presId="urn:microsoft.com/office/officeart/2005/8/layout/matrix1"/>
    <dgm:cxn modelId="{122307D5-37BC-4750-94DD-7CAEE13B75AD}" type="presParOf" srcId="{58AF92C3-849E-45BF-A53A-1FAC60EAF73C}" destId="{A0FD10D9-CA67-46CB-A7AC-D75B69EF7B4B}" srcOrd="4" destOrd="0" presId="urn:microsoft.com/office/officeart/2005/8/layout/matrix1"/>
    <dgm:cxn modelId="{3642C302-56E4-4DD1-9A8A-B128F1F76F48}" type="presParOf" srcId="{58AF92C3-849E-45BF-A53A-1FAC60EAF73C}" destId="{A26E8B34-7D56-4AB9-B9F9-6F795339BD41}" srcOrd="5" destOrd="0" presId="urn:microsoft.com/office/officeart/2005/8/layout/matrix1"/>
    <dgm:cxn modelId="{A5BF57E9-010C-4344-829A-B49A30700899}" type="presParOf" srcId="{58AF92C3-849E-45BF-A53A-1FAC60EAF73C}" destId="{A1FD14DC-8A3F-4A4B-A8AB-757499DC45D9}" srcOrd="6" destOrd="0" presId="urn:microsoft.com/office/officeart/2005/8/layout/matrix1"/>
    <dgm:cxn modelId="{6DC608D6-3177-4C1D-85A9-BA35D5CCC4AE}" type="presParOf" srcId="{58AF92C3-849E-45BF-A53A-1FAC60EAF73C}" destId="{7CF27ABC-19F8-4329-870B-69752897A423}" srcOrd="7" destOrd="0" presId="urn:microsoft.com/office/officeart/2005/8/layout/matrix1"/>
    <dgm:cxn modelId="{F2CFB076-52F4-4079-B416-3C5F256FFF39}" type="presParOf" srcId="{84F89418-F4CC-4279-8479-8E95A49444F8}" destId="{60A21AE8-7A4F-4B43-8CD6-E98E2C5F0B52}"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5AA174-6ED2-44DC-8417-63C27EC00072}" type="doc">
      <dgm:prSet loTypeId="urn:microsoft.com/office/officeart/2005/8/layout/venn2" loCatId="relationship" qsTypeId="urn:microsoft.com/office/officeart/2005/8/quickstyle/3d1#1" qsCatId="3D" csTypeId="urn:microsoft.com/office/officeart/2005/8/colors/accent1_2#2" csCatId="accent1" phldr="1"/>
      <dgm:spPr/>
      <dgm:t>
        <a:bodyPr/>
        <a:lstStyle/>
        <a:p>
          <a:endParaRPr lang="en-US"/>
        </a:p>
      </dgm:t>
    </dgm:pt>
    <dgm:pt modelId="{9B011FA0-9C98-4D4A-80D0-A566119982C5}">
      <dgm:prSet phldrT="[Text]" custT="1"/>
      <dgm:spPr>
        <a:solidFill>
          <a:srgbClr val="BF9D61"/>
        </a:solidFill>
      </dgm:spPr>
      <dgm:t>
        <a:bodyPr/>
        <a:lstStyle/>
        <a:p>
          <a:r>
            <a:rPr lang="en-US" sz="1600" dirty="0"/>
            <a:t>Max Sector Allocation 20%</a:t>
          </a:r>
        </a:p>
      </dgm:t>
    </dgm:pt>
    <dgm:pt modelId="{5ED5E637-6855-4040-8D52-45A19952DC50}" type="parTrans" cxnId="{2E83EDBE-865C-4C2C-ACA3-94EF67CEB2AA}">
      <dgm:prSet/>
      <dgm:spPr/>
      <dgm:t>
        <a:bodyPr/>
        <a:lstStyle/>
        <a:p>
          <a:endParaRPr lang="en-US"/>
        </a:p>
      </dgm:t>
    </dgm:pt>
    <dgm:pt modelId="{9E58F8C1-8962-412F-8BB6-FF1381D858E2}" type="sibTrans" cxnId="{2E83EDBE-865C-4C2C-ACA3-94EF67CEB2AA}">
      <dgm:prSet/>
      <dgm:spPr/>
      <dgm:t>
        <a:bodyPr/>
        <a:lstStyle/>
        <a:p>
          <a:endParaRPr lang="en-US"/>
        </a:p>
      </dgm:t>
    </dgm:pt>
    <dgm:pt modelId="{41B035C2-89F5-4589-BA79-4DB7F29EA73A}">
      <dgm:prSet phldrT="[Text]" custT="1"/>
      <dgm:spPr>
        <a:solidFill>
          <a:srgbClr val="7B5514"/>
        </a:solidFill>
      </dgm:spPr>
      <dgm:t>
        <a:bodyPr/>
        <a:lstStyle/>
        <a:p>
          <a:r>
            <a:rPr lang="en-US" sz="1600" b="1" dirty="0">
              <a:solidFill>
                <a:schemeClr val="bg1"/>
              </a:solidFill>
            </a:rPr>
            <a:t>Max Single Stock Allocation 10%</a:t>
          </a:r>
        </a:p>
      </dgm:t>
    </dgm:pt>
    <dgm:pt modelId="{56605273-C7F2-4C5A-A8CD-40AA0506DAD5}" type="parTrans" cxnId="{DDEF7DBD-D84A-4830-A512-3A8094A48D99}">
      <dgm:prSet/>
      <dgm:spPr/>
      <dgm:t>
        <a:bodyPr/>
        <a:lstStyle/>
        <a:p>
          <a:endParaRPr lang="en-US"/>
        </a:p>
      </dgm:t>
    </dgm:pt>
    <dgm:pt modelId="{174F4367-BD2B-442A-A994-B6B54A97076C}" type="sibTrans" cxnId="{DDEF7DBD-D84A-4830-A512-3A8094A48D99}">
      <dgm:prSet/>
      <dgm:spPr/>
      <dgm:t>
        <a:bodyPr/>
        <a:lstStyle/>
        <a:p>
          <a:endParaRPr lang="en-US"/>
        </a:p>
      </dgm:t>
    </dgm:pt>
    <dgm:pt modelId="{70D67CE3-655F-4C65-BBBB-DA6F97D39194}" type="pres">
      <dgm:prSet presAssocID="{8B5AA174-6ED2-44DC-8417-63C27EC00072}" presName="Name0" presStyleCnt="0">
        <dgm:presLayoutVars>
          <dgm:chMax val="7"/>
          <dgm:resizeHandles val="exact"/>
        </dgm:presLayoutVars>
      </dgm:prSet>
      <dgm:spPr/>
      <dgm:t>
        <a:bodyPr/>
        <a:lstStyle/>
        <a:p>
          <a:endParaRPr lang="en-IN"/>
        </a:p>
      </dgm:t>
    </dgm:pt>
    <dgm:pt modelId="{BAC2DD7C-DA75-4BA1-8131-4974CA11526B}" type="pres">
      <dgm:prSet presAssocID="{8B5AA174-6ED2-44DC-8417-63C27EC00072}" presName="comp1" presStyleCnt="0"/>
      <dgm:spPr/>
    </dgm:pt>
    <dgm:pt modelId="{D8A27CD4-2114-4B7F-A37D-6AD255A91FDA}" type="pres">
      <dgm:prSet presAssocID="{8B5AA174-6ED2-44DC-8417-63C27EC00072}" presName="circle1" presStyleLbl="node1" presStyleIdx="0" presStyleCnt="2"/>
      <dgm:spPr/>
      <dgm:t>
        <a:bodyPr/>
        <a:lstStyle/>
        <a:p>
          <a:endParaRPr lang="en-IN"/>
        </a:p>
      </dgm:t>
    </dgm:pt>
    <dgm:pt modelId="{61BE33A2-F31B-4904-A2FC-2814683593FF}" type="pres">
      <dgm:prSet presAssocID="{8B5AA174-6ED2-44DC-8417-63C27EC00072}" presName="c1text" presStyleLbl="node1" presStyleIdx="0" presStyleCnt="2">
        <dgm:presLayoutVars>
          <dgm:bulletEnabled val="1"/>
        </dgm:presLayoutVars>
      </dgm:prSet>
      <dgm:spPr/>
      <dgm:t>
        <a:bodyPr/>
        <a:lstStyle/>
        <a:p>
          <a:endParaRPr lang="en-IN"/>
        </a:p>
      </dgm:t>
    </dgm:pt>
    <dgm:pt modelId="{40499266-AC28-41AC-A423-FCA16C0F6954}" type="pres">
      <dgm:prSet presAssocID="{8B5AA174-6ED2-44DC-8417-63C27EC00072}" presName="comp2" presStyleCnt="0"/>
      <dgm:spPr/>
    </dgm:pt>
    <dgm:pt modelId="{C09FC8E9-68BA-4697-B1D0-1F7D15064B44}" type="pres">
      <dgm:prSet presAssocID="{8B5AA174-6ED2-44DC-8417-63C27EC00072}" presName="circle2" presStyleLbl="node1" presStyleIdx="1" presStyleCnt="2" custScaleX="85000" custScaleY="86667"/>
      <dgm:spPr/>
      <dgm:t>
        <a:bodyPr/>
        <a:lstStyle/>
        <a:p>
          <a:endParaRPr lang="en-IN"/>
        </a:p>
      </dgm:t>
    </dgm:pt>
    <dgm:pt modelId="{6087D472-0CE4-4ECE-A367-F82DC53CB89E}" type="pres">
      <dgm:prSet presAssocID="{8B5AA174-6ED2-44DC-8417-63C27EC00072}" presName="c2text" presStyleLbl="node1" presStyleIdx="1" presStyleCnt="2">
        <dgm:presLayoutVars>
          <dgm:bulletEnabled val="1"/>
        </dgm:presLayoutVars>
      </dgm:prSet>
      <dgm:spPr/>
      <dgm:t>
        <a:bodyPr/>
        <a:lstStyle/>
        <a:p>
          <a:endParaRPr lang="en-IN"/>
        </a:p>
      </dgm:t>
    </dgm:pt>
  </dgm:ptLst>
  <dgm:cxnLst>
    <dgm:cxn modelId="{2E83EDBE-865C-4C2C-ACA3-94EF67CEB2AA}" srcId="{8B5AA174-6ED2-44DC-8417-63C27EC00072}" destId="{9B011FA0-9C98-4D4A-80D0-A566119982C5}" srcOrd="0" destOrd="0" parTransId="{5ED5E637-6855-4040-8D52-45A19952DC50}" sibTransId="{9E58F8C1-8962-412F-8BB6-FF1381D858E2}"/>
    <dgm:cxn modelId="{DDEF7DBD-D84A-4830-A512-3A8094A48D99}" srcId="{8B5AA174-6ED2-44DC-8417-63C27EC00072}" destId="{41B035C2-89F5-4589-BA79-4DB7F29EA73A}" srcOrd="1" destOrd="0" parTransId="{56605273-C7F2-4C5A-A8CD-40AA0506DAD5}" sibTransId="{174F4367-BD2B-442A-A994-B6B54A97076C}"/>
    <dgm:cxn modelId="{F1186D09-3CA1-4E59-A63C-1C3E7B88D563}" type="presOf" srcId="{8B5AA174-6ED2-44DC-8417-63C27EC00072}" destId="{70D67CE3-655F-4C65-BBBB-DA6F97D39194}" srcOrd="0" destOrd="0" presId="urn:microsoft.com/office/officeart/2005/8/layout/venn2"/>
    <dgm:cxn modelId="{DFCAA628-284C-4AFB-A65F-E4B8C7150A31}" type="presOf" srcId="{9B011FA0-9C98-4D4A-80D0-A566119982C5}" destId="{61BE33A2-F31B-4904-A2FC-2814683593FF}" srcOrd="1" destOrd="0" presId="urn:microsoft.com/office/officeart/2005/8/layout/venn2"/>
    <dgm:cxn modelId="{E90CC7CB-4CFD-4450-8E10-24A02255614F}" type="presOf" srcId="{9B011FA0-9C98-4D4A-80D0-A566119982C5}" destId="{D8A27CD4-2114-4B7F-A37D-6AD255A91FDA}" srcOrd="0" destOrd="0" presId="urn:microsoft.com/office/officeart/2005/8/layout/venn2"/>
    <dgm:cxn modelId="{363E8B1E-530E-4120-8B61-4C96DC8F2DAA}" type="presOf" srcId="{41B035C2-89F5-4589-BA79-4DB7F29EA73A}" destId="{6087D472-0CE4-4ECE-A367-F82DC53CB89E}" srcOrd="1" destOrd="0" presId="urn:microsoft.com/office/officeart/2005/8/layout/venn2"/>
    <dgm:cxn modelId="{F231591F-D069-4BF5-919B-DCFFC0297739}" type="presOf" srcId="{41B035C2-89F5-4589-BA79-4DB7F29EA73A}" destId="{C09FC8E9-68BA-4697-B1D0-1F7D15064B44}" srcOrd="0" destOrd="0" presId="urn:microsoft.com/office/officeart/2005/8/layout/venn2"/>
    <dgm:cxn modelId="{02F75380-5479-4966-A01E-A40AA282331E}" type="presParOf" srcId="{70D67CE3-655F-4C65-BBBB-DA6F97D39194}" destId="{BAC2DD7C-DA75-4BA1-8131-4974CA11526B}" srcOrd="0" destOrd="0" presId="urn:microsoft.com/office/officeart/2005/8/layout/venn2"/>
    <dgm:cxn modelId="{EA6CFF4C-2A8C-426B-81BD-378F7B9C675C}" type="presParOf" srcId="{BAC2DD7C-DA75-4BA1-8131-4974CA11526B}" destId="{D8A27CD4-2114-4B7F-A37D-6AD255A91FDA}" srcOrd="0" destOrd="0" presId="urn:microsoft.com/office/officeart/2005/8/layout/venn2"/>
    <dgm:cxn modelId="{16ADB79E-B26F-4F99-9290-853692908420}" type="presParOf" srcId="{BAC2DD7C-DA75-4BA1-8131-4974CA11526B}" destId="{61BE33A2-F31B-4904-A2FC-2814683593FF}" srcOrd="1" destOrd="0" presId="urn:microsoft.com/office/officeart/2005/8/layout/venn2"/>
    <dgm:cxn modelId="{B97B7B7E-6636-4E97-AF5C-FD4F297A8F91}" type="presParOf" srcId="{70D67CE3-655F-4C65-BBBB-DA6F97D39194}" destId="{40499266-AC28-41AC-A423-FCA16C0F6954}" srcOrd="1" destOrd="0" presId="urn:microsoft.com/office/officeart/2005/8/layout/venn2"/>
    <dgm:cxn modelId="{F23947D3-06AF-4757-BE66-02AC6724DE85}" type="presParOf" srcId="{40499266-AC28-41AC-A423-FCA16C0F6954}" destId="{C09FC8E9-68BA-4697-B1D0-1F7D15064B44}" srcOrd="0" destOrd="0" presId="urn:microsoft.com/office/officeart/2005/8/layout/venn2"/>
    <dgm:cxn modelId="{34CFE253-0959-4819-91D0-5AF229B514CA}" type="presParOf" srcId="{40499266-AC28-41AC-A423-FCA16C0F6954}" destId="{6087D472-0CE4-4ECE-A367-F82DC53CB89E}"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A27CD4-2114-4B7F-A37D-6AD255A91FDA}">
      <dsp:nvSpPr>
        <dsp:cNvPr id="0" name=""/>
        <dsp:cNvSpPr/>
      </dsp:nvSpPr>
      <dsp:spPr>
        <a:xfrm>
          <a:off x="248582" y="0"/>
          <a:ext cx="2866059" cy="2866059"/>
        </a:xfrm>
        <a:prstGeom prst="ellipse">
          <a:avLst/>
        </a:prstGeom>
        <a:solidFill>
          <a:srgbClr val="BF9D6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a:t>Max Sector Allocation 20%</a:t>
          </a:r>
        </a:p>
      </dsp:txBody>
      <dsp:txXfrm>
        <a:off x="929271" y="214954"/>
        <a:ext cx="1504680" cy="487230"/>
      </dsp:txXfrm>
    </dsp:sp>
    <dsp:sp modelId="{C09FC8E9-68BA-4697-B1D0-1F7D15064B44}">
      <dsp:nvSpPr>
        <dsp:cNvPr id="0" name=""/>
        <dsp:cNvSpPr/>
      </dsp:nvSpPr>
      <dsp:spPr>
        <a:xfrm>
          <a:off x="768055" y="859814"/>
          <a:ext cx="1827112" cy="1862945"/>
        </a:xfrm>
        <a:prstGeom prst="ellipse">
          <a:avLst/>
        </a:prstGeom>
        <a:solidFill>
          <a:srgbClr val="7B5514"/>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a:solidFill>
                <a:schemeClr val="bg1"/>
              </a:solidFill>
            </a:rPr>
            <a:t>Max Single Stock Allocation 10%</a:t>
          </a:r>
        </a:p>
      </dsp:txBody>
      <dsp:txXfrm>
        <a:off x="1035630" y="1325550"/>
        <a:ext cx="1291963" cy="931472"/>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4046FE-46E2-4525-BB8D-D66D360724F3}" type="datetimeFigureOut">
              <a:rPr lang="en-IN" smtClean="0"/>
              <a:pPr/>
              <a:t>03-09-2026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61FC3D-DD97-4FFA-BCD2-EF9BC2477E59}" type="slidenum">
              <a:rPr lang="en-IN" smtClean="0"/>
              <a:pPr/>
              <a:t>‹#›</a:t>
            </a:fld>
            <a:endParaRPr lang="en-IN"/>
          </a:p>
        </p:txBody>
      </p:sp>
    </p:spTree>
    <p:extLst>
      <p:ext uri="{BB962C8B-B14F-4D97-AF65-F5344CB8AC3E}">
        <p14:creationId xmlns:p14="http://schemas.microsoft.com/office/powerpoint/2010/main" val="1653596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0"/>
          <p:cNvSpPr>
            <a:spLocks noGrp="1" noChangeArrowheads="1"/>
          </p:cNvSpPr>
          <p:nvPr>
            <p:ph type="sldNum" sz="quarter"/>
          </p:nvPr>
        </p:nvSpPr>
        <p:spPr>
          <a:noFill/>
        </p:spPr>
        <p:txBody>
          <a:bodyPr/>
          <a:lstStyle/>
          <a:p>
            <a:pPr>
              <a:tabLst>
                <a:tab pos="0" algn="l"/>
                <a:tab pos="455613" algn="l"/>
                <a:tab pos="912813" algn="l"/>
                <a:tab pos="1370013" algn="l"/>
                <a:tab pos="1827213" algn="l"/>
                <a:tab pos="2284413" algn="l"/>
                <a:tab pos="2741613" algn="l"/>
                <a:tab pos="3197225" algn="l"/>
                <a:tab pos="3656013" algn="l"/>
                <a:tab pos="4113213" algn="l"/>
                <a:tab pos="4568825" algn="l"/>
                <a:tab pos="5026025" algn="l"/>
                <a:tab pos="5484813" algn="l"/>
                <a:tab pos="5940425" algn="l"/>
                <a:tab pos="6397625" algn="l"/>
                <a:tab pos="6854825" algn="l"/>
                <a:tab pos="7312025" algn="l"/>
                <a:tab pos="7769225" algn="l"/>
                <a:tab pos="8226425" algn="l"/>
                <a:tab pos="8683625" algn="l"/>
                <a:tab pos="9140825" algn="l"/>
              </a:tabLst>
            </a:pPr>
            <a:fld id="{E22F2F66-71E9-4A11-82E2-2DC1340B2616}" type="slidenum">
              <a:rPr lang="en-US" smtClean="0"/>
              <a:pPr>
                <a:tabLst>
                  <a:tab pos="0" algn="l"/>
                  <a:tab pos="455613" algn="l"/>
                  <a:tab pos="912813" algn="l"/>
                  <a:tab pos="1370013" algn="l"/>
                  <a:tab pos="1827213" algn="l"/>
                  <a:tab pos="2284413" algn="l"/>
                  <a:tab pos="2741613" algn="l"/>
                  <a:tab pos="3197225" algn="l"/>
                  <a:tab pos="3656013" algn="l"/>
                  <a:tab pos="4113213" algn="l"/>
                  <a:tab pos="4568825" algn="l"/>
                  <a:tab pos="5026025" algn="l"/>
                  <a:tab pos="5484813" algn="l"/>
                  <a:tab pos="5940425" algn="l"/>
                  <a:tab pos="6397625" algn="l"/>
                  <a:tab pos="6854825" algn="l"/>
                  <a:tab pos="7312025" algn="l"/>
                  <a:tab pos="7769225" algn="l"/>
                  <a:tab pos="8226425" algn="l"/>
                  <a:tab pos="8683625" algn="l"/>
                  <a:tab pos="9140825" algn="l"/>
                </a:tabLst>
              </a:pPr>
              <a:t>18</a:t>
            </a:fld>
            <a:endParaRPr lang="en-US"/>
          </a:p>
        </p:txBody>
      </p:sp>
      <p:sp>
        <p:nvSpPr>
          <p:cNvPr id="28675" name="Rectangle 2"/>
          <p:cNvSpPr>
            <a:spLocks noGrp="1" noRot="1" noChangeAspect="1" noChangeArrowheads="1" noTextEdit="1"/>
          </p:cNvSpPr>
          <p:nvPr>
            <p:ph type="sldImg"/>
          </p:nvPr>
        </p:nvSpPr>
        <p:spPr>
          <a:xfrm>
            <a:off x="2354263" y="515938"/>
            <a:ext cx="4587875" cy="2581275"/>
          </a:xfrm>
        </p:spPr>
      </p:sp>
      <p:sp>
        <p:nvSpPr>
          <p:cNvPr id="28676" name="Rectangle 3"/>
          <p:cNvSpPr>
            <a:spLocks noGrp="1" noChangeArrowheads="1"/>
          </p:cNvSpPr>
          <p:nvPr>
            <p:ph type="body" idx="1"/>
          </p:nvPr>
        </p:nvSpPr>
        <p:spPr>
          <a:xfrm>
            <a:off x="930275" y="3268663"/>
            <a:ext cx="7435850" cy="3097212"/>
          </a:xfrm>
          <a:noFill/>
          <a:ln/>
        </p:spPr>
        <p:txBody>
          <a:bodyPr/>
          <a:lstStyle/>
          <a:p>
            <a:endParaRPr lang="en-US"/>
          </a:p>
        </p:txBody>
      </p:sp>
    </p:spTree>
    <p:extLst>
      <p:ext uri="{BB962C8B-B14F-4D97-AF65-F5344CB8AC3E}">
        <p14:creationId xmlns:p14="http://schemas.microsoft.com/office/powerpoint/2010/main" val="1675419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6256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8602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9219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03684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67986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0153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jpe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6678986"/>
            <a:ext cx="12192000" cy="179014"/>
          </a:xfrm>
          <a:prstGeom prst="rect">
            <a:avLst/>
          </a:prstGeom>
        </p:spPr>
      </p:pic>
      <p:pic>
        <p:nvPicPr>
          <p:cNvPr id="3" name="Picture 2"/>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069979" y="3641271"/>
            <a:ext cx="4810980" cy="2750660"/>
          </a:xfrm>
          <a:prstGeom prst="rect">
            <a:avLst/>
          </a:prstGeom>
        </p:spPr>
      </p:pic>
      <p:pic>
        <p:nvPicPr>
          <p:cNvPr id="4" name="Picture 3"/>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0" y="0"/>
            <a:ext cx="12192000" cy="917923"/>
          </a:xfrm>
          <a:prstGeom prst="rect">
            <a:avLst/>
          </a:prstGeom>
        </p:spPr>
      </p:pic>
    </p:spTree>
    <p:extLst>
      <p:ext uri="{BB962C8B-B14F-4D97-AF65-F5344CB8AC3E}">
        <p14:creationId xmlns:p14="http://schemas.microsoft.com/office/powerpoint/2010/main" val="11485789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9" r:id="rId6"/>
  </p:sldLayoutIdLst>
  <p:hf hdr="0" ftr="0" dt="0"/>
  <p:txStyles>
    <p:title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p:titleStyle>
    <p:bodyStyle>
      <a:lvl1pPr marL="457189" indent="-457189" algn="l" rtl="0" eaLnBrk="0" fontAlgn="base" hangingPunct="0">
        <a:spcBef>
          <a:spcPct val="20000"/>
        </a:spcBef>
        <a:spcAft>
          <a:spcPct val="0"/>
        </a:spcAft>
        <a:buClr>
          <a:schemeClr val="accent1"/>
        </a:buClr>
        <a:buSzPct val="65000"/>
        <a:buFont typeface="Wingdings" pitchFamily="2" charset="2"/>
        <a:buChar char="n"/>
        <a:defRPr sz="3200">
          <a:solidFill>
            <a:srgbClr val="000000"/>
          </a:solidFill>
          <a:latin typeface="+mn-lt"/>
          <a:ea typeface="+mn-ea"/>
          <a:cs typeface="+mn-cs"/>
        </a:defRPr>
      </a:lvl1pPr>
      <a:lvl2pPr marL="893211" indent="-433906" algn="l" rtl="0" eaLnBrk="0" fontAlgn="base" hangingPunct="0">
        <a:spcBef>
          <a:spcPct val="20000"/>
        </a:spcBef>
        <a:spcAft>
          <a:spcPct val="0"/>
        </a:spcAft>
        <a:buClr>
          <a:schemeClr val="accent2"/>
        </a:buClr>
        <a:buSzPct val="60000"/>
        <a:buFont typeface="Wingdings" pitchFamily="2" charset="2"/>
        <a:buChar char="q"/>
        <a:defRPr sz="2933">
          <a:solidFill>
            <a:schemeClr val="tx1"/>
          </a:solidFill>
          <a:latin typeface="+mn-lt"/>
          <a:cs typeface="+mn-cs"/>
        </a:defRPr>
      </a:lvl2pPr>
      <a:lvl3pPr marL="1363099" indent="-467772" algn="l" rtl="0" eaLnBrk="0" fontAlgn="base" hangingPunct="0">
        <a:spcBef>
          <a:spcPct val="20000"/>
        </a:spcBef>
        <a:spcAft>
          <a:spcPct val="0"/>
        </a:spcAft>
        <a:buClr>
          <a:schemeClr val="accent1"/>
        </a:buClr>
        <a:buSzPct val="65000"/>
        <a:buFont typeface="Wingdings" pitchFamily="2" charset="2"/>
        <a:buChar char="n"/>
        <a:defRPr>
          <a:solidFill>
            <a:schemeClr val="tx1"/>
          </a:solidFill>
          <a:latin typeface="+mn-lt"/>
          <a:cs typeface="+mn-cs"/>
        </a:defRPr>
      </a:lvl3pPr>
      <a:lvl4pPr marL="1786422" indent="-421207" algn="l" rtl="0" eaLnBrk="0" fontAlgn="base" hangingPunct="0">
        <a:spcBef>
          <a:spcPct val="20000"/>
        </a:spcBef>
        <a:spcAft>
          <a:spcPct val="0"/>
        </a:spcAft>
        <a:buClr>
          <a:schemeClr val="accent2"/>
        </a:buClr>
        <a:buSzPct val="70000"/>
        <a:buFont typeface="Wingdings" pitchFamily="2" charset="2"/>
        <a:buChar char="q"/>
        <a:defRPr sz="2133">
          <a:solidFill>
            <a:schemeClr val="tx1"/>
          </a:solidFill>
          <a:latin typeface="+mn-lt"/>
          <a:cs typeface="+mn-cs"/>
        </a:defRPr>
      </a:lvl4pPr>
      <a:lvl5pPr marL="2241495" indent="-452955" algn="l" rtl="0" eaLnBrk="0" fontAlgn="base" hangingPunct="0">
        <a:spcBef>
          <a:spcPct val="20000"/>
        </a:spcBef>
        <a:spcAft>
          <a:spcPct val="0"/>
        </a:spcAft>
        <a:buClr>
          <a:schemeClr val="accent1"/>
        </a:buClr>
        <a:buSzPct val="75000"/>
        <a:buFont typeface="Wingdings" pitchFamily="2" charset="2"/>
        <a:buChar char="§"/>
        <a:defRPr sz="1867">
          <a:solidFill>
            <a:schemeClr val="tx1"/>
          </a:solidFill>
          <a:latin typeface="+mn-lt"/>
          <a:cs typeface="+mn-cs"/>
        </a:defRPr>
      </a:lvl5pPr>
      <a:lvl6pPr marL="2851079" indent="-452955" algn="l" rtl="0" fontAlgn="base">
        <a:spcBef>
          <a:spcPct val="20000"/>
        </a:spcBef>
        <a:spcAft>
          <a:spcPct val="0"/>
        </a:spcAft>
        <a:buClr>
          <a:schemeClr val="accent1"/>
        </a:buClr>
        <a:buSzPct val="75000"/>
        <a:buFont typeface="Wingdings" pitchFamily="2" charset="2"/>
        <a:buChar char="§"/>
        <a:defRPr sz="1867">
          <a:solidFill>
            <a:schemeClr val="tx1"/>
          </a:solidFill>
          <a:latin typeface="+mn-lt"/>
          <a:cs typeface="+mn-cs"/>
        </a:defRPr>
      </a:lvl6pPr>
      <a:lvl7pPr marL="3460664" indent="-452955" algn="l" rtl="0" fontAlgn="base">
        <a:spcBef>
          <a:spcPct val="20000"/>
        </a:spcBef>
        <a:spcAft>
          <a:spcPct val="0"/>
        </a:spcAft>
        <a:buClr>
          <a:schemeClr val="accent1"/>
        </a:buClr>
        <a:buSzPct val="75000"/>
        <a:buFont typeface="Wingdings" pitchFamily="2" charset="2"/>
        <a:buChar char="§"/>
        <a:defRPr sz="1867">
          <a:solidFill>
            <a:schemeClr val="tx1"/>
          </a:solidFill>
          <a:latin typeface="+mn-lt"/>
          <a:cs typeface="+mn-cs"/>
        </a:defRPr>
      </a:lvl7pPr>
      <a:lvl8pPr marL="4070249" indent="-452955" algn="l" rtl="0" fontAlgn="base">
        <a:spcBef>
          <a:spcPct val="20000"/>
        </a:spcBef>
        <a:spcAft>
          <a:spcPct val="0"/>
        </a:spcAft>
        <a:buClr>
          <a:schemeClr val="accent1"/>
        </a:buClr>
        <a:buSzPct val="75000"/>
        <a:buFont typeface="Wingdings" pitchFamily="2" charset="2"/>
        <a:buChar char="§"/>
        <a:defRPr sz="1867">
          <a:solidFill>
            <a:schemeClr val="tx1"/>
          </a:solidFill>
          <a:latin typeface="+mn-lt"/>
          <a:cs typeface="+mn-cs"/>
        </a:defRPr>
      </a:lvl8pPr>
      <a:lvl9pPr marL="4679834" indent="-452955" algn="l" rtl="0" fontAlgn="base">
        <a:spcBef>
          <a:spcPct val="20000"/>
        </a:spcBef>
        <a:spcAft>
          <a:spcPct val="0"/>
        </a:spcAft>
        <a:buClr>
          <a:schemeClr val="accent1"/>
        </a:buClr>
        <a:buSzPct val="75000"/>
        <a:buFont typeface="Wingdings" pitchFamily="2" charset="2"/>
        <a:buChar char="§"/>
        <a:defRPr sz="1867">
          <a:solidFill>
            <a:schemeClr val="tx1"/>
          </a:solidFill>
          <a:latin typeface="+mn-lt"/>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anandrathipms.com/"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www.anandrathipms.com/contact-us.php" TargetMode="External"/><Relationship Id="rId5" Type="http://schemas.openxmlformats.org/officeDocument/2006/relationships/hyperlink" Target="mailto:pmsdesk@rathi.com" TargetMode="External"/><Relationship Id="rId4" Type="http://schemas.openxmlformats.org/officeDocument/2006/relationships/hyperlink" Target="https://www.anandrathipms.com/pdf/Disclosure_Document_30th_Sept_2025_compressed.pd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1" y="0"/>
            <a:ext cx="12189038" cy="6858000"/>
          </a:xfrm>
          <a:prstGeom prst="rect">
            <a:avLst/>
          </a:prstGeom>
        </p:spPr>
      </p:pic>
      <p:sp>
        <p:nvSpPr>
          <p:cNvPr id="3" name="TextBox 2"/>
          <p:cNvSpPr txBox="1"/>
          <p:nvPr/>
        </p:nvSpPr>
        <p:spPr>
          <a:xfrm>
            <a:off x="8511086" y="6449739"/>
            <a:ext cx="3474720" cy="400110"/>
          </a:xfrm>
          <a:prstGeom prst="rect">
            <a:avLst/>
          </a:prstGeom>
          <a:noFill/>
        </p:spPr>
        <p:txBody>
          <a:bodyPr wrap="square" rtlCol="0">
            <a:spAutoFit/>
          </a:bodyPr>
          <a:lstStyle/>
          <a:p>
            <a:pPr algn="r"/>
            <a:r>
              <a:rPr lang="en-US" sz="2000" b="1" i="1" dirty="0"/>
              <a:t>August, 2026</a:t>
            </a:r>
          </a:p>
        </p:txBody>
      </p:sp>
      <p:sp>
        <p:nvSpPr>
          <p:cNvPr id="6" name="Title 1"/>
          <p:cNvSpPr txBox="1">
            <a:spLocks/>
          </p:cNvSpPr>
          <p:nvPr/>
        </p:nvSpPr>
        <p:spPr>
          <a:xfrm>
            <a:off x="3805770" y="2699823"/>
            <a:ext cx="2025907" cy="43379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1350" b="1" dirty="0">
                <a:latin typeface="+mn-lt"/>
              </a:rPr>
              <a:t>Investment Approach</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1464" y="213029"/>
            <a:ext cx="2751620" cy="859312"/>
          </a:xfrm>
          <a:prstGeom prst="rect">
            <a:avLst/>
          </a:prstGeom>
        </p:spPr>
      </p:pic>
    </p:spTree>
    <p:extLst>
      <p:ext uri="{BB962C8B-B14F-4D97-AF65-F5344CB8AC3E}">
        <p14:creationId xmlns:p14="http://schemas.microsoft.com/office/powerpoint/2010/main" val="1614175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9994" y="1805946"/>
            <a:ext cx="9863042" cy="4522709"/>
          </a:xfrm>
          <a:prstGeom prst="rect">
            <a:avLst/>
          </a:prstGeom>
        </p:spPr>
      </p:pic>
      <p:sp>
        <p:nvSpPr>
          <p:cNvPr id="3" name="Rounded Rectangle 2"/>
          <p:cNvSpPr/>
          <p:nvPr/>
        </p:nvSpPr>
        <p:spPr bwMode="auto">
          <a:xfrm>
            <a:off x="1326000" y="1065219"/>
            <a:ext cx="9540000" cy="684000"/>
          </a:xfrm>
          <a:prstGeom prst="roundRect">
            <a:avLst>
              <a:gd name="adj" fmla="val 13542"/>
            </a:avLst>
          </a:prstGeom>
          <a:solidFill>
            <a:srgbClr val="576433"/>
          </a:solidFill>
          <a:ln w="9525" cap="flat" cmpd="sng" algn="ctr">
            <a:no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1600" kern="0">
                <a:solidFill>
                  <a:schemeClr val="bg1"/>
                </a:solidFill>
              </a:rPr>
              <a:t>Focus on return optimization by investing in multicap portfolio of companies with good corporate governance, strong emerging business or companies entering into next business upcycle.</a:t>
            </a:r>
            <a:endParaRPr lang="en-US" sz="1600" kern="0" dirty="0">
              <a:solidFill>
                <a:schemeClr val="bg1"/>
              </a:solidFill>
            </a:endParaRPr>
          </a:p>
        </p:txBody>
      </p:sp>
      <p:sp>
        <p:nvSpPr>
          <p:cNvPr id="5" name="TextBox 4"/>
          <p:cNvSpPr txBox="1"/>
          <p:nvPr/>
        </p:nvSpPr>
        <p:spPr>
          <a:xfrm>
            <a:off x="2244467" y="6279838"/>
            <a:ext cx="7620000" cy="338554"/>
          </a:xfrm>
          <a:prstGeom prst="rect">
            <a:avLst/>
          </a:prstGeom>
          <a:noFill/>
        </p:spPr>
        <p:txBody>
          <a:bodyPr wrap="square" rtlCol="0">
            <a:spAutoFit/>
          </a:bodyPr>
          <a:lstStyle/>
          <a:p>
            <a:pPr algn="ctr"/>
            <a:r>
              <a:rPr lang="en-US" sz="1600" dirty="0"/>
              <a:t>India Vision: Global Powerhouse with USD 5 Trillion dollar economy by 2025</a:t>
            </a:r>
          </a:p>
        </p:txBody>
      </p:sp>
      <p:sp>
        <p:nvSpPr>
          <p:cNvPr id="6" name="Title 1"/>
          <p:cNvSpPr txBox="1">
            <a:spLocks/>
          </p:cNvSpPr>
          <p:nvPr/>
        </p:nvSpPr>
        <p:spPr>
          <a:xfrm>
            <a:off x="442784" y="182110"/>
            <a:ext cx="3124200" cy="592248"/>
          </a:xfrm>
          <a:prstGeom prst="rect">
            <a:avLst/>
          </a:prstGeom>
        </p:spPr>
        <p:txBody>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r>
              <a:rPr lang="en-US" b="1" kern="0" dirty="0">
                <a:solidFill>
                  <a:schemeClr val="bg1"/>
                </a:solidFill>
              </a:rPr>
              <a:t>Objective</a:t>
            </a:r>
          </a:p>
        </p:txBody>
      </p:sp>
    </p:spTree>
    <p:extLst>
      <p:ext uri="{BB962C8B-B14F-4D97-AF65-F5344CB8AC3E}">
        <p14:creationId xmlns:p14="http://schemas.microsoft.com/office/powerpoint/2010/main" val="1793230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96000" y="5566476"/>
            <a:ext cx="10800000" cy="648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Investing in companies which are likely to benefit from Industrial Revolution, new age business, favorable Policies, and companies that are showing visible sign of turnaround with higher growth in their next business up cycle.</a:t>
            </a:r>
          </a:p>
        </p:txBody>
      </p:sp>
      <p:sp>
        <p:nvSpPr>
          <p:cNvPr id="18" name="Rectangle 17"/>
          <p:cNvSpPr/>
          <p:nvPr/>
        </p:nvSpPr>
        <p:spPr>
          <a:xfrm>
            <a:off x="140180" y="229170"/>
            <a:ext cx="3404137" cy="415498"/>
          </a:xfrm>
          <a:prstGeom prst="rect">
            <a:avLst/>
          </a:prstGeom>
        </p:spPr>
        <p:txBody>
          <a:bodyPr wrap="none">
            <a:spAutoFit/>
          </a:bodyPr>
          <a:lstStyle/>
          <a:p>
            <a:r>
              <a:rPr lang="en-US" sz="2100" b="1" dirty="0">
                <a:solidFill>
                  <a:schemeClr val="bg1"/>
                </a:solidFill>
              </a:rPr>
              <a:t>Dual Focus Portfolio Strategy</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0930" y="1047834"/>
            <a:ext cx="8610141" cy="4442917"/>
          </a:xfrm>
          <a:prstGeom prst="rect">
            <a:avLst/>
          </a:prstGeom>
        </p:spPr>
      </p:pic>
    </p:spTree>
    <p:extLst>
      <p:ext uri="{BB962C8B-B14F-4D97-AF65-F5344CB8AC3E}">
        <p14:creationId xmlns:p14="http://schemas.microsoft.com/office/powerpoint/2010/main" val="3788084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p:cNvSpPr txBox="1">
            <a:spLocks/>
          </p:cNvSpPr>
          <p:nvPr/>
        </p:nvSpPr>
        <p:spPr>
          <a:xfrm>
            <a:off x="0" y="206983"/>
            <a:ext cx="6249723" cy="897003"/>
          </a:xfrm>
          <a:prstGeom prst="rect">
            <a:avLst/>
          </a:prstGeom>
        </p:spPr>
        <p:txBody>
          <a:bodyPr>
            <a:normAutofit fontScale="97500"/>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pPr algn="ctr"/>
            <a:r>
              <a:rPr lang="en-US" sz="2200" b="1" kern="0" dirty="0">
                <a:solidFill>
                  <a:schemeClr val="bg1"/>
                </a:solidFill>
              </a:rPr>
              <a:t>Emerging business of ongoing Industrial Revolution</a:t>
            </a:r>
          </a:p>
        </p:txBody>
      </p:sp>
      <p:sp>
        <p:nvSpPr>
          <p:cNvPr id="33" name="TextBox 32"/>
          <p:cNvSpPr txBox="1"/>
          <p:nvPr/>
        </p:nvSpPr>
        <p:spPr>
          <a:xfrm>
            <a:off x="696000" y="6049331"/>
            <a:ext cx="10800000" cy="553998"/>
          </a:xfrm>
          <a:prstGeom prst="rect">
            <a:avLst/>
          </a:prstGeom>
          <a:noFill/>
        </p:spPr>
        <p:txBody>
          <a:bodyPr wrap="square" rtlCol="0">
            <a:spAutoFit/>
          </a:bodyPr>
          <a:lstStyle/>
          <a:p>
            <a:r>
              <a:rPr lang="en-US" sz="1500" dirty="0"/>
              <a:t>Note: The above opportunity are given for illustration purpose there are many other emerging business in this ongoing industrial revolution, which could form a part of portfolio.</a:t>
            </a:r>
          </a:p>
        </p:txBody>
      </p:sp>
      <p:pic>
        <p:nvPicPr>
          <p:cNvPr id="34" name="Picture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9168" y="1024603"/>
            <a:ext cx="8773664" cy="4922410"/>
          </a:xfrm>
          <a:prstGeom prst="rect">
            <a:avLst/>
          </a:prstGeom>
        </p:spPr>
      </p:pic>
    </p:spTree>
    <p:extLst>
      <p:ext uri="{BB962C8B-B14F-4D97-AF65-F5344CB8AC3E}">
        <p14:creationId xmlns:p14="http://schemas.microsoft.com/office/powerpoint/2010/main" val="490037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54678" y="65903"/>
            <a:ext cx="6063743" cy="6780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200" b="1" dirty="0">
                <a:solidFill>
                  <a:schemeClr val="bg1"/>
                </a:solidFill>
              </a:rPr>
              <a:t>Emerging business of ongoing Industrial Revolution</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350" y="956664"/>
            <a:ext cx="11599569" cy="5514703"/>
          </a:xfrm>
          <a:prstGeom prst="rect">
            <a:avLst/>
          </a:prstGeom>
        </p:spPr>
      </p:pic>
      <p:sp>
        <p:nvSpPr>
          <p:cNvPr id="5" name="TextBox 4"/>
          <p:cNvSpPr txBox="1"/>
          <p:nvPr/>
        </p:nvSpPr>
        <p:spPr>
          <a:xfrm>
            <a:off x="592431" y="6357067"/>
            <a:ext cx="11333408" cy="276999"/>
          </a:xfrm>
          <a:prstGeom prst="rect">
            <a:avLst/>
          </a:prstGeom>
          <a:noFill/>
        </p:spPr>
        <p:txBody>
          <a:bodyPr wrap="square" rtlCol="0">
            <a:spAutoFit/>
          </a:bodyPr>
          <a:lstStyle/>
          <a:p>
            <a:r>
              <a:rPr lang="en-US" sz="1200" dirty="0"/>
              <a:t>Note: The above opportunity are given for illustration purpose there are many other emerging business in this ongoing industrial revolution, which could form a part of portfolio.</a:t>
            </a:r>
          </a:p>
        </p:txBody>
      </p:sp>
    </p:spTree>
    <p:extLst>
      <p:ext uri="{BB962C8B-B14F-4D97-AF65-F5344CB8AC3E}">
        <p14:creationId xmlns:p14="http://schemas.microsoft.com/office/powerpoint/2010/main" val="1940134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790" y="1356655"/>
            <a:ext cx="11663249" cy="4482973"/>
          </a:xfrm>
          <a:prstGeom prst="rect">
            <a:avLst/>
          </a:prstGeom>
        </p:spPr>
      </p:pic>
      <p:sp>
        <p:nvSpPr>
          <p:cNvPr id="3" name="TextBox 2"/>
          <p:cNvSpPr txBox="1"/>
          <p:nvPr/>
        </p:nvSpPr>
        <p:spPr>
          <a:xfrm>
            <a:off x="592431" y="6357067"/>
            <a:ext cx="11333408" cy="276999"/>
          </a:xfrm>
          <a:prstGeom prst="rect">
            <a:avLst/>
          </a:prstGeom>
          <a:noFill/>
        </p:spPr>
        <p:txBody>
          <a:bodyPr wrap="square" rtlCol="0">
            <a:spAutoFit/>
          </a:bodyPr>
          <a:lstStyle/>
          <a:p>
            <a:r>
              <a:rPr lang="en-US" sz="1200" dirty="0"/>
              <a:t>Note: The above opportunity are given for illustration purpose there are many other emerging business in this ongoing industrial revolution, which could form a part of portfolio.</a:t>
            </a:r>
          </a:p>
        </p:txBody>
      </p:sp>
      <p:sp>
        <p:nvSpPr>
          <p:cNvPr id="5" name="Title 1"/>
          <p:cNvSpPr txBox="1">
            <a:spLocks/>
          </p:cNvSpPr>
          <p:nvPr/>
        </p:nvSpPr>
        <p:spPr>
          <a:xfrm>
            <a:off x="254678" y="65903"/>
            <a:ext cx="6063743" cy="6780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200" b="1" dirty="0">
                <a:solidFill>
                  <a:schemeClr val="bg1"/>
                </a:solidFill>
              </a:rPr>
              <a:t>Emerging business of ongoing Industrial Revolution</a:t>
            </a:r>
          </a:p>
        </p:txBody>
      </p:sp>
    </p:spTree>
    <p:extLst>
      <p:ext uri="{BB962C8B-B14F-4D97-AF65-F5344CB8AC3E}">
        <p14:creationId xmlns:p14="http://schemas.microsoft.com/office/powerpoint/2010/main" val="2534184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6078828" y="1373103"/>
            <a:ext cx="5460642" cy="5209118"/>
          </a:xfrm>
          <a:prstGeom prst="rect">
            <a:avLst/>
          </a:prstGeom>
          <a:noFill/>
        </p:spPr>
        <p:txBody>
          <a:bodyPr wrap="square" rtlCol="0">
            <a:spAutoFit/>
          </a:bodyPr>
          <a:lstStyle/>
          <a:p>
            <a:pPr marL="742950" lvl="1" indent="-285750" algn="just">
              <a:spcBef>
                <a:spcPts val="1000"/>
              </a:spcBef>
              <a:spcAft>
                <a:spcPts val="500"/>
              </a:spcAft>
              <a:buFont typeface="Wingdings" panose="05000000000000000000" pitchFamily="2" charset="2"/>
              <a:buChar char="§"/>
            </a:pPr>
            <a:r>
              <a:rPr lang="en-US" dirty="0"/>
              <a:t>Indian economy has found its place among the key global players in many of the sectors.</a:t>
            </a:r>
          </a:p>
          <a:p>
            <a:pPr marL="742950" lvl="1" indent="-285750" algn="just">
              <a:spcBef>
                <a:spcPts val="1000"/>
              </a:spcBef>
              <a:spcAft>
                <a:spcPts val="500"/>
              </a:spcAft>
              <a:buFont typeface="Wingdings" panose="05000000000000000000" pitchFamily="2" charset="2"/>
              <a:buChar char="§"/>
            </a:pPr>
            <a:r>
              <a:rPr lang="en-US" dirty="0"/>
              <a:t>India increasing its share  and becoming a part of the global supply chain and also a reliable partner. </a:t>
            </a:r>
          </a:p>
          <a:p>
            <a:pPr marL="742950" lvl="1" indent="-285750" algn="just">
              <a:spcBef>
                <a:spcPts val="1000"/>
              </a:spcBef>
              <a:spcAft>
                <a:spcPts val="500"/>
              </a:spcAft>
              <a:buFont typeface="Wingdings" panose="05000000000000000000" pitchFamily="2" charset="2"/>
              <a:buChar char="§"/>
            </a:pPr>
            <a:r>
              <a:rPr lang="en-US" dirty="0"/>
              <a:t>Government focus on building capabilities, scale and good manufacturing practices.</a:t>
            </a:r>
          </a:p>
          <a:p>
            <a:pPr marL="742950" lvl="1" indent="-285750" algn="just">
              <a:spcBef>
                <a:spcPts val="1000"/>
              </a:spcBef>
              <a:spcAft>
                <a:spcPts val="500"/>
              </a:spcAft>
              <a:buFont typeface="Wingdings" panose="05000000000000000000" pitchFamily="2" charset="2"/>
              <a:buChar char="§"/>
            </a:pPr>
            <a:r>
              <a:rPr lang="en-US" dirty="0"/>
              <a:t>PLI, Export incentive and </a:t>
            </a:r>
            <a:r>
              <a:rPr lang="en-US" dirty="0" err="1"/>
              <a:t>Atmanirbhar</a:t>
            </a:r>
            <a:r>
              <a:rPr lang="en-US" dirty="0"/>
              <a:t> Bharat  Initiative very well supportive to strengthen India’s private players/ </a:t>
            </a:r>
            <a:r>
              <a:rPr lang="en-US" dirty="0" err="1"/>
              <a:t>Enterpreneurs</a:t>
            </a:r>
            <a:r>
              <a:rPr lang="en-US" dirty="0"/>
              <a:t> to scale up their business.</a:t>
            </a:r>
          </a:p>
          <a:p>
            <a:pPr marL="742950" lvl="1" indent="-285750" algn="just">
              <a:spcBef>
                <a:spcPts val="1000"/>
              </a:spcBef>
              <a:spcAft>
                <a:spcPts val="500"/>
              </a:spcAft>
              <a:buFont typeface="Wingdings" panose="05000000000000000000" pitchFamily="2" charset="2"/>
              <a:buChar char="§"/>
            </a:pPr>
            <a:r>
              <a:rPr lang="en-US" dirty="0"/>
              <a:t>With overall economic growth both at macro and micro level and favorable policy many sectors enters into their next business </a:t>
            </a:r>
            <a:r>
              <a:rPr lang="en-US" dirty="0" err="1"/>
              <a:t>upcycle</a:t>
            </a:r>
            <a:r>
              <a:rPr lang="en-US" dirty="0"/>
              <a:t> </a:t>
            </a:r>
          </a:p>
          <a:p>
            <a:pPr marL="742950" lvl="1" indent="-285750">
              <a:spcBef>
                <a:spcPts val="1000"/>
              </a:spcBef>
              <a:spcAft>
                <a:spcPts val="500"/>
              </a:spcAft>
              <a:buFont typeface="Wingdings" panose="05000000000000000000" pitchFamily="2" charset="2"/>
              <a:buChar char="§"/>
            </a:pPr>
            <a:endParaRPr lang="en-US" dirty="0"/>
          </a:p>
        </p:txBody>
      </p:sp>
      <p:sp>
        <p:nvSpPr>
          <p:cNvPr id="33" name="Title 1"/>
          <p:cNvSpPr txBox="1">
            <a:spLocks/>
          </p:cNvSpPr>
          <p:nvPr/>
        </p:nvSpPr>
        <p:spPr>
          <a:xfrm>
            <a:off x="113301" y="230518"/>
            <a:ext cx="7314338" cy="492619"/>
          </a:xfrm>
          <a:prstGeom prst="rect">
            <a:avLst/>
          </a:prstGeom>
        </p:spPr>
        <p:txBody>
          <a:bodyPr>
            <a:normAutofit fontScale="97500"/>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pPr algn="ctr"/>
            <a:r>
              <a:rPr lang="en-US" sz="2200" b="1" kern="0" dirty="0">
                <a:solidFill>
                  <a:schemeClr val="bg1"/>
                </a:solidFill>
              </a:rPr>
              <a:t>Opportunity - Accelerated Growth from Business </a:t>
            </a:r>
            <a:r>
              <a:rPr lang="en-US" sz="2200" b="1" kern="0" dirty="0" err="1">
                <a:solidFill>
                  <a:schemeClr val="bg1"/>
                </a:solidFill>
              </a:rPr>
              <a:t>Upcycle</a:t>
            </a:r>
            <a:endParaRPr lang="en-US" sz="2200" b="1" kern="0" dirty="0">
              <a:solidFill>
                <a:schemeClr val="bg1"/>
              </a:solidFill>
            </a:endParaRPr>
          </a:p>
        </p:txBody>
      </p:sp>
      <p:pic>
        <p:nvPicPr>
          <p:cNvPr id="35" name="Picture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679" y="793594"/>
            <a:ext cx="5524951" cy="5929426"/>
          </a:xfrm>
          <a:prstGeom prst="rect">
            <a:avLst/>
          </a:prstGeom>
        </p:spPr>
      </p:pic>
    </p:spTree>
    <p:extLst>
      <p:ext uri="{BB962C8B-B14F-4D97-AF65-F5344CB8AC3E}">
        <p14:creationId xmlns:p14="http://schemas.microsoft.com/office/powerpoint/2010/main" val="2487680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738313" y="6104683"/>
            <a:ext cx="8715375" cy="66518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dirty="0"/>
              <a:t>The key to success is to adapt to the changing business dynamics.</a:t>
            </a:r>
          </a:p>
        </p:txBody>
      </p:sp>
      <p:sp>
        <p:nvSpPr>
          <p:cNvPr id="7" name="Rectangle 6"/>
          <p:cNvSpPr/>
          <p:nvPr/>
        </p:nvSpPr>
        <p:spPr>
          <a:xfrm>
            <a:off x="393925" y="253484"/>
            <a:ext cx="5993950" cy="430887"/>
          </a:xfrm>
          <a:prstGeom prst="rect">
            <a:avLst/>
          </a:prstGeom>
        </p:spPr>
        <p:txBody>
          <a:bodyPr wrap="none">
            <a:spAutoFit/>
          </a:bodyPr>
          <a:lstStyle/>
          <a:p>
            <a:pPr algn="ctr"/>
            <a:r>
              <a:rPr lang="en-US" sz="2200" b="1" kern="0" dirty="0">
                <a:solidFill>
                  <a:schemeClr val="bg1"/>
                </a:solidFill>
              </a:rPr>
              <a:t>Opportunities at every level of emerging business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653" y="842734"/>
            <a:ext cx="11575662" cy="5503337"/>
          </a:xfrm>
          <a:prstGeom prst="rect">
            <a:avLst/>
          </a:prstGeom>
        </p:spPr>
      </p:pic>
    </p:spTree>
    <p:extLst>
      <p:ext uri="{BB962C8B-B14F-4D97-AF65-F5344CB8AC3E}">
        <p14:creationId xmlns:p14="http://schemas.microsoft.com/office/powerpoint/2010/main" val="4183882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738313" y="6104683"/>
            <a:ext cx="8715375" cy="66518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dirty="0"/>
              <a:t>The key to success is to adapt to the changing business dynamics.</a:t>
            </a:r>
          </a:p>
        </p:txBody>
      </p:sp>
      <p:sp>
        <p:nvSpPr>
          <p:cNvPr id="6" name="Rectangle 5"/>
          <p:cNvSpPr/>
          <p:nvPr/>
        </p:nvSpPr>
        <p:spPr>
          <a:xfrm>
            <a:off x="393925" y="253484"/>
            <a:ext cx="5993950" cy="430887"/>
          </a:xfrm>
          <a:prstGeom prst="rect">
            <a:avLst/>
          </a:prstGeom>
        </p:spPr>
        <p:txBody>
          <a:bodyPr wrap="none">
            <a:spAutoFit/>
          </a:bodyPr>
          <a:lstStyle/>
          <a:p>
            <a:pPr algn="ctr"/>
            <a:r>
              <a:rPr lang="en-US" sz="2200" b="1" kern="0" dirty="0">
                <a:solidFill>
                  <a:schemeClr val="bg1"/>
                </a:solidFill>
              </a:rPr>
              <a:t>Opportunities at every level of emerging business</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933" y="849344"/>
            <a:ext cx="11591367" cy="5501462"/>
          </a:xfrm>
          <a:prstGeom prst="rect">
            <a:avLst/>
          </a:prstGeom>
        </p:spPr>
      </p:pic>
    </p:spTree>
    <p:extLst>
      <p:ext uri="{BB962C8B-B14F-4D97-AF65-F5344CB8AC3E}">
        <p14:creationId xmlns:p14="http://schemas.microsoft.com/office/powerpoint/2010/main" val="2608841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3893" y="253484"/>
            <a:ext cx="2826416" cy="430887"/>
          </a:xfrm>
          <a:prstGeom prst="rect">
            <a:avLst/>
          </a:prstGeom>
        </p:spPr>
        <p:txBody>
          <a:bodyPr wrap="none">
            <a:spAutoFit/>
          </a:bodyPr>
          <a:lstStyle/>
          <a:p>
            <a:pPr algn="ctr"/>
            <a:r>
              <a:rPr lang="en-US" sz="2200" b="1" kern="0" dirty="0">
                <a:solidFill>
                  <a:schemeClr val="bg1"/>
                </a:solidFill>
              </a:rPr>
              <a:t>Potential Opportunity </a:t>
            </a:r>
          </a:p>
        </p:txBody>
      </p:sp>
      <p:pic>
        <p:nvPicPr>
          <p:cNvPr id="4" name="Picture 3"/>
          <p:cNvPicPr preferRelativeResize="0">
            <a:picLocks noChangeAspect="1"/>
          </p:cNvPicPr>
          <p:nvPr/>
        </p:nvPicPr>
        <p:blipFill>
          <a:blip r:embed="rId2"/>
          <a:stretch>
            <a:fillRect/>
          </a:stretch>
        </p:blipFill>
        <p:spPr>
          <a:xfrm>
            <a:off x="459828" y="1210347"/>
            <a:ext cx="7357393" cy="5350105"/>
          </a:xfrm>
          <a:prstGeom prst="rect">
            <a:avLst/>
          </a:prstGeom>
        </p:spPr>
      </p:pic>
      <p:sp>
        <p:nvSpPr>
          <p:cNvPr id="5" name="TextBox 4"/>
          <p:cNvSpPr txBox="1"/>
          <p:nvPr/>
        </p:nvSpPr>
        <p:spPr>
          <a:xfrm>
            <a:off x="7934178" y="1252551"/>
            <a:ext cx="3981157" cy="4909036"/>
          </a:xfrm>
          <a:prstGeom prst="rect">
            <a:avLst/>
          </a:prstGeom>
          <a:noFill/>
        </p:spPr>
        <p:txBody>
          <a:bodyPr wrap="square" rtlCol="0">
            <a:spAutoFit/>
          </a:bodyPr>
          <a:lstStyle/>
          <a:p>
            <a:pPr>
              <a:spcAft>
                <a:spcPts val="1500"/>
              </a:spcAft>
            </a:pPr>
            <a:r>
              <a:rPr lang="en-US" dirty="0"/>
              <a:t>We can see from the graph the stocks in New economy China has outperformed the broader markets in China.</a:t>
            </a:r>
          </a:p>
          <a:p>
            <a:pPr>
              <a:spcAft>
                <a:spcPts val="1500"/>
              </a:spcAft>
            </a:pPr>
            <a:r>
              <a:rPr lang="en-US" dirty="0"/>
              <a:t>Indian economy too is witnessing the similar trend with  new economy sectors and companies likely to showcase strong growth relative to broader market in coming years.</a:t>
            </a:r>
          </a:p>
          <a:p>
            <a:r>
              <a:rPr lang="en-US" dirty="0"/>
              <a:t>The </a:t>
            </a:r>
            <a:r>
              <a:rPr lang="en-US" u="sng" dirty="0" err="1">
                <a:solidFill>
                  <a:srgbClr val="576433"/>
                </a:solidFill>
              </a:rPr>
              <a:t>MarketGrader</a:t>
            </a:r>
            <a:r>
              <a:rPr lang="en-US" u="sng" dirty="0">
                <a:solidFill>
                  <a:srgbClr val="576433"/>
                </a:solidFill>
              </a:rPr>
              <a:t> China New Economy Index </a:t>
            </a:r>
            <a:r>
              <a:rPr lang="en-US" dirty="0"/>
              <a:t>seeks to follow the most fundamentally sound companies with the best growth prospects in the Consumer Staples, Consumer Discretionary, Technology, and Health Care sectors that are domiciled and listed in Mainland China. </a:t>
            </a:r>
          </a:p>
        </p:txBody>
      </p:sp>
      <p:sp>
        <p:nvSpPr>
          <p:cNvPr id="6" name="TextBox 5"/>
          <p:cNvSpPr txBox="1"/>
          <p:nvPr/>
        </p:nvSpPr>
        <p:spPr>
          <a:xfrm>
            <a:off x="844062" y="6274191"/>
            <a:ext cx="5120640" cy="307777"/>
          </a:xfrm>
          <a:prstGeom prst="rect">
            <a:avLst/>
          </a:prstGeom>
          <a:noFill/>
        </p:spPr>
        <p:txBody>
          <a:bodyPr wrap="square" rtlCol="0">
            <a:spAutoFit/>
          </a:bodyPr>
          <a:lstStyle/>
          <a:p>
            <a:r>
              <a:rPr lang="en-US" sz="1400" dirty="0"/>
              <a:t>Source: Bloomberg/ Market Grader</a:t>
            </a:r>
          </a:p>
        </p:txBody>
      </p:sp>
    </p:spTree>
    <p:extLst>
      <p:ext uri="{BB962C8B-B14F-4D97-AF65-F5344CB8AC3E}">
        <p14:creationId xmlns:p14="http://schemas.microsoft.com/office/powerpoint/2010/main" val="2971273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8"/>
          <p:cNvSpPr txBox="1">
            <a:spLocks/>
          </p:cNvSpPr>
          <p:nvPr/>
        </p:nvSpPr>
        <p:spPr>
          <a:xfrm>
            <a:off x="257176" y="238970"/>
            <a:ext cx="2908360" cy="397032"/>
          </a:xfrm>
          <a:prstGeom prst="rect">
            <a:avLst/>
          </a:prstGeom>
          <a:noFill/>
          <a:ln w="9525">
            <a:noFill/>
            <a:miter lim="800000"/>
            <a:headEnd/>
            <a:tailEnd/>
          </a:ln>
        </p:spPr>
        <p:txBody>
          <a:bodyPr wrap="none">
            <a:spAutoFit/>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r>
              <a:rPr lang="en-US" altLang="en-US" sz="2200" b="1" kern="0" dirty="0">
                <a:solidFill>
                  <a:schemeClr val="bg1"/>
                </a:solidFill>
                <a:latin typeface="Calibri" pitchFamily="34" charset="0"/>
                <a:ea typeface="+mn-ea"/>
                <a:cs typeface="+mn-cs"/>
              </a:rPr>
              <a:t>Stock Selection Process</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286" y="894816"/>
            <a:ext cx="11412014" cy="5755885"/>
          </a:xfrm>
          <a:prstGeom prst="rect">
            <a:avLst/>
          </a:prstGeom>
        </p:spPr>
      </p:pic>
    </p:spTree>
    <p:extLst>
      <p:ext uri="{BB962C8B-B14F-4D97-AF65-F5344CB8AC3E}">
        <p14:creationId xmlns:p14="http://schemas.microsoft.com/office/powerpoint/2010/main" val="3477229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479DCA-15C5-5A5B-C678-A1AF3C3C80CB}"/>
              </a:ext>
            </a:extLst>
          </p:cNvPr>
          <p:cNvSpPr txBox="1">
            <a:spLocks/>
          </p:cNvSpPr>
          <p:nvPr/>
        </p:nvSpPr>
        <p:spPr>
          <a:xfrm>
            <a:off x="110695" y="280693"/>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4P Strategy – Stock Selection</a:t>
            </a:r>
            <a:endParaRPr lang="en-IN" sz="2200" b="1" dirty="0">
              <a:solidFill>
                <a:schemeClr val="bg1"/>
              </a:solidFill>
              <a:latin typeface="+mn-lt"/>
            </a:endParaRPr>
          </a:p>
        </p:txBody>
      </p:sp>
      <p:sp>
        <p:nvSpPr>
          <p:cNvPr id="3" name="TextBox 2">
            <a:extLst>
              <a:ext uri="{FF2B5EF4-FFF2-40B4-BE49-F238E27FC236}">
                <a16:creationId xmlns:a16="http://schemas.microsoft.com/office/drawing/2014/main" xmlns="" id="{643CB8C9-BA0C-236C-52A7-EF7742559237}"/>
              </a:ext>
            </a:extLst>
          </p:cNvPr>
          <p:cNvSpPr txBox="1"/>
          <p:nvPr/>
        </p:nvSpPr>
        <p:spPr>
          <a:xfrm>
            <a:off x="1873203" y="6158899"/>
            <a:ext cx="8534400" cy="369332"/>
          </a:xfrm>
          <a:prstGeom prst="rect">
            <a:avLst/>
          </a:prstGeom>
          <a:noFill/>
        </p:spPr>
        <p:txBody>
          <a:bodyPr wrap="square" rtlCol="0">
            <a:spAutoFit/>
          </a:bodyPr>
          <a:lstStyle/>
          <a:p>
            <a:pPr algn="ctr"/>
            <a:r>
              <a:rPr lang="en-US" dirty="0">
                <a:solidFill>
                  <a:prstClr val="black"/>
                </a:solidFill>
              </a:rPr>
              <a:t>Companies to undergo 4 P Analysis to make it to the Universe</a:t>
            </a:r>
          </a:p>
        </p:txBody>
      </p:sp>
      <p:graphicFrame>
        <p:nvGraphicFramePr>
          <p:cNvPr id="4" name="Diagram 3">
            <a:extLst>
              <a:ext uri="{FF2B5EF4-FFF2-40B4-BE49-F238E27FC236}">
                <a16:creationId xmlns:a16="http://schemas.microsoft.com/office/drawing/2014/main" xmlns="" id="{8B24A350-4F4C-7B1C-A9EA-EBFD96D06233}"/>
              </a:ext>
            </a:extLst>
          </p:cNvPr>
          <p:cNvGraphicFramePr/>
          <p:nvPr/>
        </p:nvGraphicFramePr>
        <p:xfrm>
          <a:off x="2282688" y="1152939"/>
          <a:ext cx="7619999" cy="4966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0901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9DB888A-B2A2-F2F3-7589-EC3323273B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8F0A746B-E04F-4C4D-7819-1322F88A8F12}"/>
              </a:ext>
            </a:extLst>
          </p:cNvPr>
          <p:cNvSpPr txBox="1">
            <a:spLocks/>
          </p:cNvSpPr>
          <p:nvPr/>
        </p:nvSpPr>
        <p:spPr>
          <a:xfrm>
            <a:off x="516925" y="228601"/>
            <a:ext cx="8131175" cy="533399"/>
          </a:xfrm>
          <a:prstGeom prst="rect">
            <a:avLst/>
          </a:prstGeom>
        </p:spPr>
        <p:txBody>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r>
              <a:rPr lang="en-US" sz="2200" b="1" kern="0" dirty="0">
                <a:solidFill>
                  <a:schemeClr val="bg1"/>
                </a:solidFill>
                <a:latin typeface="Calibri" pitchFamily="34" charset="0"/>
              </a:rPr>
              <a:t>Portfolio Strategy </a:t>
            </a:r>
          </a:p>
        </p:txBody>
      </p:sp>
      <p:grpSp>
        <p:nvGrpSpPr>
          <p:cNvPr id="37" name="Group 36">
            <a:extLst>
              <a:ext uri="{FF2B5EF4-FFF2-40B4-BE49-F238E27FC236}">
                <a16:creationId xmlns:a16="http://schemas.microsoft.com/office/drawing/2014/main" xmlns="" id="{4B3806AA-D871-779B-E1B5-851B540780AA}"/>
              </a:ext>
            </a:extLst>
          </p:cNvPr>
          <p:cNvGrpSpPr/>
          <p:nvPr/>
        </p:nvGrpSpPr>
        <p:grpSpPr>
          <a:xfrm>
            <a:off x="8422681" y="2012945"/>
            <a:ext cx="3363224" cy="3662728"/>
            <a:chOff x="8201299" y="2109197"/>
            <a:chExt cx="3363224" cy="3662728"/>
          </a:xfrm>
        </p:grpSpPr>
        <p:sp>
          <p:nvSpPr>
            <p:cNvPr id="18" name="Down Arrow Callout 17">
              <a:extLst>
                <a:ext uri="{FF2B5EF4-FFF2-40B4-BE49-F238E27FC236}">
                  <a16:creationId xmlns:a16="http://schemas.microsoft.com/office/drawing/2014/main" xmlns="" id="{A4C8BF2B-5486-0D04-75F5-29C2050B8592}"/>
                </a:ext>
              </a:extLst>
            </p:cNvPr>
            <p:cNvSpPr/>
            <p:nvPr/>
          </p:nvSpPr>
          <p:spPr>
            <a:xfrm>
              <a:off x="9135922" y="2109197"/>
              <a:ext cx="1493978" cy="647097"/>
            </a:xfrm>
            <a:prstGeom prst="downArrowCallout">
              <a:avLst>
                <a:gd name="adj1" fmla="val 23460"/>
                <a:gd name="adj2" fmla="val 20896"/>
                <a:gd name="adj3" fmla="val 26686"/>
                <a:gd name="adj4" fmla="val 5761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Calibri" pitchFamily="34" charset="0"/>
                </a:rPr>
                <a:t>Allocation</a:t>
              </a:r>
            </a:p>
          </p:txBody>
        </p:sp>
        <p:graphicFrame>
          <p:nvGraphicFramePr>
            <p:cNvPr id="19" name="Diagram 18">
              <a:extLst>
                <a:ext uri="{FF2B5EF4-FFF2-40B4-BE49-F238E27FC236}">
                  <a16:creationId xmlns:a16="http://schemas.microsoft.com/office/drawing/2014/main" xmlns="" id="{BEA7850F-20ED-59A4-0ADD-52AAA81E9B22}"/>
                </a:ext>
              </a:extLst>
            </p:cNvPr>
            <p:cNvGraphicFramePr/>
            <p:nvPr>
              <p:extLst>
                <p:ext uri="{D42A27DB-BD31-4B8C-83A1-F6EECF244321}">
                  <p14:modId xmlns:p14="http://schemas.microsoft.com/office/powerpoint/2010/main" val="1319028018"/>
                </p:ext>
              </p:extLst>
            </p:nvPr>
          </p:nvGraphicFramePr>
          <p:xfrm>
            <a:off x="8201299" y="2905866"/>
            <a:ext cx="3363224" cy="28660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sp>
        <p:nvSpPr>
          <p:cNvPr id="20" name="TextBox 19">
            <a:extLst>
              <a:ext uri="{FF2B5EF4-FFF2-40B4-BE49-F238E27FC236}">
                <a16:creationId xmlns:a16="http://schemas.microsoft.com/office/drawing/2014/main" xmlns="" id="{63B6CE66-5804-955D-5810-3207AFC04B80}"/>
              </a:ext>
            </a:extLst>
          </p:cNvPr>
          <p:cNvSpPr txBox="1"/>
          <p:nvPr/>
        </p:nvSpPr>
        <p:spPr>
          <a:xfrm>
            <a:off x="6581104" y="268843"/>
            <a:ext cx="2339662" cy="338554"/>
          </a:xfrm>
          <a:prstGeom prst="rect">
            <a:avLst/>
          </a:prstGeom>
          <a:noFill/>
        </p:spPr>
        <p:txBody>
          <a:bodyPr wrap="square" rtlCol="0">
            <a:spAutoFit/>
          </a:bodyPr>
          <a:lstStyle/>
          <a:p>
            <a:pPr algn="r"/>
            <a:r>
              <a:rPr lang="en-US" sz="1600" dirty="0">
                <a:solidFill>
                  <a:schemeClr val="bg1"/>
                </a:solidFill>
                <a:latin typeface="Calibri" pitchFamily="34" charset="0"/>
              </a:rPr>
              <a:t>Decennium Opportunity</a:t>
            </a:r>
          </a:p>
        </p:txBody>
      </p:sp>
      <p:graphicFrame>
        <p:nvGraphicFramePr>
          <p:cNvPr id="22" name="Table 21">
            <a:extLst>
              <a:ext uri="{FF2B5EF4-FFF2-40B4-BE49-F238E27FC236}">
                <a16:creationId xmlns:a16="http://schemas.microsoft.com/office/drawing/2014/main" xmlns="" id="{ED50E497-DB55-FA31-A7B7-98105A100B78}"/>
              </a:ext>
            </a:extLst>
          </p:cNvPr>
          <p:cNvGraphicFramePr>
            <a:graphicFrameLocks noGrp="1"/>
          </p:cNvGraphicFramePr>
          <p:nvPr>
            <p:extLst>
              <p:ext uri="{D42A27DB-BD31-4B8C-83A1-F6EECF244321}">
                <p14:modId xmlns:p14="http://schemas.microsoft.com/office/powerpoint/2010/main" val="1438315473"/>
              </p:ext>
            </p:extLst>
          </p:nvPr>
        </p:nvGraphicFramePr>
        <p:xfrm>
          <a:off x="788507" y="2802291"/>
          <a:ext cx="2700000" cy="2700000"/>
        </p:xfrm>
        <a:graphic>
          <a:graphicData uri="http://schemas.openxmlformats.org/drawingml/2006/table">
            <a:tbl>
              <a:tblPr firstRow="1" bandRow="1">
                <a:effectLst>
                  <a:outerShdw blurRad="50800" dist="38100" dir="8100000" algn="tr" rotWithShape="0">
                    <a:prstClr val="black">
                      <a:alpha val="40000"/>
                    </a:prstClr>
                  </a:outerShdw>
                </a:effectLst>
                <a:tableStyleId>{5C22544A-7EE6-4342-B048-85BDC9FD1C3A}</a:tableStyleId>
              </a:tblPr>
              <a:tblGrid>
                <a:gridCol w="900000">
                  <a:extLst>
                    <a:ext uri="{9D8B030D-6E8A-4147-A177-3AD203B41FA5}">
                      <a16:colId xmlns:a16="http://schemas.microsoft.com/office/drawing/2014/main" xmlns="" val="2977949712"/>
                    </a:ext>
                  </a:extLst>
                </a:gridCol>
                <a:gridCol w="900000">
                  <a:extLst>
                    <a:ext uri="{9D8B030D-6E8A-4147-A177-3AD203B41FA5}">
                      <a16:colId xmlns:a16="http://schemas.microsoft.com/office/drawing/2014/main" xmlns="" val="3136699324"/>
                    </a:ext>
                  </a:extLst>
                </a:gridCol>
                <a:gridCol w="900000">
                  <a:extLst>
                    <a:ext uri="{9D8B030D-6E8A-4147-A177-3AD203B41FA5}">
                      <a16:colId xmlns:a16="http://schemas.microsoft.com/office/drawing/2014/main" xmlns="" val="3300765785"/>
                    </a:ext>
                  </a:extLst>
                </a:gridCol>
              </a:tblGrid>
              <a:tr h="900000">
                <a:tc>
                  <a:txBody>
                    <a:bodyPr/>
                    <a:lstStyle/>
                    <a:p>
                      <a:pPr algn="ctr"/>
                      <a:endParaRPr lang="en-IN" sz="1000" dirty="0"/>
                    </a:p>
                  </a:txBody>
                  <a:tcPr anchor="ctr">
                    <a:lnL w="76200" cap="flat" cmpd="sng" algn="ctr">
                      <a:solidFill>
                        <a:srgbClr val="576433"/>
                      </a:solidFill>
                      <a:prstDash val="solid"/>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tc>
                  <a:txBody>
                    <a:bodyPr/>
                    <a:lstStyle/>
                    <a:p>
                      <a:pPr algn="ctr"/>
                      <a:endParaRPr lang="en-IN" sz="100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tc>
                  <a:txBody>
                    <a:bodyPr/>
                    <a:lstStyle/>
                    <a:p>
                      <a:pPr algn="ctr"/>
                      <a:endParaRPr lang="en-IN" sz="100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extLst>
                  <a:ext uri="{0D108BD9-81ED-4DB2-BD59-A6C34878D82A}">
                    <a16:rowId xmlns:a16="http://schemas.microsoft.com/office/drawing/2014/main" xmlns="" val="521602519"/>
                  </a:ext>
                </a:extLst>
              </a:tr>
              <a:tr h="900000">
                <a:tc>
                  <a:txBody>
                    <a:bodyPr/>
                    <a:lstStyle/>
                    <a:p>
                      <a:pPr algn="ctr"/>
                      <a:endParaRPr lang="en-IN" sz="1000" dirty="0"/>
                    </a:p>
                  </a:txBody>
                  <a:tcPr anchor="ctr">
                    <a:lnL w="76200" cap="flat" cmpd="sng" algn="ctr">
                      <a:solidFill>
                        <a:srgbClr val="576433"/>
                      </a:solidFill>
                      <a:prstDash val="solid"/>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tc>
                  <a:txBody>
                    <a:bodyPr/>
                    <a:lstStyle/>
                    <a:p>
                      <a:pPr algn="ctr"/>
                      <a:endParaRPr lang="en-IN" sz="100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tc>
                  <a:txBody>
                    <a:bodyPr/>
                    <a:lstStyle/>
                    <a:p>
                      <a:pPr algn="ctr"/>
                      <a:endParaRPr lang="en-IN" sz="100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extLst>
                  <a:ext uri="{0D108BD9-81ED-4DB2-BD59-A6C34878D82A}">
                    <a16:rowId xmlns:a16="http://schemas.microsoft.com/office/drawing/2014/main" xmlns="" val="2061287797"/>
                  </a:ext>
                </a:extLst>
              </a:tr>
              <a:tr h="900000">
                <a:tc>
                  <a:txBody>
                    <a:bodyPr/>
                    <a:lstStyle/>
                    <a:p>
                      <a:pPr algn="ctr"/>
                      <a:endParaRPr lang="en-IN" sz="1000" dirty="0"/>
                    </a:p>
                  </a:txBody>
                  <a:tcPr anchor="ctr">
                    <a:lnL w="76200" cap="flat" cmpd="sng" algn="ctr">
                      <a:solidFill>
                        <a:srgbClr val="576433"/>
                      </a:solidFill>
                      <a:prstDash val="solid"/>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76200" cap="flat" cmpd="sng" algn="ctr">
                      <a:solidFill>
                        <a:srgbClr val="576433"/>
                      </a:solidFill>
                      <a:prstDash val="solid"/>
                      <a:round/>
                      <a:headEnd type="none" w="med" len="med"/>
                      <a:tailEnd type="none" w="med" len="med"/>
                    </a:lnB>
                    <a:noFill/>
                  </a:tcPr>
                </a:tc>
                <a:tc>
                  <a:txBody>
                    <a:bodyPr/>
                    <a:lstStyle/>
                    <a:p>
                      <a:pPr algn="ctr"/>
                      <a:endParaRPr lang="en-IN" sz="100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76200" cap="flat" cmpd="sng" algn="ctr">
                      <a:solidFill>
                        <a:srgbClr val="576433"/>
                      </a:solidFill>
                      <a:prstDash val="solid"/>
                      <a:round/>
                      <a:headEnd type="none" w="med" len="med"/>
                      <a:tailEnd type="none" w="med" len="med"/>
                    </a:lnB>
                    <a:noFill/>
                  </a:tcPr>
                </a:tc>
                <a:tc>
                  <a:txBody>
                    <a:bodyPr/>
                    <a:lstStyle/>
                    <a:p>
                      <a:pPr algn="ctr"/>
                      <a:endParaRPr lang="en-IN" sz="1000" dirty="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76200" cap="flat" cmpd="sng" algn="ctr">
                      <a:solidFill>
                        <a:srgbClr val="576433"/>
                      </a:solidFill>
                      <a:prstDash val="solid"/>
                      <a:round/>
                      <a:headEnd type="none" w="med" len="med"/>
                      <a:tailEnd type="none" w="med" len="med"/>
                    </a:lnB>
                    <a:noFill/>
                  </a:tcPr>
                </a:tc>
                <a:extLst>
                  <a:ext uri="{0D108BD9-81ED-4DB2-BD59-A6C34878D82A}">
                    <a16:rowId xmlns:a16="http://schemas.microsoft.com/office/drawing/2014/main" xmlns="" val="3901879776"/>
                  </a:ext>
                </a:extLst>
              </a:tr>
            </a:tbl>
          </a:graphicData>
        </a:graphic>
      </p:graphicFrame>
      <p:grpSp>
        <p:nvGrpSpPr>
          <p:cNvPr id="36" name="Group 35">
            <a:extLst>
              <a:ext uri="{FF2B5EF4-FFF2-40B4-BE49-F238E27FC236}">
                <a16:creationId xmlns:a16="http://schemas.microsoft.com/office/drawing/2014/main" xmlns="" id="{EF52D0D8-D343-7EE6-1EC3-29C1D482E754}"/>
              </a:ext>
            </a:extLst>
          </p:cNvPr>
          <p:cNvGrpSpPr/>
          <p:nvPr/>
        </p:nvGrpSpPr>
        <p:grpSpPr>
          <a:xfrm>
            <a:off x="449541" y="1717136"/>
            <a:ext cx="3290966" cy="4100787"/>
            <a:chOff x="555424" y="2208021"/>
            <a:chExt cx="3290966" cy="4100787"/>
          </a:xfrm>
        </p:grpSpPr>
        <p:sp>
          <p:nvSpPr>
            <p:cNvPr id="16" name="Rounded Rectangular Callout 15">
              <a:extLst>
                <a:ext uri="{FF2B5EF4-FFF2-40B4-BE49-F238E27FC236}">
                  <a16:creationId xmlns:a16="http://schemas.microsoft.com/office/drawing/2014/main" xmlns="" id="{E101DCB6-6504-33D8-6CFB-0DD446328AB6}"/>
                </a:ext>
              </a:extLst>
            </p:cNvPr>
            <p:cNvSpPr/>
            <p:nvPr/>
          </p:nvSpPr>
          <p:spPr bwMode="auto">
            <a:xfrm>
              <a:off x="894390" y="2208021"/>
              <a:ext cx="2700000" cy="619357"/>
            </a:xfrm>
            <a:prstGeom prst="wedgeRoundRectCallout">
              <a:avLst>
                <a:gd name="adj1" fmla="val 23720"/>
                <a:gd name="adj2" fmla="val 145412"/>
                <a:gd name="adj3" fmla="val 16667"/>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457200" fontAlgn="base">
                <a:spcBef>
                  <a:spcPct val="0"/>
                </a:spcBef>
                <a:spcAft>
                  <a:spcPct val="0"/>
                </a:spcAft>
                <a:buClr>
                  <a:srgbClr val="000000"/>
                </a:buClr>
                <a:buSzPct val="100000"/>
              </a:pPr>
              <a:r>
                <a:rPr lang="en-US" sz="1400" dirty="0"/>
                <a:t>Portfolio Positioning Moderate to Aggressive Risk &amp; Reward</a:t>
              </a:r>
              <a:endParaRPr lang="en-US" sz="1400" dirty="0">
                <a:cs typeface="Times New Roman" pitchFamily="18" charset="0"/>
              </a:endParaRPr>
            </a:p>
          </p:txBody>
        </p:sp>
        <p:sp>
          <p:nvSpPr>
            <p:cNvPr id="23" name="Rounded Rectangle 14">
              <a:extLst>
                <a:ext uri="{FF2B5EF4-FFF2-40B4-BE49-F238E27FC236}">
                  <a16:creationId xmlns:a16="http://schemas.microsoft.com/office/drawing/2014/main" xmlns="" id="{CF44DA26-FC44-E068-5C93-66D711611B3E}"/>
                </a:ext>
              </a:extLst>
            </p:cNvPr>
            <p:cNvSpPr/>
            <p:nvPr/>
          </p:nvSpPr>
          <p:spPr bwMode="auto">
            <a:xfrm>
              <a:off x="2158969" y="3924440"/>
              <a:ext cx="1009649" cy="423444"/>
            </a:xfrm>
            <a:prstGeom prst="roundRect">
              <a:avLst/>
            </a:prstGeom>
            <a:solidFill>
              <a:srgbClr val="BF9D61"/>
            </a:solidFill>
            <a:ln w="9525" cap="flat" cmpd="sng" algn="ctr">
              <a:noFill/>
              <a:prstDash val="solid"/>
              <a:round/>
              <a:headEnd type="none" w="med" len="med"/>
              <a:tailEnd type="none" w="med" len="med"/>
            </a:ln>
            <a:effectLst>
              <a:outerShdw blurRad="50800" dist="38100" algn="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defTabSz="457200" fontAlgn="base">
                <a:spcBef>
                  <a:spcPct val="0"/>
                </a:spcBef>
                <a:spcAft>
                  <a:spcPct val="0"/>
                </a:spcAft>
                <a:buClr>
                  <a:srgbClr val="000000"/>
                </a:buClr>
                <a:buSzPct val="100000"/>
              </a:pPr>
              <a:r>
                <a:rPr lang="en-US" sz="1000" b="1" dirty="0">
                  <a:solidFill>
                    <a:schemeClr val="bg1"/>
                  </a:solidFill>
                </a:rPr>
                <a:t>Decennium Opportunity</a:t>
              </a:r>
            </a:p>
          </p:txBody>
        </p:sp>
        <p:sp>
          <p:nvSpPr>
            <p:cNvPr id="24" name="TextBox 23">
              <a:extLst>
                <a:ext uri="{FF2B5EF4-FFF2-40B4-BE49-F238E27FC236}">
                  <a16:creationId xmlns:a16="http://schemas.microsoft.com/office/drawing/2014/main" xmlns="" id="{F90005DD-B2EF-D3A6-F978-B47889D8C08F}"/>
                </a:ext>
              </a:extLst>
            </p:cNvPr>
            <p:cNvSpPr txBox="1"/>
            <p:nvPr/>
          </p:nvSpPr>
          <p:spPr>
            <a:xfrm>
              <a:off x="589590" y="6031809"/>
              <a:ext cx="504000" cy="276999"/>
            </a:xfrm>
            <a:prstGeom prst="rect">
              <a:avLst/>
            </a:prstGeom>
            <a:noFill/>
          </p:spPr>
          <p:txBody>
            <a:bodyPr wrap="square" rtlCol="0">
              <a:spAutoFit/>
            </a:bodyPr>
            <a:lstStyle/>
            <a:p>
              <a:pPr algn="ctr"/>
              <a:r>
                <a:rPr lang="en-US" sz="1200" b="1" dirty="0"/>
                <a:t>Low</a:t>
              </a:r>
            </a:p>
          </p:txBody>
        </p:sp>
        <p:sp>
          <p:nvSpPr>
            <p:cNvPr id="25" name="TextBox 24">
              <a:extLst>
                <a:ext uri="{FF2B5EF4-FFF2-40B4-BE49-F238E27FC236}">
                  <a16:creationId xmlns:a16="http://schemas.microsoft.com/office/drawing/2014/main" xmlns="" id="{5F16830C-C270-AD43-755B-727CD0D74943}"/>
                </a:ext>
              </a:extLst>
            </p:cNvPr>
            <p:cNvSpPr txBox="1"/>
            <p:nvPr/>
          </p:nvSpPr>
          <p:spPr>
            <a:xfrm>
              <a:off x="589590" y="3016177"/>
              <a:ext cx="504000" cy="276999"/>
            </a:xfrm>
            <a:prstGeom prst="rect">
              <a:avLst/>
            </a:prstGeom>
            <a:noFill/>
          </p:spPr>
          <p:txBody>
            <a:bodyPr wrap="square" rtlCol="0">
              <a:spAutoFit/>
            </a:bodyPr>
            <a:lstStyle/>
            <a:p>
              <a:pPr algn="ctr"/>
              <a:r>
                <a:rPr lang="en-US" sz="1200" b="1" dirty="0"/>
                <a:t>High</a:t>
              </a:r>
            </a:p>
          </p:txBody>
        </p:sp>
        <p:sp>
          <p:nvSpPr>
            <p:cNvPr id="26" name="TextBox 25">
              <a:extLst>
                <a:ext uri="{FF2B5EF4-FFF2-40B4-BE49-F238E27FC236}">
                  <a16:creationId xmlns:a16="http://schemas.microsoft.com/office/drawing/2014/main" xmlns="" id="{6052981A-3E75-B5F3-1A1B-3F882FE822D2}"/>
                </a:ext>
              </a:extLst>
            </p:cNvPr>
            <p:cNvSpPr txBox="1"/>
            <p:nvPr/>
          </p:nvSpPr>
          <p:spPr>
            <a:xfrm>
              <a:off x="3342390" y="6031809"/>
              <a:ext cx="504000" cy="276999"/>
            </a:xfrm>
            <a:prstGeom prst="rect">
              <a:avLst/>
            </a:prstGeom>
            <a:noFill/>
          </p:spPr>
          <p:txBody>
            <a:bodyPr wrap="square" rtlCol="0">
              <a:spAutoFit/>
            </a:bodyPr>
            <a:lstStyle/>
            <a:p>
              <a:pPr algn="ctr"/>
              <a:r>
                <a:rPr lang="en-US" sz="1200" b="1" dirty="0"/>
                <a:t>High</a:t>
              </a:r>
            </a:p>
          </p:txBody>
        </p:sp>
        <p:sp>
          <p:nvSpPr>
            <p:cNvPr id="27" name="TextBox 26">
              <a:extLst>
                <a:ext uri="{FF2B5EF4-FFF2-40B4-BE49-F238E27FC236}">
                  <a16:creationId xmlns:a16="http://schemas.microsoft.com/office/drawing/2014/main" xmlns="" id="{A8A56E27-E1ED-0ED5-1F63-5F7637FB42D7}"/>
                </a:ext>
              </a:extLst>
            </p:cNvPr>
            <p:cNvSpPr txBox="1"/>
            <p:nvPr/>
          </p:nvSpPr>
          <p:spPr>
            <a:xfrm>
              <a:off x="1821990" y="6031808"/>
              <a:ext cx="792000" cy="276999"/>
            </a:xfrm>
            <a:prstGeom prst="rect">
              <a:avLst/>
            </a:prstGeom>
            <a:noFill/>
          </p:spPr>
          <p:txBody>
            <a:bodyPr wrap="square" rtlCol="0">
              <a:spAutoFit/>
            </a:bodyPr>
            <a:lstStyle/>
            <a:p>
              <a:pPr algn="ctr"/>
              <a:r>
                <a:rPr lang="en-US" sz="1200" b="1" dirty="0"/>
                <a:t>Risk</a:t>
              </a:r>
            </a:p>
          </p:txBody>
        </p:sp>
        <p:sp>
          <p:nvSpPr>
            <p:cNvPr id="35" name="TextBox 34">
              <a:extLst>
                <a:ext uri="{FF2B5EF4-FFF2-40B4-BE49-F238E27FC236}">
                  <a16:creationId xmlns:a16="http://schemas.microsoft.com/office/drawing/2014/main" xmlns="" id="{37AF070C-6BD8-7182-D1A1-654150E8C9CE}"/>
                </a:ext>
              </a:extLst>
            </p:cNvPr>
            <p:cNvSpPr txBox="1"/>
            <p:nvPr/>
          </p:nvSpPr>
          <p:spPr>
            <a:xfrm rot="16200000">
              <a:off x="122424" y="4523992"/>
              <a:ext cx="1143000" cy="276999"/>
            </a:xfrm>
            <a:prstGeom prst="rect">
              <a:avLst/>
            </a:prstGeom>
            <a:noFill/>
          </p:spPr>
          <p:txBody>
            <a:bodyPr wrap="square" rtlCol="0">
              <a:spAutoFit/>
            </a:bodyPr>
            <a:lstStyle/>
            <a:p>
              <a:pPr algn="ctr"/>
              <a:r>
                <a:rPr lang="en-US" sz="1200" b="1" dirty="0"/>
                <a:t>Reward</a:t>
              </a:r>
            </a:p>
          </p:txBody>
        </p:sp>
      </p:grpSp>
      <p:grpSp>
        <p:nvGrpSpPr>
          <p:cNvPr id="44" name="Group 43">
            <a:extLst>
              <a:ext uri="{FF2B5EF4-FFF2-40B4-BE49-F238E27FC236}">
                <a16:creationId xmlns:a16="http://schemas.microsoft.com/office/drawing/2014/main" xmlns="" id="{08F8BBAB-9699-41AD-1E50-18CE8BB9AF78}"/>
              </a:ext>
            </a:extLst>
          </p:cNvPr>
          <p:cNvGrpSpPr/>
          <p:nvPr/>
        </p:nvGrpSpPr>
        <p:grpSpPr>
          <a:xfrm>
            <a:off x="4635477" y="2907427"/>
            <a:ext cx="2921046" cy="2906745"/>
            <a:chOff x="1968476" y="3836098"/>
            <a:chExt cx="2921046" cy="2906745"/>
          </a:xfrm>
        </p:grpSpPr>
        <p:sp>
          <p:nvSpPr>
            <p:cNvPr id="38" name="Freeform 28"/>
            <p:cNvSpPr/>
            <p:nvPr/>
          </p:nvSpPr>
          <p:spPr>
            <a:xfrm>
              <a:off x="2227141" y="3991292"/>
              <a:ext cx="2506980" cy="2506980"/>
            </a:xfrm>
            <a:custGeom>
              <a:avLst/>
              <a:gdLst>
                <a:gd name="connsiteX0" fmla="*/ 1253490 w 2506980"/>
                <a:gd name="connsiteY0" fmla="*/ 0 h 2506980"/>
                <a:gd name="connsiteX1" fmla="*/ 2339044 w 2506980"/>
                <a:gd name="connsiteY1" fmla="*/ 626745 h 2506980"/>
                <a:gd name="connsiteX2" fmla="*/ 2339044 w 2506980"/>
                <a:gd name="connsiteY2" fmla="*/ 1880235 h 2506980"/>
                <a:gd name="connsiteX3" fmla="*/ 1253490 w 2506980"/>
                <a:gd name="connsiteY3" fmla="*/ 1253490 h 2506980"/>
                <a:gd name="connsiteX4" fmla="*/ 1253490 w 2506980"/>
                <a:gd name="connsiteY4" fmla="*/ 0 h 2506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6980" h="2506980">
                  <a:moveTo>
                    <a:pt x="1253490" y="0"/>
                  </a:moveTo>
                  <a:cubicBezTo>
                    <a:pt x="1701319" y="0"/>
                    <a:pt x="2115130" y="238914"/>
                    <a:pt x="2339044" y="626745"/>
                  </a:cubicBezTo>
                  <a:cubicBezTo>
                    <a:pt x="2562958" y="1014576"/>
                    <a:pt x="2562958" y="1492404"/>
                    <a:pt x="2339044" y="1880235"/>
                  </a:cubicBezTo>
                  <a:lnTo>
                    <a:pt x="1253490" y="1253490"/>
                  </a:lnTo>
                  <a:lnTo>
                    <a:pt x="1253490" y="0"/>
                  </a:lnTo>
                  <a:close/>
                </a:path>
              </a:pathLst>
            </a:custGeom>
            <a:solidFill>
              <a:srgbClr val="7B5514"/>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1351719" tIns="561721" rIns="320871" bIns="1260094" numCol="1" spcCol="1270" anchor="ctr" anchorCtr="0">
              <a:noAutofit/>
            </a:bodyPr>
            <a:lstStyle/>
            <a:p>
              <a:pPr lvl="0" algn="ctr" defTabSz="1066800">
                <a:lnSpc>
                  <a:spcPct val="90000"/>
                </a:lnSpc>
                <a:spcBef>
                  <a:spcPct val="0"/>
                </a:spcBef>
                <a:spcAft>
                  <a:spcPct val="35000"/>
                </a:spcAft>
              </a:pPr>
              <a:r>
                <a:rPr lang="en-US" kern="1200" dirty="0"/>
                <a:t>Mid Cap</a:t>
              </a:r>
            </a:p>
          </p:txBody>
        </p:sp>
        <p:sp>
          <p:nvSpPr>
            <p:cNvPr id="39" name="Freeform 29"/>
            <p:cNvSpPr/>
            <p:nvPr/>
          </p:nvSpPr>
          <p:spPr>
            <a:xfrm>
              <a:off x="2175509" y="4080827"/>
              <a:ext cx="2506980" cy="2506980"/>
            </a:xfrm>
            <a:custGeom>
              <a:avLst/>
              <a:gdLst>
                <a:gd name="connsiteX0" fmla="*/ 2339044 w 2506980"/>
                <a:gd name="connsiteY0" fmla="*/ 1880235 h 2506980"/>
                <a:gd name="connsiteX1" fmla="*/ 1253490 w 2506980"/>
                <a:gd name="connsiteY1" fmla="*/ 2506980 h 2506980"/>
                <a:gd name="connsiteX2" fmla="*/ 167936 w 2506980"/>
                <a:gd name="connsiteY2" fmla="*/ 1880235 h 2506980"/>
                <a:gd name="connsiteX3" fmla="*/ 1253490 w 2506980"/>
                <a:gd name="connsiteY3" fmla="*/ 1253490 h 2506980"/>
                <a:gd name="connsiteX4" fmla="*/ 2339044 w 2506980"/>
                <a:gd name="connsiteY4" fmla="*/ 1880235 h 2506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6980" h="2506980">
                  <a:moveTo>
                    <a:pt x="2339044" y="1880235"/>
                  </a:moveTo>
                  <a:cubicBezTo>
                    <a:pt x="2115130" y="2268066"/>
                    <a:pt x="1701319" y="2506980"/>
                    <a:pt x="1253490" y="2506980"/>
                  </a:cubicBezTo>
                  <a:cubicBezTo>
                    <a:pt x="805661" y="2506980"/>
                    <a:pt x="391850" y="2268066"/>
                    <a:pt x="167936" y="1880235"/>
                  </a:cubicBezTo>
                  <a:lnTo>
                    <a:pt x="1253490" y="1253490"/>
                  </a:lnTo>
                  <a:lnTo>
                    <a:pt x="2339044" y="1880235"/>
                  </a:lnTo>
                  <a:close/>
                </a:path>
              </a:pathLst>
            </a:custGeom>
            <a:solidFill>
              <a:srgbClr val="FAEFCD"/>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627380" tIns="1657033" rIns="597535" bIns="254317" numCol="1" spcCol="1270" anchor="ctr" anchorCtr="0">
              <a:noAutofit/>
            </a:bodyPr>
            <a:lstStyle/>
            <a:p>
              <a:pPr lvl="0" algn="ctr" defTabSz="1066800">
                <a:lnSpc>
                  <a:spcPct val="90000"/>
                </a:lnSpc>
                <a:spcBef>
                  <a:spcPct val="0"/>
                </a:spcBef>
                <a:spcAft>
                  <a:spcPct val="35000"/>
                </a:spcAft>
              </a:pPr>
              <a:r>
                <a:rPr lang="en-US" kern="1200" dirty="0">
                  <a:solidFill>
                    <a:schemeClr val="tx1"/>
                  </a:solidFill>
                </a:rPr>
                <a:t>Small Cap</a:t>
              </a:r>
            </a:p>
          </p:txBody>
        </p:sp>
        <p:sp>
          <p:nvSpPr>
            <p:cNvPr id="40" name="Freeform 30"/>
            <p:cNvSpPr/>
            <p:nvPr/>
          </p:nvSpPr>
          <p:spPr>
            <a:xfrm>
              <a:off x="2123877" y="3991292"/>
              <a:ext cx="2506980" cy="2506980"/>
            </a:xfrm>
            <a:custGeom>
              <a:avLst/>
              <a:gdLst>
                <a:gd name="connsiteX0" fmla="*/ 167936 w 2506980"/>
                <a:gd name="connsiteY0" fmla="*/ 1880235 h 2506980"/>
                <a:gd name="connsiteX1" fmla="*/ 167936 w 2506980"/>
                <a:gd name="connsiteY1" fmla="*/ 626745 h 2506980"/>
                <a:gd name="connsiteX2" fmla="*/ 1253490 w 2506980"/>
                <a:gd name="connsiteY2" fmla="*/ 0 h 2506980"/>
                <a:gd name="connsiteX3" fmla="*/ 1253490 w 2506980"/>
                <a:gd name="connsiteY3" fmla="*/ 1253490 h 2506980"/>
                <a:gd name="connsiteX4" fmla="*/ 167936 w 2506980"/>
                <a:gd name="connsiteY4" fmla="*/ 1880235 h 2506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6980" h="2506980">
                  <a:moveTo>
                    <a:pt x="167936" y="1880235"/>
                  </a:moveTo>
                  <a:cubicBezTo>
                    <a:pt x="-55978" y="1492404"/>
                    <a:pt x="-55978" y="1014576"/>
                    <a:pt x="167936" y="626745"/>
                  </a:cubicBezTo>
                  <a:cubicBezTo>
                    <a:pt x="391850" y="238914"/>
                    <a:pt x="805661" y="0"/>
                    <a:pt x="1253490" y="0"/>
                  </a:cubicBezTo>
                  <a:lnTo>
                    <a:pt x="1253490" y="1253490"/>
                  </a:lnTo>
                  <a:lnTo>
                    <a:pt x="167936" y="1880235"/>
                  </a:lnTo>
                  <a:close/>
                </a:path>
              </a:pathLst>
            </a:custGeom>
            <a:solidFill>
              <a:srgbClr val="BF9D61"/>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320872" tIns="561721" rIns="1351718" bIns="1260094" numCol="1" spcCol="1270" anchor="ctr" anchorCtr="0">
              <a:noAutofit/>
            </a:bodyPr>
            <a:lstStyle/>
            <a:p>
              <a:pPr lvl="0" algn="ctr" defTabSz="1066800">
                <a:lnSpc>
                  <a:spcPct val="90000"/>
                </a:lnSpc>
                <a:spcBef>
                  <a:spcPct val="0"/>
                </a:spcBef>
                <a:spcAft>
                  <a:spcPct val="35000"/>
                </a:spcAft>
              </a:pPr>
              <a:r>
                <a:rPr lang="en-US" kern="1200" dirty="0"/>
                <a:t>Large Cap</a:t>
              </a:r>
            </a:p>
          </p:txBody>
        </p:sp>
        <p:sp>
          <p:nvSpPr>
            <p:cNvPr id="41" name="Circular Arrow 31"/>
            <p:cNvSpPr/>
            <p:nvPr/>
          </p:nvSpPr>
          <p:spPr>
            <a:xfrm>
              <a:off x="2072154" y="3836098"/>
              <a:ext cx="2817368" cy="2817368"/>
            </a:xfrm>
            <a:prstGeom prst="circularArrow">
              <a:avLst>
                <a:gd name="adj1" fmla="val 5085"/>
                <a:gd name="adj2" fmla="val 327528"/>
                <a:gd name="adj3" fmla="val 1472472"/>
                <a:gd name="adj4" fmla="val 16199432"/>
                <a:gd name="adj5" fmla="val 5932"/>
              </a:avLst>
            </a:prstGeom>
            <a:solidFill>
              <a:srgbClr val="576433"/>
            </a:solidFill>
            <a:scene3d>
              <a:camera prst="orthographicFront"/>
              <a:lightRig rig="flat" dir="t"/>
            </a:scene3d>
            <a:sp3d z="1270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txBody>
            <a:bodyPr/>
            <a:lstStyle/>
            <a:p>
              <a:endParaRPr lang="en-IN"/>
            </a:p>
          </p:txBody>
        </p:sp>
        <p:sp>
          <p:nvSpPr>
            <p:cNvPr id="42" name="Circular Arrow 32"/>
            <p:cNvSpPr/>
            <p:nvPr/>
          </p:nvSpPr>
          <p:spPr>
            <a:xfrm>
              <a:off x="2020315" y="3925475"/>
              <a:ext cx="2817368" cy="2817368"/>
            </a:xfrm>
            <a:prstGeom prst="circularArrow">
              <a:avLst>
                <a:gd name="adj1" fmla="val 5085"/>
                <a:gd name="adj2" fmla="val 327528"/>
                <a:gd name="adj3" fmla="val 8671970"/>
                <a:gd name="adj4" fmla="val 1800502"/>
                <a:gd name="adj5" fmla="val 5932"/>
              </a:avLst>
            </a:prstGeom>
            <a:solidFill>
              <a:srgbClr val="576433"/>
            </a:solidFill>
            <a:scene3d>
              <a:camera prst="orthographicFront"/>
              <a:lightRig rig="flat" dir="t"/>
            </a:scene3d>
            <a:sp3d z="1270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txBody>
            <a:bodyPr/>
            <a:lstStyle/>
            <a:p>
              <a:endParaRPr lang="en-IN"/>
            </a:p>
          </p:txBody>
        </p:sp>
        <p:sp>
          <p:nvSpPr>
            <p:cNvPr id="43" name="Circular Arrow 33"/>
            <p:cNvSpPr/>
            <p:nvPr/>
          </p:nvSpPr>
          <p:spPr>
            <a:xfrm>
              <a:off x="1968476" y="3836098"/>
              <a:ext cx="2817368" cy="2817368"/>
            </a:xfrm>
            <a:prstGeom prst="circularArrow">
              <a:avLst>
                <a:gd name="adj1" fmla="val 5085"/>
                <a:gd name="adj2" fmla="val 327528"/>
                <a:gd name="adj3" fmla="val 15873039"/>
                <a:gd name="adj4" fmla="val 9000000"/>
                <a:gd name="adj5" fmla="val 5932"/>
              </a:avLst>
            </a:prstGeom>
            <a:solidFill>
              <a:srgbClr val="576433"/>
            </a:solidFill>
            <a:scene3d>
              <a:camera prst="orthographicFront"/>
              <a:lightRig rig="flat" dir="t"/>
            </a:scene3d>
            <a:sp3d z="1270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txBody>
            <a:bodyPr/>
            <a:lstStyle/>
            <a:p>
              <a:endParaRPr lang="en-IN"/>
            </a:p>
          </p:txBody>
        </p:sp>
      </p:grpSp>
      <p:sp>
        <p:nvSpPr>
          <p:cNvPr id="45" name="Pentagon 16"/>
          <p:cNvSpPr/>
          <p:nvPr/>
        </p:nvSpPr>
        <p:spPr>
          <a:xfrm rot="16200000" flipH="1">
            <a:off x="5569689" y="469028"/>
            <a:ext cx="1052622" cy="3541156"/>
          </a:xfrm>
          <a:prstGeom prst="homePlate">
            <a:avLst>
              <a:gd name="adj" fmla="val 20000"/>
            </a:avLst>
          </a:prstGeom>
          <a:solidFill>
            <a:srgbClr val="57643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1400" dirty="0">
                <a:solidFill>
                  <a:schemeClr val="tx1"/>
                </a:solidFill>
                <a:latin typeface="Calibri" pitchFamily="34" charset="0"/>
              </a:rPr>
              <a:t>  </a:t>
            </a:r>
          </a:p>
          <a:p>
            <a:pPr algn="ctr"/>
            <a:r>
              <a:rPr lang="en-US" sz="1400" dirty="0">
                <a:solidFill>
                  <a:schemeClr val="bg1"/>
                </a:solidFill>
                <a:latin typeface="Calibri" pitchFamily="34" charset="0"/>
              </a:rPr>
              <a:t>Multi-cap Style of investment, Fund manager may change the allocation according to market condition. Minimum market Cap of 1000 </a:t>
            </a:r>
            <a:r>
              <a:rPr lang="en-US" sz="1400" dirty="0" err="1">
                <a:solidFill>
                  <a:schemeClr val="bg1"/>
                </a:solidFill>
                <a:latin typeface="Calibri" pitchFamily="34" charset="0"/>
              </a:rPr>
              <a:t>cr</a:t>
            </a:r>
            <a:endParaRPr lang="en-US" sz="1400" dirty="0">
              <a:solidFill>
                <a:schemeClr val="bg1"/>
              </a:solidFill>
              <a:latin typeface="Calibri" pitchFamily="34" charset="0"/>
            </a:endParaRPr>
          </a:p>
          <a:p>
            <a:pPr algn="ctr"/>
            <a:endParaRPr lang="en-US" sz="1400" dirty="0">
              <a:solidFill>
                <a:schemeClr val="tx1"/>
              </a:solidFill>
            </a:endParaRPr>
          </a:p>
        </p:txBody>
      </p:sp>
      <p:cxnSp>
        <p:nvCxnSpPr>
          <p:cNvPr id="48" name="Straight Connector 47">
            <a:extLst>
              <a:ext uri="{FF2B5EF4-FFF2-40B4-BE49-F238E27FC236}">
                <a16:creationId xmlns:a16="http://schemas.microsoft.com/office/drawing/2014/main" xmlns="" id="{F3317C1B-5523-F92B-2425-94C54878AFB0}"/>
              </a:ext>
            </a:extLst>
          </p:cNvPr>
          <p:cNvCxnSpPr>
            <a:cxnSpLocks/>
          </p:cNvCxnSpPr>
          <p:nvPr/>
        </p:nvCxnSpPr>
        <p:spPr bwMode="auto">
          <a:xfrm>
            <a:off x="4042613" y="1665172"/>
            <a:ext cx="0" cy="4320000"/>
          </a:xfrm>
          <a:prstGeom prst="line">
            <a:avLst/>
          </a:prstGeom>
          <a:noFill/>
          <a:ln w="19050" cap="flat" cmpd="sng" algn="ctr">
            <a:solidFill>
              <a:srgbClr val="57643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xmlns="" id="{CA56C0DE-0110-01B3-F67D-22115822FCBE}"/>
              </a:ext>
            </a:extLst>
          </p:cNvPr>
          <p:cNvCxnSpPr>
            <a:cxnSpLocks/>
          </p:cNvCxnSpPr>
          <p:nvPr/>
        </p:nvCxnSpPr>
        <p:spPr bwMode="auto">
          <a:xfrm>
            <a:off x="8160616" y="1665172"/>
            <a:ext cx="0" cy="4320000"/>
          </a:xfrm>
          <a:prstGeom prst="line">
            <a:avLst/>
          </a:prstGeom>
          <a:noFill/>
          <a:ln w="19050" cap="flat" cmpd="sng" algn="ctr">
            <a:solidFill>
              <a:srgbClr val="576433"/>
            </a:solidFill>
            <a:prstDash val="solid"/>
            <a:round/>
            <a:headEnd type="none" w="med" len="med"/>
            <a:tailEnd type="none" w="med" len="med"/>
          </a:ln>
          <a:effectLst/>
        </p:spPr>
      </p:cxnSp>
    </p:spTree>
    <p:extLst>
      <p:ext uri="{BB962C8B-B14F-4D97-AF65-F5344CB8AC3E}">
        <p14:creationId xmlns:p14="http://schemas.microsoft.com/office/powerpoint/2010/main" val="2845214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339295" y="28254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itchFamily="34" charset="0"/>
              </a:rPr>
              <a:t>Re-VIEW Strategy</a:t>
            </a:r>
            <a:endParaRPr lang="en-US" sz="2200" b="1" kern="0" dirty="0">
              <a:solidFill>
                <a:schemeClr val="bg1"/>
              </a:solidFill>
              <a:latin typeface="Calibri" pitchFamily="34" charset="0"/>
            </a:endParaRPr>
          </a:p>
        </p:txBody>
      </p:sp>
      <p:sp>
        <p:nvSpPr>
          <p:cNvPr id="10" name="Freeform 9"/>
          <p:cNvSpPr/>
          <p:nvPr/>
        </p:nvSpPr>
        <p:spPr>
          <a:xfrm rot="6343545">
            <a:off x="2367555" y="4772666"/>
            <a:ext cx="664895" cy="34497"/>
          </a:xfrm>
          <a:custGeom>
            <a:avLst/>
            <a:gdLst/>
            <a:ahLst/>
            <a:cxnLst/>
            <a:rect l="0" t="0" r="0" b="0"/>
            <a:pathLst>
              <a:path>
                <a:moveTo>
                  <a:pt x="0" y="17248"/>
                </a:moveTo>
                <a:lnTo>
                  <a:pt x="664895" y="17248"/>
                </a:lnTo>
              </a:path>
            </a:pathLst>
          </a:custGeom>
          <a:noFill/>
        </p:spPr>
        <p:style>
          <a:lnRef idx="2">
            <a:schemeClr val="accent3">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IN"/>
          </a:p>
        </p:txBody>
      </p:sp>
      <p:sp>
        <p:nvSpPr>
          <p:cNvPr id="12" name="Freeform 11"/>
          <p:cNvSpPr/>
          <p:nvPr/>
        </p:nvSpPr>
        <p:spPr>
          <a:xfrm rot="14349764">
            <a:off x="2869262" y="4138080"/>
            <a:ext cx="732757" cy="34497"/>
          </a:xfrm>
          <a:custGeom>
            <a:avLst/>
            <a:gdLst/>
            <a:ahLst/>
            <a:cxnLst/>
            <a:rect l="0" t="0" r="0" b="0"/>
            <a:pathLst>
              <a:path>
                <a:moveTo>
                  <a:pt x="0" y="17248"/>
                </a:moveTo>
                <a:lnTo>
                  <a:pt x="732757" y="17248"/>
                </a:lnTo>
              </a:path>
            </a:pathLst>
          </a:custGeom>
          <a:noFill/>
        </p:spPr>
        <p:style>
          <a:lnRef idx="2">
            <a:schemeClr val="accent3">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IN"/>
          </a:p>
        </p:txBody>
      </p:sp>
      <p:sp>
        <p:nvSpPr>
          <p:cNvPr id="13" name="Freeform 12"/>
          <p:cNvSpPr/>
          <p:nvPr/>
        </p:nvSpPr>
        <p:spPr>
          <a:xfrm rot="6980240">
            <a:off x="2930133" y="3271530"/>
            <a:ext cx="581598" cy="34497"/>
          </a:xfrm>
          <a:custGeom>
            <a:avLst/>
            <a:gdLst/>
            <a:ahLst/>
            <a:cxnLst/>
            <a:rect l="0" t="0" r="0" b="0"/>
            <a:pathLst>
              <a:path>
                <a:moveTo>
                  <a:pt x="0" y="17248"/>
                </a:moveTo>
                <a:lnTo>
                  <a:pt x="581598" y="17248"/>
                </a:lnTo>
              </a:path>
            </a:pathLst>
          </a:custGeom>
          <a:noFill/>
        </p:spPr>
        <p:style>
          <a:lnRef idx="2">
            <a:schemeClr val="accent3">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IN"/>
          </a:p>
        </p:txBody>
      </p:sp>
      <p:sp>
        <p:nvSpPr>
          <p:cNvPr id="14" name="Freeform 13"/>
          <p:cNvSpPr/>
          <p:nvPr/>
        </p:nvSpPr>
        <p:spPr>
          <a:xfrm rot="15297175">
            <a:off x="2380010" y="2689463"/>
            <a:ext cx="665732" cy="34497"/>
          </a:xfrm>
          <a:custGeom>
            <a:avLst/>
            <a:gdLst/>
            <a:ahLst/>
            <a:cxnLst/>
            <a:rect l="0" t="0" r="0" b="0"/>
            <a:pathLst>
              <a:path>
                <a:moveTo>
                  <a:pt x="0" y="17248"/>
                </a:moveTo>
                <a:lnTo>
                  <a:pt x="665732" y="17248"/>
                </a:lnTo>
              </a:path>
            </a:pathLst>
          </a:custGeom>
          <a:noFill/>
        </p:spPr>
        <p:style>
          <a:lnRef idx="2">
            <a:schemeClr val="accent3">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IN"/>
          </a:p>
        </p:txBody>
      </p:sp>
      <p:sp>
        <p:nvSpPr>
          <p:cNvPr id="15" name="Oval 14"/>
          <p:cNvSpPr/>
          <p:nvPr/>
        </p:nvSpPr>
        <p:spPr>
          <a:xfrm>
            <a:off x="244567" y="2533660"/>
            <a:ext cx="2277237" cy="2237898"/>
          </a:xfrm>
          <a:prstGeom prst="ellipse">
            <a:avLst/>
          </a:prstGeom>
          <a:solidFill>
            <a:srgbClr val="576433"/>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IN"/>
          </a:p>
        </p:txBody>
      </p:sp>
      <p:sp>
        <p:nvSpPr>
          <p:cNvPr id="16" name="Freeform 15"/>
          <p:cNvSpPr/>
          <p:nvPr/>
        </p:nvSpPr>
        <p:spPr>
          <a:xfrm>
            <a:off x="1800719" y="1065029"/>
            <a:ext cx="1260411" cy="1260000"/>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F8DF9B"/>
          </a:solidFill>
        </p:spPr>
        <p:style>
          <a:lnRef idx="2">
            <a:schemeClr val="lt1">
              <a:hueOff val="0"/>
              <a:satOff val="0"/>
              <a:lumOff val="0"/>
              <a:alphaOff val="0"/>
            </a:schemeClr>
          </a:lnRef>
          <a:fillRef idx="1">
            <a:scrgbClr r="0" g="0" b="0"/>
          </a:fillRef>
          <a:effectRef idx="0">
            <a:schemeClr val="accent3">
              <a:hueOff val="677650"/>
              <a:satOff val="25000"/>
              <a:lumOff val="-3676"/>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dirty="0">
                <a:solidFill>
                  <a:schemeClr val="tx1">
                    <a:lumMod val="85000"/>
                    <a:lumOff val="15000"/>
                  </a:schemeClr>
                </a:solidFill>
                <a:latin typeface="Arial Rounded MT Bold" panose="020F0704030504030204" pitchFamily="34" charset="0"/>
              </a:rPr>
              <a:t>V</a:t>
            </a:r>
          </a:p>
        </p:txBody>
      </p:sp>
      <p:sp>
        <p:nvSpPr>
          <p:cNvPr id="17" name="Freeform 16"/>
          <p:cNvSpPr/>
          <p:nvPr/>
        </p:nvSpPr>
        <p:spPr>
          <a:xfrm>
            <a:off x="2739720" y="2404227"/>
            <a:ext cx="1260411" cy="1260000"/>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E2CB7F"/>
          </a:solidFill>
        </p:spPr>
        <p:style>
          <a:lnRef idx="2">
            <a:schemeClr val="lt1">
              <a:hueOff val="0"/>
              <a:satOff val="0"/>
              <a:lumOff val="0"/>
              <a:alphaOff val="0"/>
            </a:schemeClr>
          </a:lnRef>
          <a:fillRef idx="1">
            <a:scrgbClr r="0" g="0" b="0"/>
          </a:fillRef>
          <a:effectRef idx="0">
            <a:schemeClr val="accent3">
              <a:hueOff val="1355300"/>
              <a:satOff val="50000"/>
              <a:lumOff val="-7353"/>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dirty="0">
                <a:solidFill>
                  <a:schemeClr val="tx1">
                    <a:lumMod val="85000"/>
                    <a:lumOff val="15000"/>
                  </a:schemeClr>
                </a:solidFill>
                <a:latin typeface="Arial Rounded MT Bold" panose="020F0704030504030204" pitchFamily="34" charset="0"/>
              </a:rPr>
              <a:t>I</a:t>
            </a:r>
          </a:p>
        </p:txBody>
      </p:sp>
      <p:sp>
        <p:nvSpPr>
          <p:cNvPr id="18" name="Freeform 17"/>
          <p:cNvSpPr/>
          <p:nvPr/>
        </p:nvSpPr>
        <p:spPr>
          <a:xfrm>
            <a:off x="2752783" y="3743425"/>
            <a:ext cx="1260411" cy="1260000"/>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C5A66F"/>
          </a:solidFill>
        </p:spPr>
        <p:style>
          <a:lnRef idx="2">
            <a:schemeClr val="lt1">
              <a:hueOff val="0"/>
              <a:satOff val="0"/>
              <a:lumOff val="0"/>
              <a:alphaOff val="0"/>
            </a:schemeClr>
          </a:lnRef>
          <a:fillRef idx="1">
            <a:scrgbClr r="0" g="0" b="0"/>
          </a:fillRef>
          <a:effectRef idx="0">
            <a:schemeClr val="accent3">
              <a:hueOff val="2032949"/>
              <a:satOff val="75000"/>
              <a:lumOff val="-11029"/>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a:solidFill>
                  <a:schemeClr val="tx1">
                    <a:lumMod val="85000"/>
                    <a:lumOff val="15000"/>
                  </a:schemeClr>
                </a:solidFill>
                <a:latin typeface="Arial Rounded MT Bold" panose="020F0704030504030204" pitchFamily="34" charset="0"/>
              </a:rPr>
              <a:t>E</a:t>
            </a:r>
            <a:endParaRPr lang="en-US" sz="4000" kern="1200" dirty="0">
              <a:solidFill>
                <a:schemeClr val="tx1">
                  <a:lumMod val="85000"/>
                  <a:lumOff val="15000"/>
                </a:schemeClr>
              </a:solidFill>
              <a:latin typeface="Arial Rounded MT Bold" panose="020F0704030504030204" pitchFamily="34" charset="0"/>
            </a:endParaRPr>
          </a:p>
        </p:txBody>
      </p:sp>
      <p:sp>
        <p:nvSpPr>
          <p:cNvPr id="19" name="Freeform 18"/>
          <p:cNvSpPr/>
          <p:nvPr/>
        </p:nvSpPr>
        <p:spPr>
          <a:xfrm>
            <a:off x="1800719" y="5082624"/>
            <a:ext cx="1260411" cy="1260000"/>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AF8E58"/>
          </a:solidFill>
        </p:spPr>
        <p:style>
          <a:lnRef idx="2">
            <a:schemeClr val="lt1">
              <a:hueOff val="0"/>
              <a:satOff val="0"/>
              <a:lumOff val="0"/>
              <a:alphaOff val="0"/>
            </a:schemeClr>
          </a:lnRef>
          <a:fillRef idx="1">
            <a:scrgbClr r="0" g="0" b="0"/>
          </a:fillRef>
          <a:effectRef idx="0">
            <a:schemeClr val="accent3">
              <a:hueOff val="2710599"/>
              <a:satOff val="100000"/>
              <a:lumOff val="-14706"/>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dirty="0">
                <a:solidFill>
                  <a:schemeClr val="tx1">
                    <a:lumMod val="85000"/>
                    <a:lumOff val="15000"/>
                  </a:schemeClr>
                </a:solidFill>
                <a:latin typeface="Arial Rounded MT Bold" panose="020F0704030504030204" pitchFamily="34" charset="0"/>
              </a:rPr>
              <a:t>W</a:t>
            </a:r>
          </a:p>
        </p:txBody>
      </p:sp>
      <p:sp>
        <p:nvSpPr>
          <p:cNvPr id="20" name="TextBox 19"/>
          <p:cNvSpPr txBox="1"/>
          <p:nvPr/>
        </p:nvSpPr>
        <p:spPr>
          <a:xfrm>
            <a:off x="3104675" y="1225670"/>
            <a:ext cx="8280000" cy="938719"/>
          </a:xfrm>
          <a:prstGeom prst="rect">
            <a:avLst/>
          </a:prstGeom>
          <a:noFill/>
        </p:spPr>
        <p:txBody>
          <a:bodyPr wrap="square" rtlCol="0">
            <a:spAutoFit/>
          </a:bodyPr>
          <a:lstStyle/>
          <a:p>
            <a:pPr algn="just"/>
            <a:r>
              <a:rPr lang="en-US" sz="1600" b="1" dirty="0">
                <a:solidFill>
                  <a:srgbClr val="576433"/>
                </a:solidFill>
                <a:latin typeface="+mj-lt"/>
                <a:ea typeface="Arial Unicode MS" panose="020B0604020202020204" pitchFamily="34" charset="-128"/>
                <a:cs typeface="Arial Unicode MS" panose="020B0604020202020204" pitchFamily="34" charset="-128"/>
              </a:rPr>
              <a:t>Valuation Check</a:t>
            </a:r>
          </a:p>
          <a:p>
            <a:pPr algn="just"/>
            <a:r>
              <a:rPr lang="en-US" sz="1300" dirty="0">
                <a:latin typeface="+mj-lt"/>
                <a:ea typeface="Arial Unicode MS" panose="020B0604020202020204" pitchFamily="34" charset="-128"/>
                <a:cs typeface="Arial Unicode MS" panose="020B0604020202020204" pitchFamily="34" charset="-128"/>
              </a:rPr>
              <a:t>A constant check is kept on the valuation of the companies so that any stock whose valuation becomes relatively high, due to any reasons like sentiments or increase in liquidity, is exited before any price correction comes to the stock. We then shift the money to a new stock with a reasonable valuation.</a:t>
            </a:r>
          </a:p>
        </p:txBody>
      </p:sp>
      <p:sp>
        <p:nvSpPr>
          <p:cNvPr id="21" name="TextBox 20"/>
          <p:cNvSpPr txBox="1"/>
          <p:nvPr/>
        </p:nvSpPr>
        <p:spPr>
          <a:xfrm>
            <a:off x="4184675" y="2564868"/>
            <a:ext cx="7200000" cy="938719"/>
          </a:xfrm>
          <a:prstGeom prst="rect">
            <a:avLst/>
          </a:prstGeom>
          <a:noFill/>
        </p:spPr>
        <p:txBody>
          <a:bodyPr wrap="square" rtlCol="0">
            <a:spAutoFit/>
          </a:bodyPr>
          <a:lstStyle>
            <a:defPPr>
              <a:defRPr lang="en-US"/>
            </a:defPPr>
            <a:lvl1pPr>
              <a:defRPr sz="3600"/>
            </a:lvl1pPr>
          </a:lstStyle>
          <a:p>
            <a:pPr algn="just"/>
            <a:r>
              <a:rPr lang="en-US" sz="1600" b="1" dirty="0">
                <a:solidFill>
                  <a:srgbClr val="576433"/>
                </a:solidFill>
                <a:latin typeface="+mj-lt"/>
                <a:ea typeface="Arial Unicode MS" panose="020B0604020202020204" pitchFamily="34" charset="-128"/>
                <a:cs typeface="Arial Unicode MS" panose="020B0604020202020204" pitchFamily="34" charset="-128"/>
              </a:rPr>
              <a:t>Impact of Events</a:t>
            </a:r>
          </a:p>
          <a:p>
            <a:pPr algn="just"/>
            <a:r>
              <a:rPr lang="en-US" sz="1300" dirty="0">
                <a:latin typeface="+mj-lt"/>
                <a:ea typeface="Arial Unicode MS" panose="020B0604020202020204" pitchFamily="34" charset="-128"/>
                <a:cs typeface="Arial Unicode MS" panose="020B0604020202020204" pitchFamily="34" charset="-128"/>
              </a:rPr>
              <a:t>A stock price can be highly affected by an event or series of events, recent examples: COVID crisis, Russia-Ukraine War, Increase in Crude Price, Interest Rates Hike etc. Our team actively tracks these events and makes timely modifications as per the situation’s needs to minimize risks &amp; optimize returns. </a:t>
            </a:r>
          </a:p>
        </p:txBody>
      </p:sp>
      <p:sp>
        <p:nvSpPr>
          <p:cNvPr id="22" name="TextBox 21"/>
          <p:cNvSpPr txBox="1"/>
          <p:nvPr/>
        </p:nvSpPr>
        <p:spPr>
          <a:xfrm>
            <a:off x="4184675" y="3904066"/>
            <a:ext cx="7200000" cy="938719"/>
          </a:xfrm>
          <a:prstGeom prst="rect">
            <a:avLst/>
          </a:prstGeom>
          <a:noFill/>
        </p:spPr>
        <p:txBody>
          <a:bodyPr wrap="square" rtlCol="0">
            <a:spAutoFit/>
          </a:bodyPr>
          <a:lstStyle/>
          <a:p>
            <a:pPr algn="just"/>
            <a:r>
              <a:rPr lang="en-US" sz="1600" b="1" dirty="0">
                <a:solidFill>
                  <a:srgbClr val="576433"/>
                </a:solidFill>
                <a:latin typeface="+mj-lt"/>
                <a:ea typeface="Arial Unicode MS" panose="020B0604020202020204" pitchFamily="34" charset="-128"/>
                <a:cs typeface="Arial Unicode MS" panose="020B0604020202020204" pitchFamily="34" charset="-128"/>
              </a:rPr>
              <a:t>Earnings Visibility Changes</a:t>
            </a:r>
          </a:p>
          <a:p>
            <a:pPr algn="just"/>
            <a:r>
              <a:rPr lang="en-US" sz="1300" dirty="0">
                <a:latin typeface="+mj-lt"/>
                <a:ea typeface="Arial Unicode MS" panose="020B0604020202020204" pitchFamily="34" charset="-128"/>
                <a:cs typeface="Arial Unicode MS" panose="020B0604020202020204" pitchFamily="34" charset="-128"/>
              </a:rPr>
              <a:t>Our fundamental research team scrutinizes the quarterly results of the companies to understand the current &amp; future estimated growth. If we are not satisfied with 2 or 3 quarterly results of the company &amp; don’t see growth, we take an exit to move to another stock.</a:t>
            </a:r>
          </a:p>
        </p:txBody>
      </p:sp>
      <p:sp>
        <p:nvSpPr>
          <p:cNvPr id="23" name="TextBox 22"/>
          <p:cNvSpPr txBox="1"/>
          <p:nvPr/>
        </p:nvSpPr>
        <p:spPr>
          <a:xfrm>
            <a:off x="3104675" y="5243265"/>
            <a:ext cx="8280000" cy="938719"/>
          </a:xfrm>
          <a:prstGeom prst="rect">
            <a:avLst/>
          </a:prstGeom>
          <a:noFill/>
        </p:spPr>
        <p:txBody>
          <a:bodyPr wrap="square" rtlCol="0">
            <a:spAutoFit/>
          </a:bodyPr>
          <a:lstStyle/>
          <a:p>
            <a:pPr algn="just"/>
            <a:r>
              <a:rPr lang="en-US" sz="1600" b="1" dirty="0">
                <a:solidFill>
                  <a:srgbClr val="576433"/>
                </a:solidFill>
                <a:latin typeface="+mj-lt"/>
                <a:ea typeface="Arial Unicode MS" panose="020B0604020202020204" pitchFamily="34" charset="-128"/>
                <a:cs typeface="Arial Unicode MS" panose="020B0604020202020204" pitchFamily="34" charset="-128"/>
              </a:rPr>
              <a:t>Weightage Check of the Holdings</a:t>
            </a:r>
          </a:p>
          <a:p>
            <a:pPr algn="just"/>
            <a:r>
              <a:rPr lang="en-US" sz="1300" dirty="0">
                <a:latin typeface="+mj-lt"/>
                <a:ea typeface="Arial Unicode MS" panose="020B0604020202020204" pitchFamily="34" charset="-128"/>
                <a:cs typeface="Arial Unicode MS" panose="020B0604020202020204" pitchFamily="34" charset="-128"/>
              </a:rPr>
              <a:t>Every stock &amp; sector has been capped to a certain percentage of the total allocation to limit downside due to any uncertainties and also diversify the portfolio. If any stock or sector reaches near to the decided percent of allocation, we book profits and reduce the weightage and invest into any other stock.</a:t>
            </a:r>
          </a:p>
        </p:txBody>
      </p:sp>
      <p:sp>
        <p:nvSpPr>
          <p:cNvPr id="24" name="Moon 23"/>
          <p:cNvSpPr/>
          <p:nvPr/>
        </p:nvSpPr>
        <p:spPr>
          <a:xfrm flipH="1">
            <a:off x="1115832" y="2902422"/>
            <a:ext cx="1005596" cy="1465060"/>
          </a:xfrm>
          <a:prstGeom prst="moon">
            <a:avLst>
              <a:gd name="adj" fmla="val 4114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accent4">
                  <a:lumMod val="85000"/>
                  <a:lumOff val="15000"/>
                </a:schemeClr>
              </a:solidFill>
              <a:latin typeface="Arial Rounded MT Bold" panose="020F0704030504030204" pitchFamily="34" charset="0"/>
              <a:ea typeface="Arial Unicode MS" panose="020B0604020202020204" pitchFamily="34" charset="-128"/>
              <a:cs typeface="Arial Unicode MS" panose="020B0604020202020204" pitchFamily="34" charset="-128"/>
            </a:endParaRPr>
          </a:p>
        </p:txBody>
      </p:sp>
      <p:sp>
        <p:nvSpPr>
          <p:cNvPr id="25" name="Arc 24"/>
          <p:cNvSpPr/>
          <p:nvPr/>
        </p:nvSpPr>
        <p:spPr>
          <a:xfrm rot="1526312">
            <a:off x="351043" y="3157745"/>
            <a:ext cx="1024176" cy="989728"/>
          </a:xfrm>
          <a:prstGeom prst="arc">
            <a:avLst>
              <a:gd name="adj1" fmla="val 16200000"/>
              <a:gd name="adj2" fmla="val 1900931"/>
            </a:avLst>
          </a:prstGeom>
          <a:solidFill>
            <a:schemeClr val="bg1"/>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100">
              <a:solidFill>
                <a:schemeClr val="accent4">
                  <a:lumMod val="85000"/>
                  <a:lumOff val="15000"/>
                </a:schemeClr>
              </a:solidFill>
              <a:latin typeface="Arial Rounded MT Bold" panose="020F070403050403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71022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4042155" y="5309983"/>
            <a:ext cx="3699074" cy="866530"/>
          </a:xfrm>
          <a:prstGeom prst="roundRect">
            <a:avLst>
              <a:gd name="adj" fmla="val 10365"/>
            </a:avLst>
          </a:prstGeom>
          <a:noFill/>
          <a:ln w="12700" cap="flat" cmpd="sng" algn="ctr">
            <a:solidFill>
              <a:srgbClr val="7C5A1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just">
              <a:buClr>
                <a:srgbClr val="000000"/>
              </a:buClr>
              <a:buSzPct val="100000"/>
            </a:pPr>
            <a:r>
              <a:rPr lang="en-US" sz="1200" dirty="0"/>
              <a:t>The current model client portfolio comprise of 15 stocks. Portfolio is well diversified across market capitalization and sector. Most of the stocks are given more or less equal  and sizable weightage  in portfolio.</a:t>
            </a:r>
          </a:p>
        </p:txBody>
      </p:sp>
      <p:sp>
        <p:nvSpPr>
          <p:cNvPr id="5" name="TextBox 4"/>
          <p:cNvSpPr txBox="1"/>
          <p:nvPr/>
        </p:nvSpPr>
        <p:spPr>
          <a:xfrm>
            <a:off x="4042155" y="6194239"/>
            <a:ext cx="3077900" cy="261610"/>
          </a:xfrm>
          <a:prstGeom prst="rect">
            <a:avLst/>
          </a:prstGeom>
          <a:noFill/>
        </p:spPr>
        <p:txBody>
          <a:bodyPr wrap="square" rtlCol="0">
            <a:spAutoFit/>
          </a:bodyPr>
          <a:lstStyle/>
          <a:p>
            <a:r>
              <a:rPr lang="en-US" sz="1100" i="1" dirty="0"/>
              <a:t>Data as on 31</a:t>
            </a:r>
            <a:r>
              <a:rPr lang="en-US" sz="1100" i="1" baseline="30000" dirty="0"/>
              <a:t>st</a:t>
            </a:r>
            <a:r>
              <a:rPr lang="en-US" sz="1100" i="1" dirty="0"/>
              <a:t> August, 2026</a:t>
            </a:r>
          </a:p>
        </p:txBody>
      </p:sp>
      <p:sp>
        <p:nvSpPr>
          <p:cNvPr id="11" name="Title 1"/>
          <p:cNvSpPr txBox="1">
            <a:spLocks/>
          </p:cNvSpPr>
          <p:nvPr/>
        </p:nvSpPr>
        <p:spPr>
          <a:xfrm>
            <a:off x="516925" y="228601"/>
            <a:ext cx="8131175" cy="533399"/>
          </a:xfrm>
          <a:prstGeom prst="rect">
            <a:avLst/>
          </a:prstGeom>
        </p:spPr>
        <p:txBody>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r>
              <a:rPr lang="en-US" sz="2200" b="1" kern="0" dirty="0">
                <a:solidFill>
                  <a:schemeClr val="bg1"/>
                </a:solidFill>
                <a:latin typeface="Calibri" pitchFamily="34" charset="0"/>
              </a:rPr>
              <a:t>Portfolio Synopsis </a:t>
            </a:r>
          </a:p>
        </p:txBody>
      </p:sp>
      <p:graphicFrame>
        <p:nvGraphicFramePr>
          <p:cNvPr id="6" name="Table 5">
            <a:extLst>
              <a:ext uri="{FF2B5EF4-FFF2-40B4-BE49-F238E27FC236}">
                <a16:creationId xmlns:a16="http://schemas.microsoft.com/office/drawing/2014/main" xmlns="" id="{3474C804-3024-0E0C-76EB-395F9F1C6F79}"/>
              </a:ext>
            </a:extLst>
          </p:cNvPr>
          <p:cNvGraphicFramePr>
            <a:graphicFrameLocks noGrp="1"/>
          </p:cNvGraphicFramePr>
          <p:nvPr>
            <p:extLst>
              <p:ext uri="{D42A27DB-BD31-4B8C-83A1-F6EECF244321}">
                <p14:modId xmlns:p14="http://schemas.microsoft.com/office/powerpoint/2010/main" val="1920667567"/>
              </p:ext>
            </p:extLst>
          </p:nvPr>
        </p:nvGraphicFramePr>
        <p:xfrm>
          <a:off x="4042155" y="3927408"/>
          <a:ext cx="3699074" cy="1260000"/>
        </p:xfrm>
        <a:graphic>
          <a:graphicData uri="http://schemas.openxmlformats.org/drawingml/2006/table">
            <a:tbl>
              <a:tblPr/>
              <a:tblGrid>
                <a:gridCol w="1849537">
                  <a:extLst>
                    <a:ext uri="{9D8B030D-6E8A-4147-A177-3AD203B41FA5}">
                      <a16:colId xmlns:a16="http://schemas.microsoft.com/office/drawing/2014/main" xmlns="" val="3790379857"/>
                    </a:ext>
                  </a:extLst>
                </a:gridCol>
                <a:gridCol w="1849537">
                  <a:extLst>
                    <a:ext uri="{9D8B030D-6E8A-4147-A177-3AD203B41FA5}">
                      <a16:colId xmlns:a16="http://schemas.microsoft.com/office/drawing/2014/main" xmlns="" val="2080054006"/>
                    </a:ext>
                  </a:extLst>
                </a:gridCol>
              </a:tblGrid>
              <a:tr h="252000">
                <a:tc gridSpan="2">
                  <a:txBody>
                    <a:bodyPr/>
                    <a:lstStyle/>
                    <a:p>
                      <a:pPr algn="ctr" fontAlgn="ctr"/>
                      <a:r>
                        <a:rPr lang="en-IN" sz="1100" b="1" i="0" u="none" strike="noStrike">
                          <a:solidFill>
                            <a:srgbClr val="FFFFFF"/>
                          </a:solidFill>
                          <a:effectLst/>
                          <a:latin typeface="Calibri" panose="020F0502020204030204" pitchFamily="34" charset="0"/>
                        </a:rPr>
                        <a:t>Avg Market Cap (cr)</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576433"/>
                    </a:solidFill>
                  </a:tcPr>
                </a:tc>
                <a:tc hMerge="1">
                  <a:txBody>
                    <a:bodyPr/>
                    <a:lstStyle/>
                    <a:p>
                      <a:endParaRPr lang="en-IN"/>
                    </a:p>
                  </a:txBody>
                  <a:tcPr/>
                </a:tc>
                <a:extLst>
                  <a:ext uri="{0D108BD9-81ED-4DB2-BD59-A6C34878D82A}">
                    <a16:rowId xmlns:a16="http://schemas.microsoft.com/office/drawing/2014/main" xmlns="" val="467425436"/>
                  </a:ext>
                </a:extLst>
              </a:tr>
              <a:tr h="252000">
                <a:tc>
                  <a:txBody>
                    <a:bodyPr/>
                    <a:lstStyle/>
                    <a:p>
                      <a:pPr algn="ctr" rtl="0" fontAlgn="ctr">
                        <a:buNone/>
                      </a:pPr>
                      <a:r>
                        <a:rPr lang="en-IN" sz="1200" b="0" i="0" u="none" strike="noStrike" dirty="0">
                          <a:solidFill>
                            <a:srgbClr val="000000"/>
                          </a:solidFill>
                          <a:effectLst/>
                          <a:latin typeface="Calibri" panose="020F0502020204030204" pitchFamily="34" charset="0"/>
                        </a:rPr>
                        <a:t>Large Cap</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dirty="0">
                          <a:solidFill>
                            <a:srgbClr val="000000"/>
                          </a:solidFill>
                          <a:effectLst/>
                          <a:latin typeface="Calibri" panose="020F0502020204030204" pitchFamily="34" charset="0"/>
                        </a:rPr>
                        <a:t>2,14,545</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4015104496"/>
                  </a:ext>
                </a:extLst>
              </a:tr>
              <a:tr h="252000">
                <a:tc>
                  <a:txBody>
                    <a:bodyPr/>
                    <a:lstStyle/>
                    <a:p>
                      <a:pPr algn="ctr" rtl="0" fontAlgn="ctr">
                        <a:buNone/>
                      </a:pPr>
                      <a:r>
                        <a:rPr lang="en-IN" sz="1200" b="0" i="0" u="none" strike="noStrike">
                          <a:solidFill>
                            <a:srgbClr val="000000"/>
                          </a:solidFill>
                          <a:effectLst/>
                          <a:latin typeface="Calibri" panose="020F0502020204030204" pitchFamily="34" charset="0"/>
                        </a:rPr>
                        <a:t>Midcap</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dirty="0">
                          <a:solidFill>
                            <a:srgbClr val="000000"/>
                          </a:solidFill>
                          <a:effectLst/>
                          <a:latin typeface="Calibri" panose="020F0502020204030204" pitchFamily="34" charset="0"/>
                        </a:rPr>
                        <a:t>56,236</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1701396707"/>
                  </a:ext>
                </a:extLst>
              </a:tr>
              <a:tr h="252000">
                <a:tc>
                  <a:txBody>
                    <a:bodyPr/>
                    <a:lstStyle/>
                    <a:p>
                      <a:pPr algn="ctr" rtl="0" fontAlgn="ctr">
                        <a:buNone/>
                      </a:pPr>
                      <a:r>
                        <a:rPr lang="en-IN" sz="1200" b="0" i="0" u="none" strike="noStrike">
                          <a:solidFill>
                            <a:srgbClr val="000000"/>
                          </a:solidFill>
                          <a:effectLst/>
                          <a:latin typeface="Calibri" panose="020F0502020204030204" pitchFamily="34" charset="0"/>
                        </a:rPr>
                        <a:t>Small Cap</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dirty="0">
                          <a:solidFill>
                            <a:srgbClr val="000000"/>
                          </a:solidFill>
                          <a:effectLst/>
                          <a:latin typeface="Calibri" panose="020F0502020204030204" pitchFamily="34" charset="0"/>
                        </a:rPr>
                        <a:t>17,415</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1860789718"/>
                  </a:ext>
                </a:extLst>
              </a:tr>
              <a:tr h="252000">
                <a:tc>
                  <a:txBody>
                    <a:bodyPr/>
                    <a:lstStyle/>
                    <a:p>
                      <a:pPr algn="ctr" rtl="0" fontAlgn="ctr">
                        <a:buNone/>
                      </a:pPr>
                      <a:r>
                        <a:rPr lang="en-IN" sz="1200" b="1" i="0" u="none" strike="noStrike">
                          <a:solidFill>
                            <a:srgbClr val="000000"/>
                          </a:solidFill>
                          <a:effectLst/>
                          <a:latin typeface="Calibri" panose="020F0502020204030204" pitchFamily="34" charset="0"/>
                        </a:rPr>
                        <a:t>Overall Portfolio</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BF9D61"/>
                    </a:solidFill>
                  </a:tcPr>
                </a:tc>
                <a:tc>
                  <a:txBody>
                    <a:bodyPr/>
                    <a:lstStyle/>
                    <a:p>
                      <a:pPr algn="ctr" rtl="0" fontAlgn="ctr">
                        <a:buNone/>
                      </a:pPr>
                      <a:r>
                        <a:rPr lang="en-IN" sz="1200" b="1" i="0" u="none" strike="noStrike" dirty="0">
                          <a:solidFill>
                            <a:srgbClr val="000000"/>
                          </a:solidFill>
                          <a:effectLst/>
                          <a:latin typeface="Calibri" panose="020F0502020204030204" pitchFamily="34" charset="0"/>
                        </a:rPr>
                        <a:t>81,732</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BF9D61"/>
                    </a:solidFill>
                  </a:tcPr>
                </a:tc>
                <a:extLst>
                  <a:ext uri="{0D108BD9-81ED-4DB2-BD59-A6C34878D82A}">
                    <a16:rowId xmlns:a16="http://schemas.microsoft.com/office/drawing/2014/main" xmlns="" val="2540641177"/>
                  </a:ext>
                </a:extLst>
              </a:tr>
            </a:tbl>
          </a:graphicData>
        </a:graphic>
      </p:graphicFrame>
      <p:graphicFrame>
        <p:nvGraphicFramePr>
          <p:cNvPr id="14" name="Table 13">
            <a:extLst>
              <a:ext uri="{FF2B5EF4-FFF2-40B4-BE49-F238E27FC236}">
                <a16:creationId xmlns:a16="http://schemas.microsoft.com/office/drawing/2014/main" xmlns="" id="{FC8FED7E-22ED-F4DD-56C1-BEC28A782067}"/>
              </a:ext>
            </a:extLst>
          </p:cNvPr>
          <p:cNvGraphicFramePr>
            <a:graphicFrameLocks noGrp="1"/>
          </p:cNvGraphicFramePr>
          <p:nvPr>
            <p:extLst>
              <p:ext uri="{D42A27DB-BD31-4B8C-83A1-F6EECF244321}">
                <p14:modId xmlns:p14="http://schemas.microsoft.com/office/powerpoint/2010/main" val="583862902"/>
              </p:ext>
            </p:extLst>
          </p:nvPr>
        </p:nvGraphicFramePr>
        <p:xfrm>
          <a:off x="516926" y="1032833"/>
          <a:ext cx="7224304" cy="2772000"/>
        </p:xfrm>
        <a:graphic>
          <a:graphicData uri="http://schemas.openxmlformats.org/drawingml/2006/table">
            <a:tbl>
              <a:tblPr/>
              <a:tblGrid>
                <a:gridCol w="1238933">
                  <a:extLst>
                    <a:ext uri="{9D8B030D-6E8A-4147-A177-3AD203B41FA5}">
                      <a16:colId xmlns:a16="http://schemas.microsoft.com/office/drawing/2014/main" xmlns="" val="2416003554"/>
                    </a:ext>
                  </a:extLst>
                </a:gridCol>
                <a:gridCol w="4604131">
                  <a:extLst>
                    <a:ext uri="{9D8B030D-6E8A-4147-A177-3AD203B41FA5}">
                      <a16:colId xmlns:a16="http://schemas.microsoft.com/office/drawing/2014/main" xmlns="" val="31562653"/>
                    </a:ext>
                  </a:extLst>
                </a:gridCol>
                <a:gridCol w="1381240">
                  <a:extLst>
                    <a:ext uri="{9D8B030D-6E8A-4147-A177-3AD203B41FA5}">
                      <a16:colId xmlns:a16="http://schemas.microsoft.com/office/drawing/2014/main" xmlns="" val="3073683826"/>
                    </a:ext>
                  </a:extLst>
                </a:gridCol>
              </a:tblGrid>
              <a:tr h="252000">
                <a:tc>
                  <a:txBody>
                    <a:bodyPr/>
                    <a:lstStyle/>
                    <a:p>
                      <a:pPr algn="ctr" fontAlgn="ctr"/>
                      <a:r>
                        <a:rPr lang="en-IN" sz="1200" b="1" i="0" u="none" strike="noStrike">
                          <a:solidFill>
                            <a:srgbClr val="FFFFFF"/>
                          </a:solidFill>
                          <a:effectLst/>
                          <a:latin typeface="Calibri" panose="020F0502020204030204" pitchFamily="34" charset="0"/>
                        </a:rPr>
                        <a:t>Sr No</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576433"/>
                    </a:solidFill>
                  </a:tcPr>
                </a:tc>
                <a:tc>
                  <a:txBody>
                    <a:bodyPr/>
                    <a:lstStyle/>
                    <a:p>
                      <a:pPr algn="ctr" fontAlgn="ctr"/>
                      <a:r>
                        <a:rPr lang="en-IN" sz="1200" b="1" i="0" u="none" strike="noStrike">
                          <a:solidFill>
                            <a:srgbClr val="FFFFFF"/>
                          </a:solidFill>
                          <a:effectLst/>
                          <a:latin typeface="Calibri" panose="020F0502020204030204" pitchFamily="34" charset="0"/>
                        </a:rPr>
                        <a:t>Top 10 Holdings</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576433"/>
                    </a:solidFill>
                  </a:tcPr>
                </a:tc>
                <a:tc>
                  <a:txBody>
                    <a:bodyPr/>
                    <a:lstStyle/>
                    <a:p>
                      <a:pPr algn="ctr" fontAlgn="ctr"/>
                      <a:r>
                        <a:rPr lang="en-IN" sz="1200" b="1" i="0" u="none" strike="noStrike">
                          <a:solidFill>
                            <a:srgbClr val="FFFFFF"/>
                          </a:solidFill>
                          <a:effectLst/>
                          <a:latin typeface="Calibri" panose="020F0502020204030204" pitchFamily="34" charset="0"/>
                        </a:rPr>
                        <a:t>% Holdings</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576433"/>
                    </a:solidFill>
                  </a:tcPr>
                </a:tc>
                <a:extLst>
                  <a:ext uri="{0D108BD9-81ED-4DB2-BD59-A6C34878D82A}">
                    <a16:rowId xmlns:a16="http://schemas.microsoft.com/office/drawing/2014/main" xmlns="" val="918522510"/>
                  </a:ext>
                </a:extLst>
              </a:tr>
              <a:tr h="252000">
                <a:tc>
                  <a:txBody>
                    <a:bodyPr/>
                    <a:lstStyle/>
                    <a:p>
                      <a:pPr algn="ctr" rtl="0" fontAlgn="ctr">
                        <a:buNone/>
                      </a:pPr>
                      <a:r>
                        <a:rPr lang="en-IN" sz="1200" b="0" i="0" u="none" strike="noStrike" dirty="0">
                          <a:solidFill>
                            <a:srgbClr val="000000"/>
                          </a:solidFill>
                          <a:effectLst/>
                          <a:latin typeface="Calibri" panose="020F0502020204030204" pitchFamily="34" charset="0"/>
                        </a:rPr>
                        <a:t>1</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dirty="0">
                          <a:solidFill>
                            <a:srgbClr val="000000"/>
                          </a:solidFill>
                          <a:effectLst/>
                          <a:latin typeface="Calibri" panose="020F0502020204030204" pitchFamily="34" charset="0"/>
                        </a:rPr>
                        <a:t>Craftsman Automation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8.23%</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2964766654"/>
                  </a:ext>
                </a:extLst>
              </a:tr>
              <a:tr h="252000">
                <a:tc>
                  <a:txBody>
                    <a:bodyPr/>
                    <a:lstStyle/>
                    <a:p>
                      <a:pPr algn="ctr" rtl="0" fontAlgn="ctr">
                        <a:buNone/>
                      </a:pPr>
                      <a:r>
                        <a:rPr lang="en-IN" sz="1200" b="0" i="0" u="none" strike="noStrike" dirty="0">
                          <a:solidFill>
                            <a:srgbClr val="000000"/>
                          </a:solidFill>
                          <a:effectLst/>
                          <a:latin typeface="Calibri" panose="020F0502020204030204" pitchFamily="34" charset="0"/>
                        </a:rPr>
                        <a:t>2</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Syrma SGS Technology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7.70%</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4252068373"/>
                  </a:ext>
                </a:extLst>
              </a:tr>
              <a:tr h="252000">
                <a:tc>
                  <a:txBody>
                    <a:bodyPr/>
                    <a:lstStyle/>
                    <a:p>
                      <a:pPr algn="ctr" rtl="0" fontAlgn="ctr">
                        <a:buNone/>
                      </a:pPr>
                      <a:r>
                        <a:rPr lang="en-IN" sz="1200" b="0" i="0" u="none" strike="noStrike">
                          <a:solidFill>
                            <a:srgbClr val="000000"/>
                          </a:solidFill>
                          <a:effectLst/>
                          <a:latin typeface="Calibri" panose="020F0502020204030204" pitchFamily="34" charset="0"/>
                        </a:rPr>
                        <a:t>3</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Polycab India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7.48%</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3305416604"/>
                  </a:ext>
                </a:extLst>
              </a:tr>
              <a:tr h="252000">
                <a:tc>
                  <a:txBody>
                    <a:bodyPr/>
                    <a:lstStyle/>
                    <a:p>
                      <a:pPr algn="ctr" rtl="0" fontAlgn="ctr">
                        <a:buNone/>
                      </a:pPr>
                      <a:r>
                        <a:rPr lang="en-IN" sz="1200" b="0" i="0" u="none" strike="noStrike">
                          <a:solidFill>
                            <a:srgbClr val="000000"/>
                          </a:solidFill>
                          <a:effectLst/>
                          <a:latin typeface="Calibri" panose="020F0502020204030204" pitchFamily="34" charset="0"/>
                        </a:rPr>
                        <a:t>4</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Ethos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6.98%</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2959258933"/>
                  </a:ext>
                </a:extLst>
              </a:tr>
              <a:tr h="252000">
                <a:tc>
                  <a:txBody>
                    <a:bodyPr/>
                    <a:lstStyle/>
                    <a:p>
                      <a:pPr algn="ctr" rtl="0" fontAlgn="ctr">
                        <a:buNone/>
                      </a:pPr>
                      <a:r>
                        <a:rPr lang="en-IN" sz="1200" b="0" i="0" u="none" strike="noStrike">
                          <a:solidFill>
                            <a:srgbClr val="000000"/>
                          </a:solidFill>
                          <a:effectLst/>
                          <a:latin typeface="Calibri" panose="020F0502020204030204" pitchFamily="34" charset="0"/>
                        </a:rPr>
                        <a:t>5</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Venus Pipes and Tubes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6.91%</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1905265753"/>
                  </a:ext>
                </a:extLst>
              </a:tr>
              <a:tr h="252000">
                <a:tc>
                  <a:txBody>
                    <a:bodyPr/>
                    <a:lstStyle/>
                    <a:p>
                      <a:pPr algn="ctr" rtl="0" fontAlgn="ctr">
                        <a:buNone/>
                      </a:pPr>
                      <a:r>
                        <a:rPr lang="en-IN" sz="1200" b="0" i="0" u="none" strike="noStrike">
                          <a:solidFill>
                            <a:srgbClr val="000000"/>
                          </a:solidFill>
                          <a:effectLst/>
                          <a:latin typeface="Calibri" panose="020F0502020204030204" pitchFamily="34" charset="0"/>
                        </a:rPr>
                        <a:t>6</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ICICI Prudential Asset Management Company Ltd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6.86%</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2381031132"/>
                  </a:ext>
                </a:extLst>
              </a:tr>
              <a:tr h="252000">
                <a:tc>
                  <a:txBody>
                    <a:bodyPr/>
                    <a:lstStyle/>
                    <a:p>
                      <a:pPr algn="ctr" rtl="0" fontAlgn="ctr">
                        <a:buNone/>
                      </a:pPr>
                      <a:r>
                        <a:rPr lang="en-IN" sz="1200" b="0" i="0" u="none" strike="noStrike">
                          <a:solidFill>
                            <a:srgbClr val="000000"/>
                          </a:solidFill>
                          <a:effectLst/>
                          <a:latin typeface="Calibri" panose="020F0502020204030204" pitchFamily="34" charset="0"/>
                        </a:rPr>
                        <a:t>7</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Bharat Electronics Ltd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6.64%</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949533566"/>
                  </a:ext>
                </a:extLst>
              </a:tr>
              <a:tr h="252000">
                <a:tc>
                  <a:txBody>
                    <a:bodyPr/>
                    <a:lstStyle/>
                    <a:p>
                      <a:pPr algn="ctr" rtl="0" fontAlgn="ctr">
                        <a:buNone/>
                      </a:pPr>
                      <a:r>
                        <a:rPr lang="en-IN" sz="1200" b="0" i="0" u="none" strike="noStrike">
                          <a:solidFill>
                            <a:srgbClr val="000000"/>
                          </a:solidFill>
                          <a:effectLst/>
                          <a:latin typeface="Calibri" panose="020F0502020204030204" pitchFamily="34" charset="0"/>
                        </a:rPr>
                        <a:t>8</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Caplin Point Laboratories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6.29%</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2966845394"/>
                  </a:ext>
                </a:extLst>
              </a:tr>
              <a:tr h="252000">
                <a:tc>
                  <a:txBody>
                    <a:bodyPr/>
                    <a:lstStyle/>
                    <a:p>
                      <a:pPr algn="ctr" rtl="0" fontAlgn="ctr">
                        <a:buNone/>
                      </a:pPr>
                      <a:r>
                        <a:rPr lang="en-IN" sz="1200" b="0" i="0" u="none" strike="noStrike">
                          <a:solidFill>
                            <a:srgbClr val="000000"/>
                          </a:solidFill>
                          <a:effectLst/>
                          <a:latin typeface="Calibri" panose="020F0502020204030204" pitchFamily="34" charset="0"/>
                        </a:rPr>
                        <a:t>9</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Global Health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6.01%</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2389739278"/>
                  </a:ext>
                </a:extLst>
              </a:tr>
              <a:tr h="252000">
                <a:tc>
                  <a:txBody>
                    <a:bodyPr/>
                    <a:lstStyle/>
                    <a:p>
                      <a:pPr algn="ctr" rtl="0" fontAlgn="ctr">
                        <a:buNone/>
                      </a:pPr>
                      <a:r>
                        <a:rPr lang="en-IN" sz="1200" b="0" i="0" u="none" strike="noStrike">
                          <a:solidFill>
                            <a:srgbClr val="000000"/>
                          </a:solidFill>
                          <a:effectLst/>
                          <a:latin typeface="Calibri" panose="020F0502020204030204" pitchFamily="34" charset="0"/>
                        </a:rPr>
                        <a:t>10</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a:solidFill>
                            <a:srgbClr val="000000"/>
                          </a:solidFill>
                          <a:effectLst/>
                          <a:latin typeface="Calibri" panose="020F0502020204030204" pitchFamily="34" charset="0"/>
                        </a:rPr>
                        <a:t>Tata Capital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200" b="0" i="0" u="none" strike="noStrike" dirty="0">
                          <a:solidFill>
                            <a:srgbClr val="000000"/>
                          </a:solidFill>
                          <a:effectLst/>
                          <a:latin typeface="Calibri" panose="020F0502020204030204" pitchFamily="34" charset="0"/>
                        </a:rPr>
                        <a:t>5.86%</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2998187161"/>
                  </a:ext>
                </a:extLst>
              </a:tr>
            </a:tbl>
          </a:graphicData>
        </a:graphic>
      </p:graphicFrame>
      <p:graphicFrame>
        <p:nvGraphicFramePr>
          <p:cNvPr id="7" name="Chart 6">
            <a:extLst>
              <a:ext uri="{FF2B5EF4-FFF2-40B4-BE49-F238E27FC236}">
                <a16:creationId xmlns:a16="http://schemas.microsoft.com/office/drawing/2014/main" xmlns="" id="{00000000-0008-0000-0D00-000002000000}"/>
              </a:ext>
            </a:extLst>
          </p:cNvPr>
          <p:cNvGraphicFramePr>
            <a:graphicFrameLocks noGrp="1"/>
          </p:cNvGraphicFramePr>
          <p:nvPr>
            <p:extLst>
              <p:ext uri="{D42A27DB-BD31-4B8C-83A1-F6EECF244321}">
                <p14:modId xmlns:p14="http://schemas.microsoft.com/office/powerpoint/2010/main" val="2339648160"/>
              </p:ext>
            </p:extLst>
          </p:nvPr>
        </p:nvGraphicFramePr>
        <p:xfrm>
          <a:off x="8031872" y="1104833"/>
          <a:ext cx="4140000" cy="540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xmlns="" id="{00000000-0008-0000-0C00-000002000000}"/>
              </a:ext>
            </a:extLst>
          </p:cNvPr>
          <p:cNvGraphicFramePr>
            <a:graphicFrameLocks noGrp="1"/>
          </p:cNvGraphicFramePr>
          <p:nvPr>
            <p:extLst>
              <p:ext uri="{D42A27DB-BD31-4B8C-83A1-F6EECF244321}">
                <p14:modId xmlns:p14="http://schemas.microsoft.com/office/powerpoint/2010/main" val="1968544860"/>
              </p:ext>
            </p:extLst>
          </p:nvPr>
        </p:nvGraphicFramePr>
        <p:xfrm>
          <a:off x="151512" y="4049983"/>
          <a:ext cx="3600000" cy="252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31660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516925" y="228601"/>
            <a:ext cx="8131175" cy="533399"/>
          </a:xfrm>
          <a:prstGeom prst="rect">
            <a:avLst/>
          </a:prstGeom>
        </p:spPr>
        <p:txBody>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r>
              <a:rPr lang="en-US" sz="2200" b="1" kern="0" dirty="0">
                <a:solidFill>
                  <a:schemeClr val="bg1"/>
                </a:solidFill>
                <a:latin typeface="Calibri" pitchFamily="34" charset="0"/>
              </a:rPr>
              <a:t>Portfolio Synopsis </a:t>
            </a:r>
          </a:p>
        </p:txBody>
      </p:sp>
      <p:sp>
        <p:nvSpPr>
          <p:cNvPr id="10" name="TextBox 8"/>
          <p:cNvSpPr txBox="1"/>
          <p:nvPr/>
        </p:nvSpPr>
        <p:spPr>
          <a:xfrm>
            <a:off x="5562600" y="6385059"/>
            <a:ext cx="5999934" cy="276999"/>
          </a:xfrm>
          <a:prstGeom prst="rect">
            <a:avLst/>
          </a:prstGeom>
          <a:noFill/>
        </p:spPr>
        <p:txBody>
          <a:bodyPr wrap="square" rtlCol="0">
            <a:spAutoFit/>
          </a:bodyPr>
          <a:lstStyle>
            <a:defPPr>
              <a:defRPr lang="en-GB"/>
            </a:defPPr>
            <a:lvl1pPr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1pPr>
            <a:lvl2pPr marL="742950" indent="-28575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2pPr>
            <a:lvl3pPr marL="1143000" indent="-22860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3pPr>
            <a:lvl4pPr marL="1600200" indent="-22860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4pPr>
            <a:lvl5pPr marL="2057400" indent="-22860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5pPr>
            <a:lvl6pPr marL="2286000" algn="l" defTabSz="914400" rtl="0" eaLnBrk="1" latinLnBrk="0" hangingPunct="1">
              <a:defRPr sz="2400" kern="1200">
                <a:solidFill>
                  <a:schemeClr val="bg1"/>
                </a:solidFill>
                <a:latin typeface="Times New Roman" pitchFamily="18" charset="0"/>
                <a:ea typeface="+mn-ea"/>
                <a:cs typeface="Times New Roman" pitchFamily="18" charset="0"/>
              </a:defRPr>
            </a:lvl6pPr>
            <a:lvl7pPr marL="2743200" algn="l" defTabSz="914400" rtl="0" eaLnBrk="1" latinLnBrk="0" hangingPunct="1">
              <a:defRPr sz="2400" kern="1200">
                <a:solidFill>
                  <a:schemeClr val="bg1"/>
                </a:solidFill>
                <a:latin typeface="Times New Roman" pitchFamily="18" charset="0"/>
                <a:ea typeface="+mn-ea"/>
                <a:cs typeface="Times New Roman" pitchFamily="18" charset="0"/>
              </a:defRPr>
            </a:lvl7pPr>
            <a:lvl8pPr marL="3200400" algn="l" defTabSz="914400" rtl="0" eaLnBrk="1" latinLnBrk="0" hangingPunct="1">
              <a:defRPr sz="2400" kern="1200">
                <a:solidFill>
                  <a:schemeClr val="bg1"/>
                </a:solidFill>
                <a:latin typeface="Times New Roman" pitchFamily="18" charset="0"/>
                <a:ea typeface="+mn-ea"/>
                <a:cs typeface="Times New Roman" pitchFamily="18" charset="0"/>
              </a:defRPr>
            </a:lvl8pPr>
            <a:lvl9pPr marL="3657600" algn="l" defTabSz="914400" rtl="0" eaLnBrk="1" latinLnBrk="0" hangingPunct="1">
              <a:defRPr sz="2400" kern="1200">
                <a:solidFill>
                  <a:schemeClr val="bg1"/>
                </a:solidFill>
                <a:latin typeface="Times New Roman" pitchFamily="18" charset="0"/>
                <a:ea typeface="+mn-ea"/>
                <a:cs typeface="Times New Roman" pitchFamily="18" charset="0"/>
              </a:defRPr>
            </a:lvl9pPr>
          </a:lstStyle>
          <a:p>
            <a:r>
              <a:rPr lang="en-US" sz="1200" b="1" dirty="0">
                <a:solidFill>
                  <a:schemeClr val="tx1"/>
                </a:solidFill>
                <a:latin typeface="+mn-lt"/>
              </a:rPr>
              <a:t>Note</a:t>
            </a:r>
            <a:r>
              <a:rPr lang="en-US" sz="1200" dirty="0">
                <a:solidFill>
                  <a:schemeClr val="tx1"/>
                </a:solidFill>
                <a:latin typeface="+mn-lt"/>
              </a:rPr>
              <a:t>: - Returns above one year are annualized. Returns are net of all fees and expenses. </a:t>
            </a:r>
          </a:p>
        </p:txBody>
      </p:sp>
      <p:sp>
        <p:nvSpPr>
          <p:cNvPr id="4" name="Rectangle 3"/>
          <p:cNvSpPr/>
          <p:nvPr/>
        </p:nvSpPr>
        <p:spPr>
          <a:xfrm>
            <a:off x="696000" y="6163849"/>
            <a:ext cx="10800000" cy="461665"/>
          </a:xfrm>
          <a:prstGeom prst="rect">
            <a:avLst/>
          </a:prstGeom>
        </p:spPr>
        <p:txBody>
          <a:bodyPr wrap="square">
            <a:spAutoFit/>
          </a:bodyPr>
          <a:lstStyle/>
          <a:p>
            <a:pPr algn="just"/>
            <a:r>
              <a:rPr lang="en-US" sz="1200" b="1" dirty="0">
                <a:solidFill>
                  <a:schemeClr val="tx1"/>
                </a:solidFill>
                <a:latin typeface="+mn-lt"/>
              </a:rPr>
              <a:t>Disclaimer: </a:t>
            </a:r>
            <a:r>
              <a:rPr lang="en-US" sz="1200" dirty="0">
                <a:solidFill>
                  <a:schemeClr val="tx1"/>
                </a:solidFill>
                <a:latin typeface="+mn-lt"/>
              </a:rPr>
              <a:t>Past Performance is not necessarily indicative of likely future performance. Performance mentioned above are not verified by SEBI. We have shown the performance as Aggregate performance of all clients on TWRR basis.</a:t>
            </a:r>
          </a:p>
        </p:txBody>
      </p:sp>
      <p:graphicFrame>
        <p:nvGraphicFramePr>
          <p:cNvPr id="2" name="Chart 1">
            <a:extLst>
              <a:ext uri="{FF2B5EF4-FFF2-40B4-BE49-F238E27FC236}">
                <a16:creationId xmlns:a16="http://schemas.microsoft.com/office/drawing/2014/main" xmlns="" id="{5D901B6A-9E58-494D-94CB-FB0A7719DE64}"/>
              </a:ext>
            </a:extLst>
          </p:cNvPr>
          <p:cNvGraphicFramePr>
            <a:graphicFrameLocks noGrp="1"/>
          </p:cNvGraphicFramePr>
          <p:nvPr>
            <p:extLst>
              <p:ext uri="{D42A27DB-BD31-4B8C-83A1-F6EECF244321}">
                <p14:modId xmlns:p14="http://schemas.microsoft.com/office/powerpoint/2010/main" val="2414296204"/>
              </p:ext>
            </p:extLst>
          </p:nvPr>
        </p:nvGraphicFramePr>
        <p:xfrm>
          <a:off x="696000" y="1117735"/>
          <a:ext cx="10800000" cy="504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85890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59924" y="1250873"/>
            <a:ext cx="9306506" cy="1815882"/>
          </a:xfrm>
          <a:prstGeom prst="rect">
            <a:avLst/>
          </a:prstGeom>
        </p:spPr>
        <p:txBody>
          <a:bodyPr wrap="square">
            <a:spAutoFit/>
          </a:bodyPr>
          <a:lstStyle/>
          <a:p>
            <a:r>
              <a:rPr lang="en-US" sz="1400" dirty="0">
                <a:latin typeface="Calibri "/>
                <a:cs typeface="Arial" panose="020B0604020202020204" pitchFamily="34" charset="0"/>
              </a:rPr>
              <a:t>Gold medalist Chartered Accountant having more than four decades of rich and varied experience in corporate management, financial &amp; capital markets and corporate &amp; management consultancy.</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Served Aditya Birla Group at very senior positions for more than 25 years before starting his own financial services outfit. Shri Rathi was earlier President of BSE for two terms.</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Anand Rathi Group derives its strength and vision from legendary leadership of Shri Anand Rathi and charting growth path in his able guidance.</a:t>
            </a:r>
            <a:endParaRPr lang="en-US" sz="1400" dirty="0">
              <a:latin typeface="Calibri "/>
            </a:endParaRPr>
          </a:p>
        </p:txBody>
      </p:sp>
      <p:sp>
        <p:nvSpPr>
          <p:cNvPr id="3" name="TextBox 2"/>
          <p:cNvSpPr txBox="1"/>
          <p:nvPr/>
        </p:nvSpPr>
        <p:spPr>
          <a:xfrm>
            <a:off x="602958" y="3120131"/>
            <a:ext cx="1965512" cy="523220"/>
          </a:xfrm>
          <a:prstGeom prst="rect">
            <a:avLst/>
          </a:prstGeom>
          <a:noFill/>
        </p:spPr>
        <p:txBody>
          <a:bodyPr wrap="square" rtlCol="0">
            <a:spAutoFit/>
          </a:bodyPr>
          <a:lstStyle/>
          <a:p>
            <a:pPr algn="ctr"/>
            <a:r>
              <a:rPr lang="en-US" sz="1400" b="1" dirty="0">
                <a:latin typeface="Calibri "/>
                <a:cs typeface="Arial" panose="020B0604020202020204" pitchFamily="34" charset="0"/>
              </a:rPr>
              <a:t>Anand Rathi</a:t>
            </a:r>
          </a:p>
          <a:p>
            <a:pPr algn="ctr"/>
            <a:r>
              <a:rPr lang="en-US" sz="1400" dirty="0">
                <a:latin typeface="Calibri "/>
                <a:cs typeface="Arial" panose="020B0604020202020204" pitchFamily="34" charset="0"/>
              </a:rPr>
              <a:t>Founder &amp; Chairman</a:t>
            </a:r>
          </a:p>
        </p:txBody>
      </p:sp>
      <p:sp>
        <p:nvSpPr>
          <p:cNvPr id="4" name="TextBox 3"/>
          <p:cNvSpPr txBox="1"/>
          <p:nvPr/>
        </p:nvSpPr>
        <p:spPr>
          <a:xfrm>
            <a:off x="683878" y="5690273"/>
            <a:ext cx="1705498" cy="738664"/>
          </a:xfrm>
          <a:prstGeom prst="rect">
            <a:avLst/>
          </a:prstGeom>
          <a:noFill/>
        </p:spPr>
        <p:txBody>
          <a:bodyPr wrap="square" rtlCol="0">
            <a:spAutoFit/>
          </a:bodyPr>
          <a:lstStyle/>
          <a:p>
            <a:pPr algn="ctr"/>
            <a:r>
              <a:rPr lang="en-US" sz="1400" b="1" dirty="0">
                <a:latin typeface="Calibri "/>
                <a:cs typeface="Arial" panose="020B0604020202020204" pitchFamily="34" charset="0"/>
              </a:rPr>
              <a:t>Pradeep Gupta</a:t>
            </a:r>
          </a:p>
          <a:p>
            <a:pPr algn="ctr"/>
            <a:r>
              <a:rPr lang="en-US" sz="1400" dirty="0">
                <a:latin typeface="Calibri "/>
                <a:cs typeface="Arial" panose="020B0604020202020204" pitchFamily="34" charset="0"/>
              </a:rPr>
              <a:t>Co Founder &amp;</a:t>
            </a:r>
          </a:p>
          <a:p>
            <a:pPr algn="ctr"/>
            <a:r>
              <a:rPr lang="en-US" sz="1400" dirty="0">
                <a:latin typeface="Calibri "/>
                <a:cs typeface="Arial" panose="020B0604020202020204" pitchFamily="34" charset="0"/>
              </a:rPr>
              <a:t>Vice Chairman</a:t>
            </a:r>
          </a:p>
        </p:txBody>
      </p:sp>
      <p:sp>
        <p:nvSpPr>
          <p:cNvPr id="5" name="Rectangle 4"/>
          <p:cNvSpPr/>
          <p:nvPr/>
        </p:nvSpPr>
        <p:spPr>
          <a:xfrm>
            <a:off x="2459922" y="3853748"/>
            <a:ext cx="8924769" cy="1815882"/>
          </a:xfrm>
          <a:prstGeom prst="rect">
            <a:avLst/>
          </a:prstGeom>
        </p:spPr>
        <p:txBody>
          <a:bodyPr wrap="square">
            <a:spAutoFit/>
          </a:bodyPr>
          <a:lstStyle/>
          <a:p>
            <a:r>
              <a:rPr lang="en-US" sz="1400" dirty="0">
                <a:latin typeface="Calibri "/>
                <a:cs typeface="Arial" panose="020B0604020202020204" pitchFamily="34" charset="0"/>
              </a:rPr>
              <a:t>Over twenty years broad based experience in the securities market and key driver of the Retail and Institutional Equities business of the group.</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Under his leadership, the Group’s Institutional &amp; Retail Business has won great recognition and many accolades. He has played a pivotal role in the Group’s network expansion and pan India growth.</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His valuable contribution towards professionalizing the management of the Group has won him immense respect from the corporate world.</a:t>
            </a:r>
            <a:endParaRPr lang="en-US" sz="1400" dirty="0">
              <a:latin typeface="Calibri "/>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19057" t="5513" r="30702" b="53642"/>
          <a:stretch/>
        </p:blipFill>
        <p:spPr>
          <a:xfrm>
            <a:off x="875945" y="1296185"/>
            <a:ext cx="1405318" cy="1713716"/>
          </a:xfrm>
          <a:prstGeom prst="rect">
            <a:avLst/>
          </a:prstGeom>
          <a:ln>
            <a:solidFill>
              <a:srgbClr val="7C5A1E"/>
            </a:solidFill>
          </a:ln>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30586" t="3913" r="23680" b="59223"/>
          <a:stretch/>
        </p:blipFill>
        <p:spPr>
          <a:xfrm flipH="1">
            <a:off x="845462" y="3909061"/>
            <a:ext cx="1412941" cy="1729740"/>
          </a:xfrm>
          <a:prstGeom prst="rect">
            <a:avLst/>
          </a:prstGeom>
          <a:ln>
            <a:solidFill>
              <a:srgbClr val="7C5A1E"/>
            </a:solidFill>
          </a:ln>
        </p:spPr>
      </p:pic>
      <p:sp>
        <p:nvSpPr>
          <p:cNvPr id="11"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dirty="0">
                <a:solidFill>
                  <a:schemeClr val="bg1"/>
                </a:solidFill>
                <a:latin typeface="Calibri" pitchFamily="34" charset="0"/>
              </a:rPr>
              <a:t>Founder &amp; Promoter (Anand Rathi Group)</a:t>
            </a:r>
          </a:p>
        </p:txBody>
      </p:sp>
    </p:spTree>
    <p:extLst>
      <p:ext uri="{BB962C8B-B14F-4D97-AF65-F5344CB8AC3E}">
        <p14:creationId xmlns:p14="http://schemas.microsoft.com/office/powerpoint/2010/main" val="1353592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859808" y="3429219"/>
            <a:ext cx="1295547" cy="523220"/>
          </a:xfrm>
          <a:prstGeom prst="rect">
            <a:avLst/>
          </a:prstGeom>
          <a:noFill/>
        </p:spPr>
        <p:txBody>
          <a:bodyPr wrap="none" rtlCol="0">
            <a:spAutoFit/>
          </a:bodyPr>
          <a:lstStyle/>
          <a:p>
            <a:pPr algn="ctr"/>
            <a:r>
              <a:rPr lang="en-US" sz="1400" b="1" dirty="0">
                <a:cs typeface="Arial" panose="020B0604020202020204" pitchFamily="34" charset="0"/>
              </a:rPr>
              <a:t>Mayur Shah</a:t>
            </a:r>
          </a:p>
          <a:p>
            <a:pPr algn="ctr"/>
            <a:r>
              <a:rPr lang="en-US" sz="1400" dirty="0">
                <a:cs typeface="Arial" panose="020B0604020202020204" pitchFamily="34" charset="0"/>
              </a:rPr>
              <a:t>Fund </a:t>
            </a:r>
            <a:r>
              <a:rPr lang="en-US" sz="1400" dirty="0">
                <a:latin typeface="Calibri "/>
                <a:cs typeface="Arial" panose="020B0604020202020204" pitchFamily="34" charset="0"/>
              </a:rPr>
              <a:t>Manager</a:t>
            </a:r>
          </a:p>
        </p:txBody>
      </p:sp>
      <p:sp>
        <p:nvSpPr>
          <p:cNvPr id="10" name="TextBox 9"/>
          <p:cNvSpPr txBox="1"/>
          <p:nvPr/>
        </p:nvSpPr>
        <p:spPr>
          <a:xfrm>
            <a:off x="893886" y="6055288"/>
            <a:ext cx="1227388" cy="523220"/>
          </a:xfrm>
          <a:prstGeom prst="rect">
            <a:avLst/>
          </a:prstGeom>
          <a:noFill/>
        </p:spPr>
        <p:txBody>
          <a:bodyPr wrap="none" rtlCol="0">
            <a:spAutoFit/>
          </a:bodyPr>
          <a:lstStyle/>
          <a:p>
            <a:pPr algn="ctr"/>
            <a:r>
              <a:rPr lang="en-US" sz="1400" b="1" dirty="0">
                <a:latin typeface="Calibri "/>
                <a:cs typeface="Arial" panose="020B0604020202020204" pitchFamily="34" charset="0"/>
              </a:rPr>
              <a:t>Vinod Vaya</a:t>
            </a:r>
          </a:p>
          <a:p>
            <a:pPr algn="ctr"/>
            <a:r>
              <a:rPr lang="en-US" sz="1400" dirty="0">
                <a:latin typeface="Calibri "/>
                <a:cs typeface="Arial" panose="020B0604020202020204" pitchFamily="34" charset="0"/>
              </a:rPr>
              <a:t>Vice President</a:t>
            </a:r>
          </a:p>
        </p:txBody>
      </p:sp>
      <p:sp>
        <p:nvSpPr>
          <p:cNvPr id="16" name="Rectangle 15"/>
          <p:cNvSpPr/>
          <p:nvPr/>
        </p:nvSpPr>
        <p:spPr>
          <a:xfrm>
            <a:off x="2405605" y="1597948"/>
            <a:ext cx="9092854" cy="1815882"/>
          </a:xfrm>
          <a:prstGeom prst="rect">
            <a:avLst/>
          </a:prstGeom>
        </p:spPr>
        <p:txBody>
          <a:bodyPr wrap="square">
            <a:spAutoFit/>
          </a:bodyPr>
          <a:lstStyle/>
          <a:p>
            <a:r>
              <a:rPr lang="en-US" sz="1400" dirty="0">
                <a:latin typeface="Calibri "/>
                <a:cs typeface="Arial" panose="020B0604020202020204" pitchFamily="34" charset="0"/>
              </a:rPr>
              <a:t>More than 21 years of rich experience in Investment advisory, Product Development and Portfolio Management.</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Working with Anand Rathi since 2007 across Portfolio Management and Private Client Group Equity Advisory.</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Started Career with “</a:t>
            </a:r>
            <a:r>
              <a:rPr lang="en-US" sz="1400" dirty="0" err="1">
                <a:latin typeface="Calibri "/>
                <a:cs typeface="Arial" panose="020B0604020202020204" pitchFamily="34" charset="0"/>
              </a:rPr>
              <a:t>Kotak</a:t>
            </a:r>
            <a:r>
              <a:rPr lang="en-US" sz="1400" dirty="0">
                <a:latin typeface="Calibri "/>
                <a:cs typeface="Arial" panose="020B0604020202020204" pitchFamily="34" charset="0"/>
              </a:rPr>
              <a:t> Securities Ltd” in 2005 as an Investment Advisor subsequently got into developing Equity products and running the same.</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Qualified MBA (Finance) from Mumbai University and Certified Financial Planner.</a:t>
            </a:r>
            <a:endParaRPr lang="en-US" sz="1400" dirty="0">
              <a:latin typeface="Calibri "/>
            </a:endParaRPr>
          </a:p>
        </p:txBody>
      </p:sp>
      <p:sp>
        <p:nvSpPr>
          <p:cNvPr id="17" name="Rectangle 16"/>
          <p:cNvSpPr/>
          <p:nvPr/>
        </p:nvSpPr>
        <p:spPr>
          <a:xfrm>
            <a:off x="2405604" y="4224631"/>
            <a:ext cx="9281571" cy="1384995"/>
          </a:xfrm>
          <a:prstGeom prst="rect">
            <a:avLst/>
          </a:prstGeom>
        </p:spPr>
        <p:txBody>
          <a:bodyPr wrap="square">
            <a:spAutoFit/>
          </a:bodyPr>
          <a:lstStyle/>
          <a:p>
            <a:r>
              <a:rPr lang="en-US" sz="1400" dirty="0">
                <a:latin typeface="Calibri "/>
                <a:cs typeface="Arial" panose="020B0604020202020204" pitchFamily="34" charset="0"/>
              </a:rPr>
              <a:t>More </a:t>
            </a:r>
            <a:r>
              <a:rPr lang="en-US" sz="1400">
                <a:latin typeface="Calibri "/>
                <a:cs typeface="Arial" panose="020B0604020202020204" pitchFamily="34" charset="0"/>
              </a:rPr>
              <a:t>than 22 </a:t>
            </a:r>
            <a:r>
              <a:rPr lang="en-US" sz="1400" dirty="0">
                <a:latin typeface="Calibri "/>
                <a:cs typeface="Arial" panose="020B0604020202020204" pitchFamily="34" charset="0"/>
              </a:rPr>
              <a:t>years of rich experience in Investment advisory, Portfolio Management and research.</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Worked in past with Standard Chartered Securities, </a:t>
            </a:r>
            <a:r>
              <a:rPr lang="en-US" sz="1400" dirty="0" err="1">
                <a:latin typeface="Calibri "/>
                <a:cs typeface="Arial" panose="020B0604020202020204" pitchFamily="34" charset="0"/>
              </a:rPr>
              <a:t>Religare</a:t>
            </a:r>
            <a:r>
              <a:rPr lang="en-US" sz="1400" dirty="0">
                <a:latin typeface="Calibri "/>
                <a:cs typeface="Arial" panose="020B0604020202020204" pitchFamily="34" charset="0"/>
              </a:rPr>
              <a:t> Securities, </a:t>
            </a:r>
            <a:r>
              <a:rPr lang="en-US" sz="1400" dirty="0" err="1">
                <a:latin typeface="Calibri "/>
                <a:cs typeface="Arial" panose="020B0604020202020204" pitchFamily="34" charset="0"/>
              </a:rPr>
              <a:t>Enam</a:t>
            </a:r>
            <a:r>
              <a:rPr lang="en-US" sz="1400" dirty="0">
                <a:latin typeface="Calibri "/>
                <a:cs typeface="Arial" panose="020B0604020202020204" pitchFamily="34" charset="0"/>
              </a:rPr>
              <a:t> Securities.</a:t>
            </a:r>
          </a:p>
          <a:p>
            <a:r>
              <a:rPr lang="en-US" sz="1400" dirty="0">
                <a:latin typeface="Calibri "/>
                <a:cs typeface="Arial" panose="020B0604020202020204" pitchFamily="34" charset="0"/>
              </a:rPr>
              <a:t> </a:t>
            </a:r>
          </a:p>
          <a:p>
            <a:r>
              <a:rPr lang="en-US" sz="1400" dirty="0">
                <a:latin typeface="Calibri "/>
                <a:cs typeface="Arial" panose="020B0604020202020204" pitchFamily="34" charset="0"/>
              </a:rPr>
              <a:t>PGDBM from Mumbai.</a:t>
            </a:r>
          </a:p>
          <a:p>
            <a:endParaRPr lang="en-US" sz="1400" dirty="0">
              <a:latin typeface="Calibri "/>
              <a:cs typeface="Arial" panose="020B0604020202020204" pitchFamily="34" charset="0"/>
            </a:endParaRPr>
          </a:p>
        </p:txBody>
      </p:sp>
      <p:pic>
        <p:nvPicPr>
          <p:cNvPr id="18" name="Picture 17"/>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75674" y="1649894"/>
            <a:ext cx="1424095" cy="1715511"/>
          </a:xfrm>
          <a:prstGeom prst="rect">
            <a:avLst/>
          </a:prstGeom>
          <a:ln>
            <a:solidFill>
              <a:srgbClr val="7C5A1E"/>
            </a:solidFill>
          </a:ln>
        </p:spPr>
      </p:pic>
      <p:pic>
        <p:nvPicPr>
          <p:cNvPr id="19" name="Picture 18"/>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90576" y="4219575"/>
            <a:ext cx="1433512" cy="1733550"/>
          </a:xfrm>
          <a:prstGeom prst="rect">
            <a:avLst/>
          </a:prstGeom>
          <a:ln w="3175">
            <a:solidFill>
              <a:schemeClr val="tx1"/>
            </a:solidFill>
          </a:ln>
        </p:spPr>
      </p:pic>
      <p:sp>
        <p:nvSpPr>
          <p:cNvPr id="20"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dirty="0">
                <a:solidFill>
                  <a:schemeClr val="bg1"/>
                </a:solidFill>
                <a:latin typeface="Calibri" pitchFamily="34" charset="0"/>
              </a:rPr>
              <a:t>Fund Management Team</a:t>
            </a:r>
            <a:endParaRPr lang="en-US" sz="2200" b="1" kern="0" dirty="0">
              <a:solidFill>
                <a:schemeClr val="bg1"/>
              </a:solidFill>
              <a:latin typeface="Calibri" pitchFamily="34" charset="0"/>
            </a:endParaRPr>
          </a:p>
        </p:txBody>
      </p:sp>
    </p:spTree>
    <p:extLst>
      <p:ext uri="{BB962C8B-B14F-4D97-AF65-F5344CB8AC3E}">
        <p14:creationId xmlns:p14="http://schemas.microsoft.com/office/powerpoint/2010/main" val="2928817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bwMode="auto">
          <a:xfrm>
            <a:off x="5724524" y="4762500"/>
            <a:ext cx="5791199" cy="1676400"/>
          </a:xfrm>
          <a:prstGeom prst="roundRect">
            <a:avLst>
              <a:gd name="adj" fmla="val 18281"/>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buClr>
                <a:srgbClr val="000000"/>
              </a:buClr>
              <a:buSzPct val="100000"/>
              <a:buFont typeface="Times New Roman" pitchFamily="18" charset="0"/>
              <a:buNone/>
            </a:pPr>
            <a:endParaRPr lang="en-US" sz="1200" dirty="0">
              <a:latin typeface="Calibri" pitchFamily="34" charset="0"/>
              <a:cs typeface="Arial" charset="0"/>
            </a:endParaRPr>
          </a:p>
          <a:p>
            <a:pPr>
              <a:buClr>
                <a:srgbClr val="000000"/>
              </a:buClr>
              <a:buSzPct val="100000"/>
              <a:buFont typeface="Times New Roman" pitchFamily="18" charset="0"/>
              <a:buNone/>
            </a:pPr>
            <a:r>
              <a:rPr lang="en-US" sz="1200" b="1" dirty="0">
                <a:latin typeface="Calibri" pitchFamily="34" charset="0"/>
                <a:cs typeface="Arial" charset="0"/>
              </a:rPr>
              <a:t>AMC fees</a:t>
            </a:r>
            <a:r>
              <a:rPr lang="en-US" sz="1200" dirty="0">
                <a:latin typeface="Calibri" pitchFamily="34" charset="0"/>
                <a:cs typeface="Arial" charset="0"/>
              </a:rPr>
              <a:t>          :  2.5% </a:t>
            </a:r>
            <a:r>
              <a:rPr lang="en-US" sz="1200" dirty="0" err="1">
                <a:latin typeface="Calibri" pitchFamily="34" charset="0"/>
                <a:cs typeface="Arial" charset="0"/>
              </a:rPr>
              <a:t>p.a</a:t>
            </a:r>
            <a:r>
              <a:rPr lang="en-US" sz="1200" dirty="0">
                <a:latin typeface="Calibri" pitchFamily="34" charset="0"/>
                <a:cs typeface="Arial" charset="0"/>
              </a:rPr>
              <a:t> (Charged Pro-rata at end of each quarter)</a:t>
            </a:r>
          </a:p>
          <a:p>
            <a:pPr>
              <a:buClr>
                <a:srgbClr val="000000"/>
              </a:buClr>
              <a:buSzPct val="100000"/>
              <a:buFont typeface="Times New Roman" pitchFamily="18" charset="0"/>
              <a:buNone/>
            </a:pPr>
            <a:r>
              <a:rPr lang="en-US" sz="1200" b="1" dirty="0">
                <a:latin typeface="Calibri" pitchFamily="34" charset="0"/>
                <a:cs typeface="Arial" charset="0"/>
              </a:rPr>
              <a:t>Brokerage</a:t>
            </a:r>
            <a:r>
              <a:rPr lang="en-US" sz="1200" dirty="0">
                <a:latin typeface="Calibri" pitchFamily="34" charset="0"/>
                <a:cs typeface="Arial" charset="0"/>
              </a:rPr>
              <a:t>         :  0.10% on Equity delivery transaction</a:t>
            </a:r>
          </a:p>
          <a:p>
            <a:pPr>
              <a:buClr>
                <a:srgbClr val="000000"/>
              </a:buClr>
              <a:buSzPct val="100000"/>
              <a:buFont typeface="Times New Roman" pitchFamily="18" charset="0"/>
              <a:buNone/>
            </a:pPr>
            <a:r>
              <a:rPr lang="en-US" sz="1200" b="1" dirty="0">
                <a:latin typeface="Calibri" pitchFamily="34" charset="0"/>
                <a:cs typeface="Arial" charset="0"/>
              </a:rPr>
              <a:t>Exit Load </a:t>
            </a:r>
            <a:r>
              <a:rPr lang="en-US" sz="1200" dirty="0">
                <a:latin typeface="Calibri" pitchFamily="34" charset="0"/>
                <a:cs typeface="Arial" charset="0"/>
              </a:rPr>
              <a:t>          :  2% - 1</a:t>
            </a:r>
            <a:r>
              <a:rPr lang="en-US" sz="1200" baseline="30000" dirty="0">
                <a:latin typeface="Calibri" pitchFamily="34" charset="0"/>
                <a:cs typeface="Arial" charset="0"/>
              </a:rPr>
              <a:t>st</a:t>
            </a:r>
            <a:r>
              <a:rPr lang="en-US" sz="1200" dirty="0">
                <a:latin typeface="Calibri" pitchFamily="34" charset="0"/>
                <a:cs typeface="Arial" charset="0"/>
              </a:rPr>
              <a:t> Year,  1% - 2</a:t>
            </a:r>
            <a:r>
              <a:rPr lang="en-US" sz="1200" baseline="30000" dirty="0">
                <a:latin typeface="Calibri" pitchFamily="34" charset="0"/>
                <a:cs typeface="Arial" charset="0"/>
              </a:rPr>
              <a:t>nd</a:t>
            </a:r>
            <a:r>
              <a:rPr lang="en-US" sz="1200" dirty="0">
                <a:latin typeface="Calibri" pitchFamily="34" charset="0"/>
                <a:cs typeface="Arial" charset="0"/>
              </a:rPr>
              <a:t> Year,  NIL from 3</a:t>
            </a:r>
            <a:r>
              <a:rPr lang="en-US" sz="1200" baseline="30000" dirty="0">
                <a:latin typeface="Calibri" pitchFamily="34" charset="0"/>
                <a:cs typeface="Arial" charset="0"/>
              </a:rPr>
              <a:t>rd</a:t>
            </a:r>
            <a:r>
              <a:rPr lang="en-US" sz="1200" dirty="0">
                <a:latin typeface="Calibri" pitchFamily="34" charset="0"/>
                <a:cs typeface="Arial" charset="0"/>
              </a:rPr>
              <a:t> Year.</a:t>
            </a:r>
            <a:endParaRPr lang="en-US" sz="1200" dirty="0">
              <a:latin typeface="Calibri" pitchFamily="34" charset="0"/>
            </a:endParaRPr>
          </a:p>
          <a:p>
            <a:r>
              <a:rPr lang="en-US" sz="1200" b="1" dirty="0">
                <a:latin typeface="Calibri" pitchFamily="34" charset="0"/>
              </a:rPr>
              <a:t>Other Charges</a:t>
            </a:r>
            <a:r>
              <a:rPr lang="en-US" sz="1200" dirty="0">
                <a:latin typeface="Calibri" pitchFamily="34" charset="0"/>
              </a:rPr>
              <a:t> :  GST, Other charges levied by Exchange, Custodial charges 	        (3 bps) levied by custodian and any other statutory charges.	</a:t>
            </a:r>
          </a:p>
          <a:p>
            <a:pPr>
              <a:buClr>
                <a:srgbClr val="000000"/>
              </a:buClr>
              <a:buSzPct val="100000"/>
              <a:buFont typeface="Times New Roman" pitchFamily="18" charset="0"/>
              <a:buNone/>
            </a:pPr>
            <a:endParaRPr lang="en-US" sz="1200" dirty="0">
              <a:latin typeface="Calibri" pitchFamily="34" charset="0"/>
              <a:cs typeface="Arial" charset="0"/>
            </a:endParaRPr>
          </a:p>
        </p:txBody>
      </p:sp>
      <p:sp>
        <p:nvSpPr>
          <p:cNvPr id="12" name="Rounded Rectangle 11"/>
          <p:cNvSpPr/>
          <p:nvPr/>
        </p:nvSpPr>
        <p:spPr bwMode="auto">
          <a:xfrm>
            <a:off x="571500" y="1409701"/>
            <a:ext cx="2419350" cy="2990851"/>
          </a:xfrm>
          <a:prstGeom prst="roundRect">
            <a:avLst>
              <a:gd name="adj" fmla="val 13372"/>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600" b="1" dirty="0">
                <a:latin typeface="Calibri" pitchFamily="34" charset="0"/>
                <a:cs typeface="Arial" charset="0"/>
              </a:rPr>
              <a:t>Minimum Investment</a:t>
            </a:r>
            <a:endParaRPr lang="en-US" sz="1600" dirty="0">
              <a:latin typeface="Calibri" pitchFamily="34" charset="0"/>
              <a:cs typeface="Arial" charset="0"/>
            </a:endParaRPr>
          </a:p>
          <a:p>
            <a:endParaRPr lang="en-US" sz="1600" dirty="0">
              <a:latin typeface="Calibri" pitchFamily="34" charset="0"/>
              <a:cs typeface="Arial" charset="0"/>
            </a:endParaRPr>
          </a:p>
          <a:p>
            <a:r>
              <a:rPr lang="en-US" sz="1600" b="1" dirty="0">
                <a:latin typeface="Calibri" pitchFamily="34" charset="0"/>
                <a:cs typeface="Arial" charset="0"/>
              </a:rPr>
              <a:t>Allocation</a:t>
            </a:r>
          </a:p>
          <a:p>
            <a:endParaRPr lang="en-US" sz="1600" b="1" dirty="0">
              <a:latin typeface="Calibri" pitchFamily="34" charset="0"/>
              <a:cs typeface="Arial" charset="0"/>
            </a:endParaRPr>
          </a:p>
          <a:p>
            <a:r>
              <a:rPr lang="en-US" sz="1600" b="1" dirty="0">
                <a:latin typeface="Calibri" pitchFamily="34" charset="0"/>
                <a:cs typeface="Arial" charset="0"/>
              </a:rPr>
              <a:t>Investment Approach      </a:t>
            </a:r>
          </a:p>
          <a:p>
            <a:endParaRPr lang="en-GB" sz="1600" b="1" dirty="0">
              <a:latin typeface="Calibri" pitchFamily="34" charset="0"/>
              <a:cs typeface="Arial" charset="0"/>
            </a:endParaRPr>
          </a:p>
          <a:p>
            <a:r>
              <a:rPr lang="en-GB" sz="1600" b="1" dirty="0">
                <a:latin typeface="Calibri" pitchFamily="34" charset="0"/>
                <a:cs typeface="Arial" charset="0"/>
              </a:rPr>
              <a:t>Risk - Reward &amp; Tenure</a:t>
            </a:r>
          </a:p>
          <a:p>
            <a:endParaRPr lang="en-US" sz="1600" b="1" dirty="0">
              <a:latin typeface="Calibri" pitchFamily="34" charset="0"/>
              <a:cs typeface="Arial" charset="0"/>
            </a:endParaRPr>
          </a:p>
          <a:p>
            <a:r>
              <a:rPr lang="en-US" sz="1600" b="1" dirty="0">
                <a:latin typeface="Calibri" pitchFamily="34" charset="0"/>
                <a:cs typeface="Arial" charset="0"/>
              </a:rPr>
              <a:t>Type of Instruments </a:t>
            </a:r>
          </a:p>
          <a:p>
            <a:endParaRPr lang="en-US" sz="1600" b="1" dirty="0">
              <a:latin typeface="Calibri" pitchFamily="34" charset="0"/>
              <a:cs typeface="Arial" charset="0"/>
            </a:endParaRPr>
          </a:p>
          <a:p>
            <a:r>
              <a:rPr lang="en-US" sz="1600" b="1" dirty="0">
                <a:latin typeface="Calibri" pitchFamily="34" charset="0"/>
                <a:cs typeface="Arial" charset="0"/>
              </a:rPr>
              <a:t>Benchmark </a:t>
            </a:r>
            <a:endParaRPr lang="en-US" sz="1600" dirty="0">
              <a:latin typeface="Calibri" pitchFamily="34" charset="0"/>
              <a:cs typeface="Arial" charset="0"/>
            </a:endParaRPr>
          </a:p>
          <a:p>
            <a:pPr>
              <a:buClr>
                <a:srgbClr val="000000"/>
              </a:buClr>
              <a:buSzPct val="100000"/>
              <a:buFont typeface="Times New Roman" pitchFamily="18" charset="0"/>
              <a:buNone/>
            </a:pPr>
            <a:endParaRPr lang="en-US" sz="1600" dirty="0">
              <a:latin typeface="Calibri" pitchFamily="34" charset="0"/>
            </a:endParaRPr>
          </a:p>
        </p:txBody>
      </p:sp>
      <p:sp>
        <p:nvSpPr>
          <p:cNvPr id="13" name="Rounded Rectangle 12"/>
          <p:cNvSpPr/>
          <p:nvPr/>
        </p:nvSpPr>
        <p:spPr bwMode="auto">
          <a:xfrm>
            <a:off x="3086099" y="1400177"/>
            <a:ext cx="8677276" cy="3000374"/>
          </a:xfrm>
          <a:prstGeom prst="roundRect">
            <a:avLst>
              <a:gd name="adj" fmla="val 9438"/>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600" dirty="0" err="1">
                <a:latin typeface="Calibri" pitchFamily="34" charset="0"/>
                <a:cs typeface="Arial" charset="0"/>
              </a:rPr>
              <a:t>Rs</a:t>
            </a:r>
            <a:r>
              <a:rPr lang="en-US" sz="1600" dirty="0">
                <a:latin typeface="Calibri" pitchFamily="34" charset="0"/>
                <a:cs typeface="Arial" charset="0"/>
              </a:rPr>
              <a:t>. 50 lakhs</a:t>
            </a:r>
          </a:p>
          <a:p>
            <a:endParaRPr lang="en-US" sz="1600" dirty="0">
              <a:latin typeface="Calibri" pitchFamily="34" charset="0"/>
              <a:cs typeface="Arial" charset="0"/>
            </a:endParaRPr>
          </a:p>
          <a:p>
            <a:r>
              <a:rPr lang="en-US" sz="1600" dirty="0">
                <a:latin typeface="Calibri" pitchFamily="34" charset="0"/>
                <a:cs typeface="Arial" charset="0"/>
              </a:rPr>
              <a:t>15-20 STOCKS, diversified across sectors.</a:t>
            </a:r>
          </a:p>
          <a:p>
            <a:endParaRPr lang="en-US" sz="1600" dirty="0">
              <a:latin typeface="Calibri" pitchFamily="34" charset="0"/>
              <a:cs typeface="Arial" charset="0"/>
            </a:endParaRPr>
          </a:p>
          <a:p>
            <a:r>
              <a:rPr lang="en-US" sz="1600" dirty="0">
                <a:latin typeface="Calibri" pitchFamily="34" charset="0"/>
                <a:cs typeface="Arial" charset="0"/>
              </a:rPr>
              <a:t>Diversified portfolio of emerging business in India and Companies entering in next business up cycle.</a:t>
            </a:r>
          </a:p>
          <a:p>
            <a:endParaRPr lang="en-US" sz="1600" dirty="0">
              <a:latin typeface="Calibri" pitchFamily="34" charset="0"/>
              <a:cs typeface="Arial" charset="0"/>
            </a:endParaRPr>
          </a:p>
          <a:p>
            <a:r>
              <a:rPr lang="en-US" sz="1600" dirty="0">
                <a:latin typeface="Calibri" pitchFamily="34" charset="0"/>
                <a:cs typeface="Arial" charset="0"/>
              </a:rPr>
              <a:t>Aggressive </a:t>
            </a:r>
            <a:r>
              <a:rPr lang="en-GB" sz="1600" dirty="0">
                <a:latin typeface="Calibri" pitchFamily="34" charset="0"/>
                <a:cs typeface="Arial" charset="0"/>
              </a:rPr>
              <a:t>risk reward. Investment tenure preferably 3 years+</a:t>
            </a:r>
          </a:p>
          <a:p>
            <a:endParaRPr lang="en-US" sz="1600" dirty="0">
              <a:latin typeface="Calibri" pitchFamily="34" charset="0"/>
              <a:cs typeface="Arial" charset="0"/>
            </a:endParaRPr>
          </a:p>
          <a:p>
            <a:r>
              <a:rPr lang="en-US" sz="1600" dirty="0">
                <a:latin typeface="Calibri" pitchFamily="34" charset="0"/>
                <a:cs typeface="Arial" charset="0"/>
              </a:rPr>
              <a:t>Equity &amp; Equity Related Instruments, Fixed Income Instruments, Cash &amp; Cash Equivalent</a:t>
            </a:r>
          </a:p>
          <a:p>
            <a:endParaRPr lang="en-US" sz="1600" dirty="0">
              <a:latin typeface="Calibri" pitchFamily="34" charset="0"/>
              <a:cs typeface="Arial" charset="0"/>
            </a:endParaRPr>
          </a:p>
          <a:p>
            <a:r>
              <a:rPr lang="en-US" sz="1600" dirty="0">
                <a:latin typeface="Calibri" pitchFamily="34" charset="0"/>
                <a:cs typeface="Arial" charset="0"/>
              </a:rPr>
              <a:t>BSE 500 TRI</a:t>
            </a:r>
          </a:p>
          <a:p>
            <a:pPr>
              <a:buClr>
                <a:srgbClr val="000000"/>
              </a:buClr>
              <a:buSzPct val="100000"/>
              <a:buFont typeface="Times New Roman" pitchFamily="18" charset="0"/>
              <a:buNone/>
            </a:pPr>
            <a:endParaRPr lang="en-US" sz="1600" dirty="0">
              <a:latin typeface="Calibri" pitchFamily="34" charset="0"/>
              <a:cs typeface="Arial" charset="0"/>
            </a:endParaRPr>
          </a:p>
        </p:txBody>
      </p:sp>
      <p:sp>
        <p:nvSpPr>
          <p:cNvPr id="14" name="Rounded Rectangle 13"/>
          <p:cNvSpPr/>
          <p:nvPr/>
        </p:nvSpPr>
        <p:spPr bwMode="auto">
          <a:xfrm>
            <a:off x="571500" y="4762500"/>
            <a:ext cx="5067300" cy="1676400"/>
          </a:xfrm>
          <a:prstGeom prst="roundRect">
            <a:avLst>
              <a:gd name="adj" fmla="val 18281"/>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latin typeface="Calibri" pitchFamily="34" charset="0"/>
              </a:rPr>
              <a:t>Benefits:</a:t>
            </a:r>
          </a:p>
          <a:p>
            <a:pPr marL="171450" indent="-171450">
              <a:buFont typeface="Arial" panose="020B0604020202020204" pitchFamily="34" charset="0"/>
              <a:buChar char="•"/>
            </a:pPr>
            <a:r>
              <a:rPr lang="en-US" sz="1200" dirty="0">
                <a:latin typeface="Calibri" pitchFamily="34" charset="0"/>
                <a:cs typeface="Arial" charset="0"/>
              </a:rPr>
              <a:t>Dedicated Web Login for client to monitor portfolio.</a:t>
            </a:r>
          </a:p>
          <a:p>
            <a:pPr marL="171450" indent="-171450">
              <a:buFont typeface="Arial" panose="020B0604020202020204" pitchFamily="34" charset="0"/>
              <a:buChar char="•"/>
            </a:pPr>
            <a:r>
              <a:rPr lang="en-US" sz="1200" dirty="0">
                <a:latin typeface="Calibri" pitchFamily="34" charset="0"/>
                <a:cs typeface="Arial" charset="0"/>
              </a:rPr>
              <a:t>A relationship manager to cater to investment needs</a:t>
            </a:r>
          </a:p>
          <a:p>
            <a:pPr marL="171450" indent="-171450">
              <a:buFont typeface="Arial" panose="020B0604020202020204" pitchFamily="34" charset="0"/>
              <a:buChar char="•"/>
            </a:pPr>
            <a:r>
              <a:rPr lang="en-US" sz="1200" dirty="0">
                <a:latin typeface="Calibri" pitchFamily="34" charset="0"/>
                <a:cs typeface="Arial" charset="0"/>
              </a:rPr>
              <a:t>Constant monitoring of the portfolio</a:t>
            </a:r>
          </a:p>
          <a:p>
            <a:pPr marL="171450" indent="-171450">
              <a:buFont typeface="Arial" panose="020B0604020202020204" pitchFamily="34" charset="0"/>
              <a:buChar char="•"/>
            </a:pPr>
            <a:r>
              <a:rPr lang="en-US" sz="1200" dirty="0">
                <a:latin typeface="Calibri" pitchFamily="34" charset="0"/>
                <a:cs typeface="Arial" charset="0"/>
              </a:rPr>
              <a:t>Audited statement at year end for tax filing purpose.</a:t>
            </a:r>
            <a:endParaRPr lang="en-US" sz="1200" dirty="0">
              <a:latin typeface="Calibri" pitchFamily="34" charset="0"/>
            </a:endParaRPr>
          </a:p>
          <a:p>
            <a:r>
              <a:rPr lang="en-US" sz="1200" b="1" dirty="0">
                <a:latin typeface="Calibri" pitchFamily="34" charset="0"/>
              </a:rPr>
              <a:t>Support:</a:t>
            </a:r>
          </a:p>
          <a:p>
            <a:pPr marL="171450" indent="-171450">
              <a:buFont typeface="Arial" panose="020B0604020202020204" pitchFamily="34" charset="0"/>
              <a:buChar char="•"/>
            </a:pPr>
            <a:r>
              <a:rPr lang="en-US" sz="1200" dirty="0">
                <a:latin typeface="Calibri" pitchFamily="34" charset="0"/>
                <a:cs typeface="Arial" charset="0"/>
              </a:rPr>
              <a:t>Back-office customer service desk to address client queries</a:t>
            </a:r>
            <a:endParaRPr lang="en-US" sz="1200" dirty="0">
              <a:latin typeface="Calibri" pitchFamily="34" charset="0"/>
            </a:endParaRPr>
          </a:p>
          <a:p>
            <a:pPr marL="171450" indent="-171450">
              <a:buClr>
                <a:srgbClr val="000000"/>
              </a:buClr>
              <a:buSzPct val="100000"/>
              <a:buFont typeface="Arial" panose="020B0604020202020204" pitchFamily="34" charset="0"/>
              <a:buChar char="•"/>
            </a:pPr>
            <a:endParaRPr lang="en-US" sz="1200" dirty="0">
              <a:latin typeface="Arial Unicode MS" pitchFamily="34" charset="-128"/>
              <a:cs typeface="Arial" charset="0"/>
            </a:endParaRPr>
          </a:p>
        </p:txBody>
      </p:sp>
      <p:sp>
        <p:nvSpPr>
          <p:cNvPr id="15" name="Rounded Rectangle 14"/>
          <p:cNvSpPr/>
          <p:nvPr/>
        </p:nvSpPr>
        <p:spPr>
          <a:xfrm>
            <a:off x="3695700" y="1093095"/>
            <a:ext cx="4343400" cy="381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b="1" dirty="0">
                <a:solidFill>
                  <a:schemeClr val="bg1"/>
                </a:solidFill>
                <a:latin typeface="Calibri" pitchFamily="34" charset="0"/>
              </a:rPr>
              <a:t>Decennium  Opportunity Portfolio</a:t>
            </a:r>
          </a:p>
        </p:txBody>
      </p:sp>
      <p:sp>
        <p:nvSpPr>
          <p:cNvPr id="16" name="Rounded Rectangle 15"/>
          <p:cNvSpPr/>
          <p:nvPr/>
        </p:nvSpPr>
        <p:spPr>
          <a:xfrm>
            <a:off x="5800725" y="4505325"/>
            <a:ext cx="2057400" cy="381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a:solidFill>
                  <a:schemeClr val="bg1"/>
                </a:solidFill>
                <a:latin typeface="Calibri" pitchFamily="34" charset="0"/>
              </a:rPr>
              <a:t>Fees &amp; Charges</a:t>
            </a:r>
          </a:p>
        </p:txBody>
      </p:sp>
      <p:sp>
        <p:nvSpPr>
          <p:cNvPr id="8" name="Title 1"/>
          <p:cNvSpPr txBox="1">
            <a:spLocks/>
          </p:cNvSpPr>
          <p:nvPr/>
        </p:nvSpPr>
        <p:spPr>
          <a:xfrm>
            <a:off x="506185" y="32202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dirty="0">
                <a:solidFill>
                  <a:schemeClr val="bg1"/>
                </a:solidFill>
                <a:latin typeface="Calibri" pitchFamily="34" charset="0"/>
              </a:rPr>
              <a:t>Features</a:t>
            </a:r>
            <a:endParaRPr lang="en-US" sz="2200" b="1" kern="0" dirty="0">
              <a:solidFill>
                <a:schemeClr val="bg1"/>
              </a:solidFill>
              <a:latin typeface="Calibri" pitchFamily="34" charset="0"/>
            </a:endParaRPr>
          </a:p>
        </p:txBody>
      </p:sp>
    </p:spTree>
    <p:extLst>
      <p:ext uri="{BB962C8B-B14F-4D97-AF65-F5344CB8AC3E}">
        <p14:creationId xmlns:p14="http://schemas.microsoft.com/office/powerpoint/2010/main" val="143021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xmlns="" id="{371B4EA3-D39D-A2E0-564A-735541EBDD42}"/>
              </a:ext>
            </a:extLst>
          </p:cNvPr>
          <p:cNvGrpSpPr/>
          <p:nvPr/>
        </p:nvGrpSpPr>
        <p:grpSpPr>
          <a:xfrm>
            <a:off x="660400" y="1019175"/>
            <a:ext cx="5400000" cy="1560598"/>
            <a:chOff x="660400" y="1019175"/>
            <a:chExt cx="5400000" cy="1560598"/>
          </a:xfrm>
        </p:grpSpPr>
        <p:sp>
          <p:nvSpPr>
            <p:cNvPr id="4" name="Rounded Rectangle 3"/>
            <p:cNvSpPr/>
            <p:nvPr/>
          </p:nvSpPr>
          <p:spPr bwMode="auto">
            <a:xfrm>
              <a:off x="660400" y="1247773"/>
              <a:ext cx="5400000" cy="1332000"/>
            </a:xfrm>
            <a:prstGeom prst="roundRect">
              <a:avLst>
                <a:gd name="adj" fmla="val 11364"/>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500" dirty="0">
                <a:cs typeface="Lucida Sans Unicode" pitchFamily="34" charset="0"/>
              </a:endParaRP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a:cs typeface="Lucida Sans Unicode" pitchFamily="34" charset="0"/>
                </a:rPr>
                <a:t>All Investments are subject to Market Risk. </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a:cs typeface="Lucida Sans Unicode" pitchFamily="34" charset="0"/>
                </a:rPr>
                <a:t>Please read the risk factors before investing in the same.</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a:cs typeface="Lucida Sans Unicode" pitchFamily="34" charset="0"/>
                </a:rPr>
                <a:t>Past Performance is not necessarily indicative of likely future performance.</a:t>
              </a:r>
            </a:p>
          </p:txBody>
        </p:sp>
        <p:sp>
          <p:nvSpPr>
            <p:cNvPr id="5" name="Rounded Rectangle 4"/>
            <p:cNvSpPr/>
            <p:nvPr/>
          </p:nvSpPr>
          <p:spPr>
            <a:xfrm>
              <a:off x="670676" y="1019175"/>
              <a:ext cx="2160000"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Specific Disclaimer</a:t>
              </a:r>
            </a:p>
          </p:txBody>
        </p:sp>
      </p:grpSp>
      <p:grpSp>
        <p:nvGrpSpPr>
          <p:cNvPr id="21" name="Group 20">
            <a:extLst>
              <a:ext uri="{FF2B5EF4-FFF2-40B4-BE49-F238E27FC236}">
                <a16:creationId xmlns:a16="http://schemas.microsoft.com/office/drawing/2014/main" xmlns="" id="{6756D7F3-A03A-E8ED-1EED-FE36DD71E47E}"/>
              </a:ext>
            </a:extLst>
          </p:cNvPr>
          <p:cNvGrpSpPr/>
          <p:nvPr/>
        </p:nvGrpSpPr>
        <p:grpSpPr>
          <a:xfrm>
            <a:off x="6193659" y="1019667"/>
            <a:ext cx="5400001" cy="1560107"/>
            <a:chOff x="6193659" y="1019667"/>
            <a:chExt cx="5400001" cy="1560107"/>
          </a:xfrm>
        </p:grpSpPr>
        <p:sp>
          <p:nvSpPr>
            <p:cNvPr id="2" name="Rounded Rectangle 1"/>
            <p:cNvSpPr/>
            <p:nvPr/>
          </p:nvSpPr>
          <p:spPr bwMode="auto">
            <a:xfrm>
              <a:off x="6193660" y="1247774"/>
              <a:ext cx="5400000" cy="1332000"/>
            </a:xfrm>
            <a:prstGeom prst="roundRect">
              <a:avLst>
                <a:gd name="adj" fmla="val 9597"/>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400" dirty="0">
                <a:latin typeface="Calibri "/>
                <a:cs typeface="Lucida Sans Unicode" pitchFamily="34" charset="0"/>
              </a:endParaRP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a:latin typeface="Calibri "/>
                  <a:cs typeface="Lucida Sans Unicode" pitchFamily="34" charset="0"/>
                </a:rPr>
                <a:t>PMS registered under           : Anand Rathi Advisors Ltd. </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a:latin typeface="Calibri "/>
                  <a:cs typeface="Lucida Sans Unicode" pitchFamily="34" charset="0"/>
                </a:rPr>
                <a:t>PMS Registration Number    : INP000000282. </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a:latin typeface="Calibri "/>
                  <a:cs typeface="Lucida Sans Unicode" pitchFamily="34" charset="0"/>
                </a:rPr>
                <a:t>Custodian                                 : Orbis Financial Corporation Ltd.</a:t>
              </a:r>
            </a:p>
          </p:txBody>
        </p:sp>
        <p:sp>
          <p:nvSpPr>
            <p:cNvPr id="6" name="Rounded Rectangle 5"/>
            <p:cNvSpPr/>
            <p:nvPr/>
          </p:nvSpPr>
          <p:spPr>
            <a:xfrm>
              <a:off x="6193659" y="1019667"/>
              <a:ext cx="2160000"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Registration Details</a:t>
              </a:r>
            </a:p>
          </p:txBody>
        </p:sp>
      </p:grpSp>
      <p:grpSp>
        <p:nvGrpSpPr>
          <p:cNvPr id="18" name="Group 17">
            <a:extLst>
              <a:ext uri="{FF2B5EF4-FFF2-40B4-BE49-F238E27FC236}">
                <a16:creationId xmlns:a16="http://schemas.microsoft.com/office/drawing/2014/main" xmlns="" id="{701F3AF5-B155-5E27-43F8-9B0BC50BDC70}"/>
              </a:ext>
            </a:extLst>
          </p:cNvPr>
          <p:cNvGrpSpPr/>
          <p:nvPr/>
        </p:nvGrpSpPr>
        <p:grpSpPr>
          <a:xfrm>
            <a:off x="660399" y="2796724"/>
            <a:ext cx="5400001" cy="1457501"/>
            <a:chOff x="660399" y="2741587"/>
            <a:chExt cx="5400001" cy="1457501"/>
          </a:xfrm>
        </p:grpSpPr>
        <p:sp>
          <p:nvSpPr>
            <p:cNvPr id="7" name="Rounded Rectangle 6"/>
            <p:cNvSpPr/>
            <p:nvPr/>
          </p:nvSpPr>
          <p:spPr bwMode="auto">
            <a:xfrm>
              <a:off x="660399" y="3047088"/>
              <a:ext cx="2628000" cy="1152000"/>
            </a:xfrm>
            <a:prstGeom prst="roundRect">
              <a:avLst>
                <a:gd name="adj" fmla="val 9179"/>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dirty="0">
                <a:latin typeface="Calibri" pitchFamily="34" charset="0"/>
                <a:cs typeface="Arial" charset="0"/>
              </a:endParaRPr>
            </a:p>
            <a:p>
              <a:r>
                <a:rPr lang="en-US" sz="1400" b="1" dirty="0">
                  <a:latin typeface="Calibri" pitchFamily="34" charset="0"/>
                  <a:cs typeface="Arial" charset="0"/>
                </a:rPr>
                <a:t>Name     :  </a:t>
              </a:r>
              <a:r>
                <a:rPr lang="en-US" sz="1400" dirty="0">
                  <a:latin typeface="Calibri" pitchFamily="34" charset="0"/>
                  <a:cs typeface="Arial" charset="0"/>
                </a:rPr>
                <a:t>Vinod Vaya</a:t>
              </a:r>
            </a:p>
            <a:p>
              <a:r>
                <a:rPr lang="en-US" sz="1400" b="1" dirty="0">
                  <a:latin typeface="Calibri" pitchFamily="34" charset="0"/>
                  <a:cs typeface="Arial" charset="0"/>
                </a:rPr>
                <a:t>Tel           :  </a:t>
              </a:r>
              <a:r>
                <a:rPr lang="en-US" sz="1400" dirty="0">
                  <a:latin typeface="Calibri" pitchFamily="34" charset="0"/>
                  <a:cs typeface="Arial" charset="0"/>
                </a:rPr>
                <a:t>022 – 6281 3851</a:t>
              </a:r>
            </a:p>
            <a:p>
              <a:r>
                <a:rPr lang="en-US" sz="1400" b="1" dirty="0">
                  <a:latin typeface="Calibri" pitchFamily="34" charset="0"/>
                  <a:cs typeface="Arial" charset="0"/>
                </a:rPr>
                <a:t>Email ID :  </a:t>
              </a:r>
              <a:r>
                <a:rPr lang="en-US" sz="1400" dirty="0">
                  <a:latin typeface="Calibri" pitchFamily="34" charset="0"/>
                  <a:cs typeface="Arial" charset="0"/>
                </a:rPr>
                <a:t>vinodvaya@rathi.com</a:t>
              </a:r>
              <a:endParaRPr lang="en-US" sz="1400" kern="0" dirty="0">
                <a:latin typeface="Calibri" pitchFamily="34" charset="0"/>
                <a:cs typeface="Arial" charset="0"/>
              </a:endParaRPr>
            </a:p>
          </p:txBody>
        </p:sp>
        <p:sp>
          <p:nvSpPr>
            <p:cNvPr id="8" name="Rounded Rectangle 7"/>
            <p:cNvSpPr/>
            <p:nvPr/>
          </p:nvSpPr>
          <p:spPr>
            <a:xfrm>
              <a:off x="660400" y="2741587"/>
              <a:ext cx="2160000"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Product Support</a:t>
              </a:r>
            </a:p>
          </p:txBody>
        </p:sp>
        <p:sp>
          <p:nvSpPr>
            <p:cNvPr id="9" name="Rounded Rectangle 8"/>
            <p:cNvSpPr/>
            <p:nvPr/>
          </p:nvSpPr>
          <p:spPr bwMode="auto">
            <a:xfrm>
              <a:off x="3432400" y="3047088"/>
              <a:ext cx="2628000" cy="1152000"/>
            </a:xfrm>
            <a:prstGeom prst="roundRect">
              <a:avLst>
                <a:gd name="adj" fmla="val 9244"/>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dirty="0">
                <a:latin typeface="Calibri" pitchFamily="34" charset="0"/>
                <a:cs typeface="Arial" charset="0"/>
              </a:endParaRPr>
            </a:p>
            <a:p>
              <a:r>
                <a:rPr lang="en-US" sz="1400" b="1" dirty="0">
                  <a:latin typeface="Calibri" pitchFamily="34" charset="0"/>
                  <a:cs typeface="Arial" charset="0"/>
                </a:rPr>
                <a:t>Name     :  </a:t>
              </a:r>
              <a:r>
                <a:rPr lang="en-US" sz="1400" dirty="0">
                  <a:latin typeface="Calibri" pitchFamily="34" charset="0"/>
                  <a:cs typeface="Arial" charset="0"/>
                </a:rPr>
                <a:t>Manan / Sourabh  </a:t>
              </a:r>
            </a:p>
            <a:p>
              <a:r>
                <a:rPr lang="en-US" sz="1400" b="1" dirty="0">
                  <a:latin typeface="Calibri" pitchFamily="34" charset="0"/>
                  <a:cs typeface="Arial" charset="0"/>
                </a:rPr>
                <a:t>Tel           :  </a:t>
              </a:r>
              <a:r>
                <a:rPr lang="en-US" sz="1400" dirty="0">
                  <a:latin typeface="Calibri" pitchFamily="34" charset="0"/>
                  <a:cs typeface="Arial" charset="0"/>
                </a:rPr>
                <a:t>022 – 6281 1556</a:t>
              </a:r>
            </a:p>
            <a:p>
              <a:r>
                <a:rPr lang="en-US" sz="1400" b="1" dirty="0">
                  <a:latin typeface="Calibri" pitchFamily="34" charset="0"/>
                  <a:cs typeface="Arial" charset="0"/>
                </a:rPr>
                <a:t>Email ID :  </a:t>
              </a:r>
              <a:r>
                <a:rPr lang="en-US" sz="1400" dirty="0">
                  <a:latin typeface="Calibri" pitchFamily="34" charset="0"/>
                  <a:cs typeface="Arial" charset="0"/>
                </a:rPr>
                <a:t>pmsdesk@rathi.com</a:t>
              </a:r>
              <a:endParaRPr lang="en-US" sz="1400" kern="0" dirty="0">
                <a:latin typeface="Calibri" pitchFamily="34" charset="0"/>
                <a:cs typeface="Arial" charset="0"/>
              </a:endParaRPr>
            </a:p>
          </p:txBody>
        </p:sp>
        <p:sp>
          <p:nvSpPr>
            <p:cNvPr id="10" name="Rounded Rectangle 9"/>
            <p:cNvSpPr/>
            <p:nvPr/>
          </p:nvSpPr>
          <p:spPr>
            <a:xfrm>
              <a:off x="3432400" y="2769316"/>
              <a:ext cx="2160000"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Back Office Support</a:t>
              </a:r>
            </a:p>
          </p:txBody>
        </p:sp>
      </p:gr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678986"/>
            <a:ext cx="12192000" cy="179014"/>
          </a:xfrm>
          <a:prstGeom prst="rect">
            <a:avLst/>
          </a:prstGeom>
        </p:spPr>
      </p:pic>
      <p:grpSp>
        <p:nvGrpSpPr>
          <p:cNvPr id="22" name="Group 21">
            <a:extLst>
              <a:ext uri="{FF2B5EF4-FFF2-40B4-BE49-F238E27FC236}">
                <a16:creationId xmlns:a16="http://schemas.microsoft.com/office/drawing/2014/main" xmlns="" id="{0B038F75-7563-B993-C7B9-DBF49F02A773}"/>
              </a:ext>
            </a:extLst>
          </p:cNvPr>
          <p:cNvGrpSpPr/>
          <p:nvPr/>
        </p:nvGrpSpPr>
        <p:grpSpPr>
          <a:xfrm>
            <a:off x="6193659" y="2816049"/>
            <a:ext cx="5414141" cy="1418851"/>
            <a:chOff x="6193659" y="2769316"/>
            <a:chExt cx="5414141" cy="1418851"/>
          </a:xfrm>
        </p:grpSpPr>
        <p:sp>
          <p:nvSpPr>
            <p:cNvPr id="12" name="Rounded Rectangle 11"/>
            <p:cNvSpPr/>
            <p:nvPr/>
          </p:nvSpPr>
          <p:spPr bwMode="auto">
            <a:xfrm>
              <a:off x="6204401" y="3036167"/>
              <a:ext cx="5403399" cy="1152000"/>
            </a:xfrm>
            <a:prstGeom prst="roundRect">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kern="0" dirty="0">
                <a:latin typeface="Calibri" pitchFamily="34" charset="0"/>
                <a:cs typeface="Arial" charset="0"/>
              </a:endParaRPr>
            </a:p>
            <a:p>
              <a:r>
                <a:rPr lang="en-US" sz="1400" b="1" kern="0" dirty="0">
                  <a:latin typeface="Calibri" pitchFamily="34" charset="0"/>
                  <a:cs typeface="Arial" charset="0"/>
                </a:rPr>
                <a:t>Visit our website   : </a:t>
              </a:r>
              <a:r>
                <a:rPr lang="en-US" sz="1400" kern="0" dirty="0">
                  <a:latin typeface="Calibri" pitchFamily="34" charset="0"/>
                  <a:cs typeface="Arial" charset="0"/>
                  <a:hlinkClick r:id="rId3"/>
                </a:rPr>
                <a:t>https://www.anandrathipms.com</a:t>
              </a:r>
              <a:r>
                <a:rPr lang="en-US" sz="1400" kern="0" dirty="0">
                  <a:latin typeface="Calibri" pitchFamily="34" charset="0"/>
                  <a:cs typeface="Arial" charset="0"/>
                </a:rPr>
                <a:t> </a:t>
              </a:r>
            </a:p>
            <a:p>
              <a:endParaRPr lang="en-US" sz="1400" b="1" kern="0" dirty="0">
                <a:latin typeface="Calibri" pitchFamily="34" charset="0"/>
                <a:cs typeface="Arial" charset="0"/>
              </a:endParaRPr>
            </a:p>
            <a:p>
              <a:r>
                <a:rPr lang="en-US" sz="1400" b="1" kern="0" dirty="0">
                  <a:latin typeface="Calibri" pitchFamily="34" charset="0"/>
                  <a:cs typeface="Arial" charset="0"/>
                </a:rPr>
                <a:t>Click here for</a:t>
              </a:r>
              <a:r>
                <a:rPr lang="en-US" sz="1400" kern="0" dirty="0">
                  <a:latin typeface="Calibri" pitchFamily="34" charset="0"/>
                  <a:cs typeface="Arial" charset="0"/>
                </a:rPr>
                <a:t>          </a:t>
              </a:r>
              <a:r>
                <a:rPr lang="en-US" sz="1400" b="1" kern="0" dirty="0">
                  <a:latin typeface="Calibri" pitchFamily="34" charset="0"/>
                  <a:cs typeface="Arial" charset="0"/>
                </a:rPr>
                <a:t>:</a:t>
              </a:r>
              <a:r>
                <a:rPr lang="en-US" sz="1400" kern="0" dirty="0">
                  <a:latin typeface="Calibri" pitchFamily="34" charset="0"/>
                  <a:cs typeface="Arial" charset="0"/>
                </a:rPr>
                <a:t> </a:t>
              </a:r>
              <a:r>
                <a:rPr lang="en-IN" sz="1400">
                  <a:hlinkClick r:id="rId4"/>
                </a:rPr>
                <a:t> Disclosure Document</a:t>
              </a:r>
              <a:endParaRPr lang="en-US" sz="1400" kern="0" dirty="0">
                <a:solidFill>
                  <a:srgbClr val="BD9B60"/>
                </a:solidFill>
                <a:latin typeface="Calibri" pitchFamily="34" charset="0"/>
                <a:cs typeface="Arial" charset="0"/>
              </a:endParaRPr>
            </a:p>
          </p:txBody>
        </p:sp>
        <p:sp>
          <p:nvSpPr>
            <p:cNvPr id="14" name="Rounded Rectangle 13"/>
            <p:cNvSpPr/>
            <p:nvPr/>
          </p:nvSpPr>
          <p:spPr>
            <a:xfrm>
              <a:off x="6193659" y="2769316"/>
              <a:ext cx="2160000"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More Information</a:t>
              </a:r>
            </a:p>
          </p:txBody>
        </p:sp>
      </p:grpSp>
      <p:grpSp>
        <p:nvGrpSpPr>
          <p:cNvPr id="23" name="Group 22">
            <a:extLst>
              <a:ext uri="{FF2B5EF4-FFF2-40B4-BE49-F238E27FC236}">
                <a16:creationId xmlns:a16="http://schemas.microsoft.com/office/drawing/2014/main" xmlns="" id="{9BF2FA15-DA5D-6312-4F7A-301CB7B1925A}"/>
              </a:ext>
            </a:extLst>
          </p:cNvPr>
          <p:cNvGrpSpPr/>
          <p:nvPr/>
        </p:nvGrpSpPr>
        <p:grpSpPr>
          <a:xfrm>
            <a:off x="6193659" y="4471175"/>
            <a:ext cx="5397476" cy="1446957"/>
            <a:chOff x="6193659" y="4471175"/>
            <a:chExt cx="5397476" cy="1446957"/>
          </a:xfrm>
        </p:grpSpPr>
        <p:sp>
          <p:nvSpPr>
            <p:cNvPr id="15" name="Rounded Rectangle 14"/>
            <p:cNvSpPr/>
            <p:nvPr/>
          </p:nvSpPr>
          <p:spPr bwMode="auto">
            <a:xfrm>
              <a:off x="6201411" y="4715484"/>
              <a:ext cx="5389724" cy="1202648"/>
            </a:xfrm>
            <a:prstGeom prst="roundRect">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800" b="1" dirty="0">
                <a:latin typeface="Calibri" pitchFamily="34" charset="0"/>
                <a:cs typeface="Arial" charset="0"/>
              </a:endParaRPr>
            </a:p>
            <a:p>
              <a:r>
                <a:rPr lang="en-US" sz="1400" b="1" dirty="0">
                  <a:latin typeface="Calibri" pitchFamily="34" charset="0"/>
                  <a:cs typeface="Arial" charset="0"/>
                </a:rPr>
                <a:t>To invest directly into our PMS, please:</a:t>
              </a:r>
            </a:p>
            <a:p>
              <a:r>
                <a:rPr lang="en-US" sz="1400" b="1" dirty="0">
                  <a:latin typeface="Calibri" pitchFamily="34" charset="0"/>
                  <a:cs typeface="Arial" charset="0"/>
                </a:rPr>
                <a:t>Mail                   :</a:t>
              </a:r>
              <a:r>
                <a:rPr lang="en-US" sz="1400" dirty="0">
                  <a:latin typeface="Calibri" pitchFamily="34" charset="0"/>
                  <a:cs typeface="Arial" charset="0"/>
                </a:rPr>
                <a:t> </a:t>
              </a:r>
              <a:r>
                <a:rPr lang="en-US" sz="1400" dirty="0">
                  <a:latin typeface="Calibri" pitchFamily="34" charset="0"/>
                  <a:cs typeface="Arial" charset="0"/>
                  <a:hlinkClick r:id="rId5"/>
                </a:rPr>
                <a:t>pmsdesk@rathi.com</a:t>
              </a:r>
              <a:endParaRPr lang="en-US" sz="1400" dirty="0">
                <a:latin typeface="Calibri" pitchFamily="34" charset="0"/>
                <a:cs typeface="Arial" charset="0"/>
              </a:endParaRPr>
            </a:p>
            <a:p>
              <a:r>
                <a:rPr lang="en-US" sz="1400" b="1" dirty="0">
                  <a:latin typeface="Calibri" pitchFamily="34" charset="0"/>
                  <a:cs typeface="Arial" charset="0"/>
                </a:rPr>
                <a:t>Contact             :</a:t>
              </a:r>
              <a:r>
                <a:rPr lang="en-US" sz="1400" dirty="0">
                  <a:latin typeface="Calibri" pitchFamily="34" charset="0"/>
                  <a:cs typeface="Arial" charset="0"/>
                </a:rPr>
                <a:t> 022-62813851 / 52</a:t>
              </a:r>
            </a:p>
            <a:p>
              <a:r>
                <a:rPr lang="en-US" sz="1400" b="1" dirty="0">
                  <a:latin typeface="Calibri" pitchFamily="34" charset="0"/>
                  <a:cs typeface="Arial" charset="0"/>
                </a:rPr>
                <a:t>Or click here    : </a:t>
              </a:r>
              <a:r>
                <a:rPr lang="en-US" sz="1400" dirty="0">
                  <a:latin typeface="Calibri" pitchFamily="34" charset="0"/>
                  <a:cs typeface="Arial" charset="0"/>
                  <a:hlinkClick r:id="rId6"/>
                </a:rPr>
                <a:t>https://www.anandrathipms.com/contact-us.php</a:t>
              </a:r>
              <a:r>
                <a:rPr lang="en-US" sz="1400" dirty="0">
                  <a:latin typeface="Calibri" pitchFamily="34" charset="0"/>
                  <a:cs typeface="Arial" charset="0"/>
                </a:rPr>
                <a:t> </a:t>
              </a:r>
              <a:endParaRPr lang="en-US" sz="1200" dirty="0">
                <a:latin typeface="Calibri" pitchFamily="34" charset="0"/>
                <a:cs typeface="Arial" charset="0"/>
              </a:endParaRPr>
            </a:p>
            <a:p>
              <a:endParaRPr lang="en-US" sz="1400" kern="0" dirty="0">
                <a:solidFill>
                  <a:srgbClr val="BD9B60"/>
                </a:solidFill>
                <a:latin typeface="Calibri" pitchFamily="34" charset="0"/>
                <a:cs typeface="Arial" charset="0"/>
              </a:endParaRPr>
            </a:p>
            <a:p>
              <a:endParaRPr lang="en-US" sz="1400" kern="0" dirty="0">
                <a:solidFill>
                  <a:srgbClr val="BD9B60"/>
                </a:solidFill>
                <a:latin typeface="Calibri" pitchFamily="34" charset="0"/>
                <a:cs typeface="Arial" charset="0"/>
              </a:endParaRPr>
            </a:p>
          </p:txBody>
        </p:sp>
        <p:sp>
          <p:nvSpPr>
            <p:cNvPr id="16" name="Rounded Rectangle 15"/>
            <p:cNvSpPr/>
            <p:nvPr/>
          </p:nvSpPr>
          <p:spPr>
            <a:xfrm>
              <a:off x="6193659" y="4471175"/>
              <a:ext cx="2160000"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Direct On-Boarding</a:t>
              </a:r>
            </a:p>
          </p:txBody>
        </p:sp>
      </p:grpSp>
      <p:grpSp>
        <p:nvGrpSpPr>
          <p:cNvPr id="24" name="Group 23">
            <a:extLst>
              <a:ext uri="{FF2B5EF4-FFF2-40B4-BE49-F238E27FC236}">
                <a16:creationId xmlns:a16="http://schemas.microsoft.com/office/drawing/2014/main" xmlns="" id="{8D318DAA-0BA1-0E7B-C7D1-AD4BAD52BEE8}"/>
              </a:ext>
            </a:extLst>
          </p:cNvPr>
          <p:cNvGrpSpPr/>
          <p:nvPr/>
        </p:nvGrpSpPr>
        <p:grpSpPr>
          <a:xfrm>
            <a:off x="670676" y="4471175"/>
            <a:ext cx="5389724" cy="1446956"/>
            <a:chOff x="670676" y="4471175"/>
            <a:chExt cx="5389724" cy="1446956"/>
          </a:xfrm>
        </p:grpSpPr>
        <p:sp>
          <p:nvSpPr>
            <p:cNvPr id="3" name="Rounded Rectangle 2"/>
            <p:cNvSpPr/>
            <p:nvPr/>
          </p:nvSpPr>
          <p:spPr bwMode="auto">
            <a:xfrm>
              <a:off x="670676" y="4723862"/>
              <a:ext cx="5389724" cy="1194269"/>
            </a:xfrm>
            <a:prstGeom prst="roundRect">
              <a:avLst/>
            </a:prstGeom>
            <a:no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600" b="1" dirty="0">
                <a:latin typeface="Calibri" pitchFamily="34" charset="0"/>
                <a:cs typeface="Arial" charset="0"/>
              </a:endParaRPr>
            </a:p>
            <a:p>
              <a:r>
                <a:rPr lang="en-US" sz="1400" b="1" dirty="0">
                  <a:latin typeface="Calibri" pitchFamily="34" charset="0"/>
                  <a:cs typeface="Arial" charset="0"/>
                </a:rPr>
                <a:t>OFFICIAL ADDRESS        </a:t>
              </a:r>
              <a:r>
                <a:rPr lang="en-US" sz="1400" b="1" dirty="0">
                  <a:latin typeface="Calibri" pitchFamily="34" charset="0"/>
                </a:rPr>
                <a:t>:</a:t>
              </a:r>
              <a:r>
                <a:rPr lang="en-US" sz="1400" dirty="0">
                  <a:latin typeface="Calibri" pitchFamily="34" charset="0"/>
                </a:rPr>
                <a:t> </a:t>
              </a:r>
              <a:r>
                <a:rPr lang="en-IN" sz="1400" dirty="0">
                  <a:latin typeface="Calibri" pitchFamily="34" charset="0"/>
                </a:rPr>
                <a:t>10</a:t>
              </a:r>
              <a:r>
                <a:rPr lang="en-IN" sz="1400" baseline="30000" dirty="0">
                  <a:latin typeface="Calibri" pitchFamily="34" charset="0"/>
                </a:rPr>
                <a:t>th</a:t>
              </a:r>
              <a:r>
                <a:rPr lang="en-IN" sz="1400" dirty="0">
                  <a:latin typeface="Calibri" pitchFamily="34" charset="0"/>
                </a:rPr>
                <a:t> Floor, Express Zone - A Wing, Western Express Highway, </a:t>
              </a:r>
              <a:r>
                <a:rPr lang="en-IN" sz="1400" dirty="0" err="1">
                  <a:latin typeface="Calibri" pitchFamily="34" charset="0"/>
                </a:rPr>
                <a:t>Goregaon</a:t>
              </a:r>
              <a:r>
                <a:rPr lang="en-IN" sz="1400" dirty="0">
                  <a:latin typeface="Calibri" pitchFamily="34" charset="0"/>
                </a:rPr>
                <a:t> (East), Mumbai - 400063, India </a:t>
              </a:r>
              <a:endParaRPr lang="en-US" sz="1400" dirty="0">
                <a:latin typeface="Calibri" pitchFamily="34" charset="0"/>
              </a:endParaRPr>
            </a:p>
            <a:p>
              <a:endParaRPr lang="en-US" sz="1400" b="1" dirty="0">
                <a:latin typeface="Calibri" pitchFamily="34" charset="0"/>
                <a:cs typeface="Arial" charset="0"/>
              </a:endParaRPr>
            </a:p>
            <a:p>
              <a:r>
                <a:rPr lang="en-US" sz="1400" b="1" dirty="0">
                  <a:latin typeface="Calibri" pitchFamily="34" charset="0"/>
                  <a:cs typeface="Arial" charset="0"/>
                </a:rPr>
                <a:t>BOARD LINE                    :</a:t>
              </a:r>
              <a:r>
                <a:rPr lang="en-US" sz="1400" dirty="0">
                  <a:latin typeface="Calibri" pitchFamily="34" charset="0"/>
                  <a:cs typeface="Arial" charset="0"/>
                </a:rPr>
                <a:t> </a:t>
              </a:r>
              <a:r>
                <a:rPr lang="en-US" sz="1400" dirty="0">
                  <a:latin typeface="Calibri" pitchFamily="34" charset="0"/>
                </a:rPr>
                <a:t>+91 22 6281 7000</a:t>
              </a:r>
            </a:p>
          </p:txBody>
        </p:sp>
        <p:sp>
          <p:nvSpPr>
            <p:cNvPr id="17" name="Rounded Rectangle 15">
              <a:extLst>
                <a:ext uri="{FF2B5EF4-FFF2-40B4-BE49-F238E27FC236}">
                  <a16:creationId xmlns:a16="http://schemas.microsoft.com/office/drawing/2014/main" xmlns="" id="{0D43991B-10A2-3588-DBBC-7A6D9B061A93}"/>
                </a:ext>
              </a:extLst>
            </p:cNvPr>
            <p:cNvSpPr/>
            <p:nvPr/>
          </p:nvSpPr>
          <p:spPr>
            <a:xfrm>
              <a:off x="670676" y="4471175"/>
              <a:ext cx="2160000"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Contact Details</a:t>
              </a:r>
            </a:p>
          </p:txBody>
        </p:sp>
      </p:grpSp>
    </p:spTree>
    <p:extLst>
      <p:ext uri="{BB962C8B-B14F-4D97-AF65-F5344CB8AC3E}">
        <p14:creationId xmlns:p14="http://schemas.microsoft.com/office/powerpoint/2010/main" val="3751394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8854"/>
            <a:ext cx="12192000" cy="6956854"/>
          </a:xfrm>
          <a:prstGeom prst="rect">
            <a:avLst/>
          </a:prstGeom>
        </p:spPr>
      </p:pic>
      <p:sp>
        <p:nvSpPr>
          <p:cNvPr id="8" name="Title 1"/>
          <p:cNvSpPr txBox="1">
            <a:spLocks/>
          </p:cNvSpPr>
          <p:nvPr/>
        </p:nvSpPr>
        <p:spPr>
          <a:xfrm>
            <a:off x="4708874" y="311575"/>
            <a:ext cx="2774251" cy="808870"/>
          </a:xfrm>
          <a:prstGeom prst="rect">
            <a:avLst/>
          </a:prstGeom>
        </p:spPr>
        <p:txBody>
          <a:bodyPr>
            <a:noAutofit/>
          </a:bodyPr>
          <a:lstStyle>
            <a:lvl1pPr algn="l" rtl="0" eaLnBrk="0" fontAlgn="base" hangingPunct="0">
              <a:spcBef>
                <a:spcPct val="0"/>
              </a:spcBef>
              <a:spcAft>
                <a:spcPct val="0"/>
              </a:spcAft>
              <a:defRPr sz="2950" b="0">
                <a:solidFill>
                  <a:srgbClr val="5F5F5F"/>
                </a:solidFill>
                <a:latin typeface="+mj-lt"/>
                <a:ea typeface="+mj-ea"/>
                <a:cs typeface="+mj-cs"/>
              </a:defRPr>
            </a:lvl1pPr>
            <a:lvl2pPr algn="l" rtl="0" eaLnBrk="0" fontAlgn="base" hangingPunct="0">
              <a:spcBef>
                <a:spcPct val="0"/>
              </a:spcBef>
              <a:spcAft>
                <a:spcPct val="0"/>
              </a:spcAft>
              <a:defRPr sz="3200" b="1">
                <a:solidFill>
                  <a:srgbClr val="5F5F5F"/>
                </a:solidFill>
                <a:latin typeface="Calibri" pitchFamily="34" charset="0"/>
                <a:cs typeface="Arial" pitchFamily="34" charset="0"/>
              </a:defRPr>
            </a:lvl2pPr>
            <a:lvl3pPr algn="l" rtl="0" eaLnBrk="0" fontAlgn="base" hangingPunct="0">
              <a:spcBef>
                <a:spcPct val="0"/>
              </a:spcBef>
              <a:spcAft>
                <a:spcPct val="0"/>
              </a:spcAft>
              <a:defRPr sz="3200" b="1">
                <a:solidFill>
                  <a:srgbClr val="5F5F5F"/>
                </a:solidFill>
                <a:latin typeface="Calibri" pitchFamily="34" charset="0"/>
                <a:cs typeface="Arial" pitchFamily="34" charset="0"/>
              </a:defRPr>
            </a:lvl3pPr>
            <a:lvl4pPr algn="l" rtl="0" eaLnBrk="0" fontAlgn="base" hangingPunct="0">
              <a:spcBef>
                <a:spcPct val="0"/>
              </a:spcBef>
              <a:spcAft>
                <a:spcPct val="0"/>
              </a:spcAft>
              <a:defRPr sz="3200" b="1">
                <a:solidFill>
                  <a:srgbClr val="5F5F5F"/>
                </a:solidFill>
                <a:latin typeface="Calibri" pitchFamily="34" charset="0"/>
                <a:cs typeface="Arial" pitchFamily="34" charset="0"/>
              </a:defRPr>
            </a:lvl4pPr>
            <a:lvl5pPr algn="l" rtl="0" eaLnBrk="0" fontAlgn="base" hangingPunct="0">
              <a:spcBef>
                <a:spcPct val="0"/>
              </a:spcBef>
              <a:spcAft>
                <a:spcPct val="0"/>
              </a:spcAft>
              <a:defRPr sz="3200" b="1">
                <a:solidFill>
                  <a:srgbClr val="5F5F5F"/>
                </a:solidFill>
                <a:latin typeface="Calibri" pitchFamily="34" charset="0"/>
                <a:cs typeface="Arial" pitchFamily="34" charset="0"/>
              </a:defRPr>
            </a:lvl5pPr>
            <a:lvl6pPr marL="609585" algn="l" rtl="0" fontAlgn="base">
              <a:spcBef>
                <a:spcPct val="0"/>
              </a:spcBef>
              <a:spcAft>
                <a:spcPct val="0"/>
              </a:spcAft>
              <a:defRPr sz="2667" b="1">
                <a:solidFill>
                  <a:schemeClr val="tx2"/>
                </a:solidFill>
                <a:latin typeface="Calibri" pitchFamily="34" charset="0"/>
                <a:cs typeface="Arial" pitchFamily="34" charset="0"/>
              </a:defRPr>
            </a:lvl6pPr>
            <a:lvl7pPr marL="1219170" algn="l" rtl="0" fontAlgn="base">
              <a:spcBef>
                <a:spcPct val="0"/>
              </a:spcBef>
              <a:spcAft>
                <a:spcPct val="0"/>
              </a:spcAft>
              <a:defRPr sz="2667" b="1">
                <a:solidFill>
                  <a:schemeClr val="tx2"/>
                </a:solidFill>
                <a:latin typeface="Calibri" pitchFamily="34" charset="0"/>
                <a:cs typeface="Arial" pitchFamily="34" charset="0"/>
              </a:defRPr>
            </a:lvl7pPr>
            <a:lvl8pPr marL="1828754" algn="l" rtl="0" fontAlgn="base">
              <a:spcBef>
                <a:spcPct val="0"/>
              </a:spcBef>
              <a:spcAft>
                <a:spcPct val="0"/>
              </a:spcAft>
              <a:defRPr sz="2667" b="1">
                <a:solidFill>
                  <a:schemeClr val="tx2"/>
                </a:solidFill>
                <a:latin typeface="Calibri" pitchFamily="34" charset="0"/>
                <a:cs typeface="Arial" pitchFamily="34" charset="0"/>
              </a:defRPr>
            </a:lvl8pPr>
            <a:lvl9pPr marL="2438339" algn="l" rtl="0" fontAlgn="base">
              <a:spcBef>
                <a:spcPct val="0"/>
              </a:spcBef>
              <a:spcAft>
                <a:spcPct val="0"/>
              </a:spcAft>
              <a:defRPr sz="2667" b="1">
                <a:solidFill>
                  <a:schemeClr val="tx2"/>
                </a:solidFill>
                <a:latin typeface="Calibri" pitchFamily="34" charset="0"/>
                <a:cs typeface="Arial" pitchFamily="34" charset="0"/>
              </a:defRPr>
            </a:lvl9pPr>
          </a:lstStyle>
          <a:p>
            <a:r>
              <a:rPr lang="en-IN" sz="3988" b="1" kern="0" dirty="0">
                <a:solidFill>
                  <a:srgbClr val="7C5A1D"/>
                </a:solidFill>
              </a:rPr>
              <a:t>THANK YOU</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9896" y="1638618"/>
            <a:ext cx="2911093" cy="911616"/>
          </a:xfrm>
          <a:prstGeom prst="rect">
            <a:avLst/>
          </a:prstGeom>
        </p:spPr>
      </p:pic>
      <p:sp>
        <p:nvSpPr>
          <p:cNvPr id="10" name="Rectangle 9"/>
          <p:cNvSpPr/>
          <p:nvPr/>
        </p:nvSpPr>
        <p:spPr>
          <a:xfrm>
            <a:off x="515451" y="4390451"/>
            <a:ext cx="11363511" cy="1932580"/>
          </a:xfrm>
          <a:prstGeom prst="rect">
            <a:avLst/>
          </a:prstGeom>
        </p:spPr>
        <p:txBody>
          <a:bodyPr wrap="square">
            <a:spAutoFit/>
          </a:bodyPr>
          <a:lstStyle/>
          <a:p>
            <a:pPr algn="just"/>
            <a:r>
              <a:rPr lang="en-IN" sz="1196" dirty="0">
                <a:solidFill>
                  <a:schemeClr val="bg1"/>
                </a:solidFill>
              </a:rPr>
              <a:t>Disclaimer:-This presentation has been issued by </a:t>
            </a:r>
            <a:r>
              <a:rPr lang="en-IN" sz="1196" dirty="0" err="1">
                <a:solidFill>
                  <a:schemeClr val="bg1"/>
                </a:solidFill>
              </a:rPr>
              <a:t>Anand</a:t>
            </a:r>
            <a:r>
              <a:rPr lang="en-IN" sz="1196" dirty="0">
                <a:solidFill>
                  <a:schemeClr val="bg1"/>
                </a:solidFill>
              </a:rPr>
              <a:t> </a:t>
            </a:r>
            <a:r>
              <a:rPr lang="en-IN" sz="1196" dirty="0" err="1">
                <a:solidFill>
                  <a:schemeClr val="bg1"/>
                </a:solidFill>
              </a:rPr>
              <a:t>Rathi</a:t>
            </a:r>
            <a:r>
              <a:rPr lang="en-IN" sz="1196" dirty="0">
                <a:solidFill>
                  <a:schemeClr val="bg1"/>
                </a:solidFill>
              </a:rPr>
              <a:t> Advisors Limited (ARAL), which is regulated by SEBI. Neither the information nor any opinion expressed constitutes an offer, or an invitation to make an offer, to buy or sell any securities or any options, futures or other derivatives related to such securities ("related investments"). ARAL and its affiliates may trade for their own accounts as market maker / jobber and/or arbitrageur in any securities of this issuer(s) or in related investments, and may be on the opposite side of public orders. ARAL, its affiliates, directors, officers, and employees may have a long or short position in any securities of this issuer(s) or in related investments. ARAL or its affiliates may from time to time perform investment banking or other services for, or solicit investment banking or other business from, any entity mentioned in this report. This presentation is prepared for private circulation. It does not have regard to the specific investment objectives, financial situation and the particular needs of any specific person who may receive this report. Investors should seek financial advice regarding the appropriateness of investing in any securities or investment strategies discussed or recommended in this report and should understand that statements regarding future prospects may not be realized. Investors should note that income from such securities, if any, may fluctuate and that each security's price or value may rise or fall. Past performance is not necessarily a guide to future performance. Foreign currency rates of exchange may adversely affect the value, price or income of any security or related investment mentioned in this report.</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83125" y="1638618"/>
            <a:ext cx="2919104" cy="911616"/>
          </a:xfrm>
          <a:prstGeom prst="rect">
            <a:avLst/>
          </a:prstGeom>
        </p:spPr>
      </p:pic>
    </p:spTree>
    <p:extLst>
      <p:ext uri="{BB962C8B-B14F-4D97-AF65-F5344CB8AC3E}">
        <p14:creationId xmlns:p14="http://schemas.microsoft.com/office/powerpoint/2010/main" val="2469629140"/>
      </p:ext>
    </p:extLst>
  </p:cSld>
  <p:clrMapOvr>
    <a:masterClrMapping/>
  </p:clrMapOvr>
</p:sld>
</file>

<file path=ppt/theme/theme1.xml><?xml version="1.0" encoding="utf-8"?>
<a:theme xmlns:a="http://schemas.openxmlformats.org/drawingml/2006/main" name="1_ARG_Master">
  <a:themeElements>
    <a:clrScheme name="ARG_Master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ARG_Master">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dash"/>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 marR="0" indent="-114300" algn="l" defTabSz="914400" rtl="0" eaLnBrk="1" fontAlgn="base" latinLnBrk="0" hangingPunct="1">
          <a:lnSpc>
            <a:spcPct val="130000"/>
          </a:lnSpc>
          <a:spcBef>
            <a:spcPct val="20000"/>
          </a:spcBef>
          <a:spcAft>
            <a:spcPct val="0"/>
          </a:spcAft>
          <a:buClr>
            <a:schemeClr val="tx1"/>
          </a:buClr>
          <a:buSzTx/>
          <a:buFont typeface="Wingdings" pitchFamily="2" charset="2"/>
          <a:buChar char="§"/>
          <a:tabLst/>
          <a:defRPr kumimoji="0" lang="en-US" sz="1200" b="1" i="0" u="none" strike="noStrike" cap="none" normalizeH="0" baseline="0" smtClean="0">
            <a:ln>
              <a:noFill/>
            </a:ln>
            <a:solidFill>
              <a:schemeClr val="tx1"/>
            </a:solidFill>
            <a:effectLst/>
            <a:latin typeface="Calibri"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dash"/>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 marR="0" indent="-114300" algn="l" defTabSz="914400" rtl="0" eaLnBrk="1" fontAlgn="base" latinLnBrk="0" hangingPunct="1">
          <a:lnSpc>
            <a:spcPct val="130000"/>
          </a:lnSpc>
          <a:spcBef>
            <a:spcPct val="20000"/>
          </a:spcBef>
          <a:spcAft>
            <a:spcPct val="0"/>
          </a:spcAft>
          <a:buClr>
            <a:schemeClr val="tx1"/>
          </a:buClr>
          <a:buSzTx/>
          <a:buFont typeface="Wingdings" pitchFamily="2" charset="2"/>
          <a:buChar char="§"/>
          <a:tabLst/>
          <a:defRPr kumimoji="0" lang="en-US" sz="1200" b="1" i="0" u="none" strike="noStrike" cap="none" normalizeH="0" baseline="0" smtClean="0">
            <a:ln>
              <a:noFill/>
            </a:ln>
            <a:solidFill>
              <a:schemeClr val="tx1"/>
            </a:solidFill>
            <a:effectLst/>
            <a:latin typeface="Calibri" pitchFamily="34" charset="0"/>
            <a:cs typeface="Arial" pitchFamily="34" charset="0"/>
          </a:defRPr>
        </a:defPPr>
      </a:lstStyle>
    </a:lnDef>
  </a:objectDefaults>
  <a:extraClrSchemeLst>
    <a:extraClrScheme>
      <a:clrScheme name="ARG_Master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ARG_Master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ARG_Master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ARG_Master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ARG_Master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ARG_Master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ARG_Master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ARG_Master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ARG_Master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7344</TotalTime>
  <Words>1963</Words>
  <Application>Microsoft Office PowerPoint</Application>
  <PresentationFormat>Widescreen</PresentationFormat>
  <Paragraphs>245</Paragraphs>
  <Slides>21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 Unicode MS</vt:lpstr>
      <vt:lpstr>Arial</vt:lpstr>
      <vt:lpstr>Arial Rounded MT Bold</vt:lpstr>
      <vt:lpstr>Calibri</vt:lpstr>
      <vt:lpstr>Calibri </vt:lpstr>
      <vt:lpstr>Lucida Sans Unicode</vt:lpstr>
      <vt:lpstr>Times New Roman</vt:lpstr>
      <vt:lpstr>Wingdings</vt:lpstr>
      <vt:lpstr>1_ARG_Master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Mitul Jain</dc:creator>
  <cp:lastModifiedBy>Tejashvi Bhanjan</cp:lastModifiedBy>
  <cp:revision>504</cp:revision>
  <dcterms:created xsi:type="dcterms:W3CDTF">2017-08-17T11:58:56Z</dcterms:created>
  <dcterms:modified xsi:type="dcterms:W3CDTF">2026-09-03T17:30:39Z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2025-06-09T06:09:30Z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8c992cc7-c498-4831-8453-de3f4a9f1c63</vt:lpwstr>
  </property>
  <property fmtid="{D5CDD505-2E9C-101B-9397-08002B2CF9AE}" pid="7" name="MSIP_Label_defa4170-0d19-0005-0004-bc88714345d2_ActionId">
    <vt:lpwstr>5a447c72-596c-4614-aea2-f10ba23062c2</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