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76" y="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906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982" y="265633"/>
            <a:ext cx="907003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0302" y="1272032"/>
            <a:ext cx="7194550" cy="173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vinodvaya@rathi.com" TargetMode="External"/><Relationship Id="rId13" Type="http://schemas.openxmlformats.org/officeDocument/2006/relationships/image" Target="../media/image46.png"/><Relationship Id="rId1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17" Type="http://schemas.openxmlformats.org/officeDocument/2006/relationships/image" Target="../media/image47.png"/><Relationship Id="rId2" Type="http://schemas.openxmlformats.org/officeDocument/2006/relationships/image" Target="../media/image37.png"/><Relationship Id="rId16" Type="http://schemas.openxmlformats.org/officeDocument/2006/relationships/hyperlink" Target="https://www.anandrathipms.com/contact-u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hyperlink" Target="https://www.anandrathipms.com/pdf/Disclosure_Document_30th_Sept_2025_compressed.pdf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hyperlink" Target="mailto:pmsdesk@rathi.com" TargetMode="External"/><Relationship Id="rId14" Type="http://schemas.openxmlformats.org/officeDocument/2006/relationships/hyperlink" Target="https://www.anandrathipm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4365" y="6179616"/>
            <a:ext cx="22726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30</a:t>
            </a:r>
            <a:r>
              <a:rPr sz="1950" b="1" baseline="25641" dirty="0">
                <a:latin typeface="Calibri"/>
                <a:cs typeface="Calibri"/>
              </a:rPr>
              <a:t>th</a:t>
            </a:r>
            <a:r>
              <a:rPr sz="1950" b="1" spc="202" baseline="25641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November,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2025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4257" y="5681878"/>
            <a:ext cx="12795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Investment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Approach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4212"/>
            <a:ext cx="2157643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003" y="2963291"/>
            <a:ext cx="9698990" cy="3525520"/>
          </a:xfrm>
          <a:custGeom>
            <a:avLst/>
            <a:gdLst/>
            <a:ahLst/>
            <a:cxnLst/>
            <a:rect l="l" t="t" r="r" b="b"/>
            <a:pathLst>
              <a:path w="9698990" h="3525520">
                <a:moveTo>
                  <a:pt x="0" y="192659"/>
                </a:moveTo>
                <a:lnTo>
                  <a:pt x="5085" y="148476"/>
                </a:lnTo>
                <a:lnTo>
                  <a:pt x="19572" y="107922"/>
                </a:lnTo>
                <a:lnTo>
                  <a:pt x="42304" y="72150"/>
                </a:lnTo>
                <a:lnTo>
                  <a:pt x="72125" y="42317"/>
                </a:lnTo>
                <a:lnTo>
                  <a:pt x="107879" y="19577"/>
                </a:lnTo>
                <a:lnTo>
                  <a:pt x="148410" y="5087"/>
                </a:lnTo>
                <a:lnTo>
                  <a:pt x="192563" y="0"/>
                </a:lnTo>
                <a:lnTo>
                  <a:pt x="9505880" y="0"/>
                </a:lnTo>
                <a:lnTo>
                  <a:pt x="9550062" y="5087"/>
                </a:lnTo>
                <a:lnTo>
                  <a:pt x="9590616" y="19577"/>
                </a:lnTo>
                <a:lnTo>
                  <a:pt x="9626388" y="42317"/>
                </a:lnTo>
                <a:lnTo>
                  <a:pt x="9656221" y="72150"/>
                </a:lnTo>
                <a:lnTo>
                  <a:pt x="9678961" y="107922"/>
                </a:lnTo>
                <a:lnTo>
                  <a:pt x="9693452" y="148476"/>
                </a:lnTo>
                <a:lnTo>
                  <a:pt x="9698539" y="192659"/>
                </a:lnTo>
                <a:lnTo>
                  <a:pt x="9698539" y="3332492"/>
                </a:lnTo>
                <a:lnTo>
                  <a:pt x="9693452" y="3376646"/>
                </a:lnTo>
                <a:lnTo>
                  <a:pt x="9678961" y="3417178"/>
                </a:lnTo>
                <a:lnTo>
                  <a:pt x="9656221" y="3452933"/>
                </a:lnTo>
                <a:lnTo>
                  <a:pt x="9626388" y="3482756"/>
                </a:lnTo>
                <a:lnTo>
                  <a:pt x="9590616" y="3505489"/>
                </a:lnTo>
                <a:lnTo>
                  <a:pt x="9550062" y="3519976"/>
                </a:lnTo>
                <a:lnTo>
                  <a:pt x="9505880" y="3525062"/>
                </a:lnTo>
                <a:lnTo>
                  <a:pt x="192563" y="3525062"/>
                </a:lnTo>
                <a:lnTo>
                  <a:pt x="148410" y="3519976"/>
                </a:lnTo>
                <a:lnTo>
                  <a:pt x="107879" y="3505489"/>
                </a:lnTo>
                <a:lnTo>
                  <a:pt x="72125" y="3482756"/>
                </a:lnTo>
                <a:lnTo>
                  <a:pt x="42304" y="3452933"/>
                </a:lnTo>
                <a:lnTo>
                  <a:pt x="19572" y="3417178"/>
                </a:lnTo>
                <a:lnTo>
                  <a:pt x="5085" y="3376646"/>
                </a:lnTo>
                <a:lnTo>
                  <a:pt x="0" y="3332492"/>
                </a:lnTo>
                <a:lnTo>
                  <a:pt x="0" y="192659"/>
                </a:lnTo>
                <a:close/>
              </a:path>
            </a:pathLst>
          </a:custGeom>
          <a:ln w="12700">
            <a:solidFill>
              <a:srgbClr val="7B5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2112" y="3040837"/>
            <a:ext cx="9431020" cy="3349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Beta: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measures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how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much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investment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moves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compared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overall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market.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Beta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means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moves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market,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less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means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less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greater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means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more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risk.</a:t>
            </a:r>
            <a:endParaRPr sz="14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spcBef>
                <a:spcPts val="1200"/>
              </a:spcBef>
            </a:pPr>
            <a:r>
              <a:rPr sz="1400" b="1" dirty="0">
                <a:latin typeface="Calibri"/>
                <a:cs typeface="Calibri"/>
              </a:rPr>
              <a:t>Standard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Deviation: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Shows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how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much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returns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 </a:t>
            </a:r>
            <a:r>
              <a:rPr sz="1400" spc="-10" dirty="0">
                <a:latin typeface="Calibri"/>
                <a:cs typeface="Calibri"/>
              </a:rPr>
              <a:t>investment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 go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up or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down.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High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ratio means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returns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very </a:t>
            </a:r>
            <a:r>
              <a:rPr sz="1400" spc="-10" dirty="0">
                <a:latin typeface="Calibri"/>
                <a:cs typeface="Calibri"/>
              </a:rPr>
              <a:t>different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average,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riskier,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while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low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standard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deviation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means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returns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more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stable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predictable.</a:t>
            </a:r>
            <a:endParaRPr sz="1400">
              <a:latin typeface="Calibri"/>
              <a:cs typeface="Calibri"/>
            </a:endParaRPr>
          </a:p>
          <a:p>
            <a:pPr marL="12700" marR="7620">
              <a:lnSpc>
                <a:spcPct val="100000"/>
              </a:lnSpc>
              <a:spcBef>
                <a:spcPts val="1200"/>
              </a:spcBef>
            </a:pPr>
            <a:r>
              <a:rPr sz="1400" b="1" dirty="0">
                <a:latin typeface="Calibri"/>
                <a:cs typeface="Calibri"/>
              </a:rPr>
              <a:t>Sharpe</a:t>
            </a:r>
            <a:r>
              <a:rPr sz="1400" b="1" spc="1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Ratio:</a:t>
            </a:r>
            <a:r>
              <a:rPr sz="1400" b="1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tells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how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much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return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get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take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investment.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higher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Sharpe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ratio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means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better </a:t>
            </a:r>
            <a:r>
              <a:rPr sz="1400" dirty="0">
                <a:latin typeface="Calibri"/>
                <a:cs typeface="Calibri"/>
              </a:rPr>
              <a:t>returns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each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good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measure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how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well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investment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compensates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risk.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b="1" dirty="0">
                <a:latin typeface="Calibri"/>
                <a:cs typeface="Calibri"/>
              </a:rPr>
              <a:t>Portfolio</a:t>
            </a:r>
            <a:r>
              <a:rPr sz="1400" b="1" spc="-10" dirty="0">
                <a:latin typeface="Calibri"/>
                <a:cs typeface="Calibri"/>
              </a:rPr>
              <a:t> Turnover: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Also called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churn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ratio,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used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reflect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 frequency of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transactions done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portfolio.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High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turnover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means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high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frequency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trading,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while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low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turnover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means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investments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mostly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held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longer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periods.</a:t>
            </a:r>
            <a:endParaRPr sz="1400">
              <a:latin typeface="Calibri"/>
              <a:cs typeface="Calibri"/>
            </a:endParaRPr>
          </a:p>
          <a:p>
            <a:pPr marL="12700" marR="7620">
              <a:lnSpc>
                <a:spcPct val="100000"/>
              </a:lnSpc>
              <a:spcBef>
                <a:spcPts val="1200"/>
              </a:spcBef>
            </a:pPr>
            <a:r>
              <a:rPr sz="1400" b="1" spc="-10" dirty="0">
                <a:latin typeface="Calibri"/>
                <a:cs typeface="Calibri"/>
              </a:rPr>
              <a:t>Treynor: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shows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how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much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return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10" dirty="0">
                <a:latin typeface="Calibri"/>
                <a:cs typeface="Calibri"/>
              </a:rPr>
              <a:t> investment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gives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taken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movements.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higher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Treynor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ratio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means </a:t>
            </a:r>
            <a:r>
              <a:rPr sz="1400" dirty="0">
                <a:latin typeface="Calibri"/>
                <a:cs typeface="Calibri"/>
              </a:rPr>
              <a:t>better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performance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given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risk.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b="1" dirty="0">
                <a:latin typeface="Calibri"/>
                <a:cs typeface="Calibri"/>
              </a:rPr>
              <a:t>Jenson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Alpha: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used 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determine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portfolio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earning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proper returns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level of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Positive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value means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fund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manager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outperforming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market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stock-</a:t>
            </a:r>
            <a:r>
              <a:rPr sz="1400" dirty="0">
                <a:latin typeface="Calibri"/>
                <a:cs typeface="Calibri"/>
              </a:rPr>
              <a:t>picking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skills.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Key</a:t>
            </a:r>
            <a:r>
              <a:rPr spc="-80" dirty="0"/>
              <a:t> </a:t>
            </a:r>
            <a:r>
              <a:rPr spc="-10" dirty="0"/>
              <a:t>Ratios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0108" y="1033907"/>
          <a:ext cx="9632314" cy="172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6045"/>
                <a:gridCol w="1376045"/>
                <a:gridCol w="1376044"/>
                <a:gridCol w="1376045"/>
                <a:gridCol w="1376045"/>
                <a:gridCol w="1376045"/>
                <a:gridCol w="1376045"/>
              </a:tblGrid>
              <a:tr h="431800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Ratios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(5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66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Particulars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9D6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BETA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835" marR="322580" indent="20955">
                        <a:lnSpc>
                          <a:spcPts val="168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Standard Deviation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Sharpe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Ratio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Treynor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Ratio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Jenson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Alpha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235" marR="177800" indent="-169545">
                        <a:lnSpc>
                          <a:spcPts val="168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Portfolio Turnover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IMPRESS</a:t>
                      </a:r>
                      <a:r>
                        <a:rPr sz="16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PMS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9D60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18.4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1.42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26.3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8.18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36.7%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BSE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500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TRI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9D60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13.5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1.34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18.1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NA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NA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5016" y="4518878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35016" y="4228044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5016" y="3937211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5016" y="3647366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5016" y="3356533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5016" y="3065699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5016" y="2774866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35016" y="2485022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35016" y="2194188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571586" y="1900387"/>
            <a:ext cx="4941570" cy="2955925"/>
            <a:chOff x="4571586" y="1900387"/>
            <a:chExt cx="4941570" cy="2955925"/>
          </a:xfrm>
        </p:grpSpPr>
        <p:sp>
          <p:nvSpPr>
            <p:cNvPr id="12" name="object 12"/>
            <p:cNvSpPr/>
            <p:nvPr/>
          </p:nvSpPr>
          <p:spPr>
            <a:xfrm>
              <a:off x="4635016" y="1903354"/>
              <a:ext cx="4869815" cy="0"/>
            </a:xfrm>
            <a:custGeom>
              <a:avLst/>
              <a:gdLst/>
              <a:ahLst/>
              <a:cxnLst/>
              <a:rect l="l" t="t" r="r" b="b"/>
              <a:pathLst>
                <a:path w="4869815">
                  <a:moveTo>
                    <a:pt x="0" y="0"/>
                  </a:moveTo>
                  <a:lnTo>
                    <a:pt x="4869194" y="0"/>
                  </a:lnTo>
                </a:path>
              </a:pathLst>
            </a:custGeom>
            <a:ln w="5935">
              <a:solidFill>
                <a:srgbClr val="8585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1586" y="1903354"/>
              <a:ext cx="63500" cy="2906395"/>
            </a:xfrm>
            <a:custGeom>
              <a:avLst/>
              <a:gdLst/>
              <a:ahLst/>
              <a:cxnLst/>
              <a:rect l="l" t="t" r="r" b="b"/>
              <a:pathLst>
                <a:path w="63500" h="2906395">
                  <a:moveTo>
                    <a:pt x="63429" y="2906315"/>
                  </a:moveTo>
                  <a:lnTo>
                    <a:pt x="63429" y="0"/>
                  </a:lnTo>
                </a:path>
                <a:path w="63500" h="2906395">
                  <a:moveTo>
                    <a:pt x="0" y="2906315"/>
                  </a:moveTo>
                  <a:lnTo>
                    <a:pt x="63429" y="2906315"/>
                  </a:lnTo>
                </a:path>
                <a:path w="63500" h="2906395">
                  <a:moveTo>
                    <a:pt x="0" y="2615523"/>
                  </a:moveTo>
                  <a:lnTo>
                    <a:pt x="63429" y="2615523"/>
                  </a:lnTo>
                </a:path>
                <a:path w="63500" h="2906395">
                  <a:moveTo>
                    <a:pt x="0" y="2324689"/>
                  </a:moveTo>
                  <a:lnTo>
                    <a:pt x="63429" y="2324689"/>
                  </a:lnTo>
                </a:path>
                <a:path w="63500" h="2906395">
                  <a:moveTo>
                    <a:pt x="0" y="2033856"/>
                  </a:moveTo>
                  <a:lnTo>
                    <a:pt x="63429" y="2033856"/>
                  </a:lnTo>
                </a:path>
                <a:path w="63500" h="2906395">
                  <a:moveTo>
                    <a:pt x="0" y="1744011"/>
                  </a:moveTo>
                  <a:lnTo>
                    <a:pt x="63429" y="1744011"/>
                  </a:lnTo>
                </a:path>
                <a:path w="63500" h="2906395">
                  <a:moveTo>
                    <a:pt x="0" y="1453178"/>
                  </a:moveTo>
                  <a:lnTo>
                    <a:pt x="63429" y="1453178"/>
                  </a:lnTo>
                </a:path>
                <a:path w="63500" h="2906395">
                  <a:moveTo>
                    <a:pt x="0" y="1162344"/>
                  </a:moveTo>
                  <a:lnTo>
                    <a:pt x="63429" y="1162344"/>
                  </a:lnTo>
                </a:path>
                <a:path w="63500" h="2906395">
                  <a:moveTo>
                    <a:pt x="0" y="871511"/>
                  </a:moveTo>
                  <a:lnTo>
                    <a:pt x="63429" y="871511"/>
                  </a:lnTo>
                </a:path>
                <a:path w="63500" h="2906395">
                  <a:moveTo>
                    <a:pt x="0" y="581667"/>
                  </a:moveTo>
                  <a:lnTo>
                    <a:pt x="63429" y="581667"/>
                  </a:lnTo>
                </a:path>
                <a:path w="63500" h="2906395">
                  <a:moveTo>
                    <a:pt x="0" y="290833"/>
                  </a:moveTo>
                  <a:lnTo>
                    <a:pt x="63429" y="290833"/>
                  </a:lnTo>
                </a:path>
                <a:path w="63500" h="2906395">
                  <a:moveTo>
                    <a:pt x="0" y="0"/>
                  </a:moveTo>
                  <a:lnTo>
                    <a:pt x="63429" y="0"/>
                  </a:lnTo>
                </a:path>
              </a:pathLst>
            </a:custGeom>
            <a:ln w="5940">
              <a:solidFill>
                <a:srgbClr val="85858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35016" y="4809670"/>
              <a:ext cx="4869815" cy="46990"/>
            </a:xfrm>
            <a:custGeom>
              <a:avLst/>
              <a:gdLst/>
              <a:ahLst/>
              <a:cxnLst/>
              <a:rect l="l" t="t" r="r" b="b"/>
              <a:pathLst>
                <a:path w="4869815" h="46989">
                  <a:moveTo>
                    <a:pt x="0" y="0"/>
                  </a:moveTo>
                  <a:lnTo>
                    <a:pt x="4869194" y="0"/>
                  </a:lnTo>
                </a:path>
                <a:path w="4869815" h="46989">
                  <a:moveTo>
                    <a:pt x="0" y="0"/>
                  </a:moveTo>
                  <a:lnTo>
                    <a:pt x="0" y="46493"/>
                  </a:lnTo>
                </a:path>
                <a:path w="4869815" h="46989">
                  <a:moveTo>
                    <a:pt x="265610" y="0"/>
                  </a:moveTo>
                  <a:lnTo>
                    <a:pt x="265610" y="46493"/>
                  </a:lnTo>
                </a:path>
                <a:path w="4869815" h="46989">
                  <a:moveTo>
                    <a:pt x="536176" y="0"/>
                  </a:moveTo>
                  <a:lnTo>
                    <a:pt x="536176" y="46493"/>
                  </a:lnTo>
                </a:path>
                <a:path w="4869815" h="46989">
                  <a:moveTo>
                    <a:pt x="802777" y="0"/>
                  </a:moveTo>
                  <a:lnTo>
                    <a:pt x="802777" y="46493"/>
                  </a:lnTo>
                </a:path>
                <a:path w="4869815" h="46989">
                  <a:moveTo>
                    <a:pt x="1072352" y="0"/>
                  </a:moveTo>
                  <a:lnTo>
                    <a:pt x="1072352" y="46493"/>
                  </a:lnTo>
                </a:path>
                <a:path w="4869815" h="46989">
                  <a:moveTo>
                    <a:pt x="1341927" y="0"/>
                  </a:moveTo>
                  <a:lnTo>
                    <a:pt x="1341927" y="46493"/>
                  </a:lnTo>
                </a:path>
                <a:path w="4869815" h="46989">
                  <a:moveTo>
                    <a:pt x="1607538" y="0"/>
                  </a:moveTo>
                  <a:lnTo>
                    <a:pt x="1607538" y="46493"/>
                  </a:lnTo>
                </a:path>
                <a:path w="4869815" h="46989">
                  <a:moveTo>
                    <a:pt x="1877112" y="0"/>
                  </a:moveTo>
                  <a:lnTo>
                    <a:pt x="1877112" y="46493"/>
                  </a:lnTo>
                </a:path>
                <a:path w="4869815" h="46989">
                  <a:moveTo>
                    <a:pt x="2145696" y="0"/>
                  </a:moveTo>
                  <a:lnTo>
                    <a:pt x="2145696" y="46493"/>
                  </a:lnTo>
                </a:path>
                <a:path w="4869815" h="46989">
                  <a:moveTo>
                    <a:pt x="2415271" y="0"/>
                  </a:moveTo>
                  <a:lnTo>
                    <a:pt x="2415271" y="46493"/>
                  </a:lnTo>
                </a:path>
                <a:path w="4869815" h="46989">
                  <a:moveTo>
                    <a:pt x="2681872" y="0"/>
                  </a:moveTo>
                  <a:lnTo>
                    <a:pt x="2681872" y="46493"/>
                  </a:lnTo>
                </a:path>
                <a:path w="4869815" h="46989">
                  <a:moveTo>
                    <a:pt x="2951447" y="0"/>
                  </a:moveTo>
                  <a:lnTo>
                    <a:pt x="2951447" y="46493"/>
                  </a:lnTo>
                </a:path>
                <a:path w="4869815" h="46989">
                  <a:moveTo>
                    <a:pt x="3222013" y="0"/>
                  </a:moveTo>
                  <a:lnTo>
                    <a:pt x="3222013" y="46493"/>
                  </a:lnTo>
                </a:path>
                <a:path w="4869815" h="46989">
                  <a:moveTo>
                    <a:pt x="3487624" y="0"/>
                  </a:moveTo>
                  <a:lnTo>
                    <a:pt x="3487624" y="46493"/>
                  </a:lnTo>
                </a:path>
                <a:path w="4869815" h="46989">
                  <a:moveTo>
                    <a:pt x="3758189" y="0"/>
                  </a:moveTo>
                  <a:lnTo>
                    <a:pt x="3758189" y="46493"/>
                  </a:lnTo>
                </a:path>
                <a:path w="4869815" h="46989">
                  <a:moveTo>
                    <a:pt x="4024791" y="0"/>
                  </a:moveTo>
                  <a:lnTo>
                    <a:pt x="4024791" y="46493"/>
                  </a:lnTo>
                </a:path>
                <a:path w="4869815" h="46989">
                  <a:moveTo>
                    <a:pt x="4294366" y="0"/>
                  </a:moveTo>
                  <a:lnTo>
                    <a:pt x="4294366" y="46493"/>
                  </a:lnTo>
                </a:path>
                <a:path w="4869815" h="46989">
                  <a:moveTo>
                    <a:pt x="4563941" y="0"/>
                  </a:moveTo>
                  <a:lnTo>
                    <a:pt x="4563941" y="46493"/>
                  </a:lnTo>
                </a:path>
                <a:path w="4869815" h="46989">
                  <a:moveTo>
                    <a:pt x="4830542" y="0"/>
                  </a:moveTo>
                  <a:lnTo>
                    <a:pt x="4830542" y="46493"/>
                  </a:lnTo>
                </a:path>
              </a:pathLst>
            </a:custGeom>
            <a:ln w="5940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6111" y="2136799"/>
              <a:ext cx="4887015" cy="252452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036189" y="1696106"/>
            <a:ext cx="427990" cy="322326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25"/>
              </a:spcBef>
            </a:pPr>
            <a:r>
              <a:rPr sz="1550" spc="-20" dirty="0">
                <a:latin typeface="Calibri"/>
                <a:cs typeface="Calibri"/>
              </a:rPr>
              <a:t>2000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550" spc="-20" dirty="0">
                <a:latin typeface="Calibri"/>
                <a:cs typeface="Calibri"/>
              </a:rPr>
              <a:t>1800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550" spc="-20" dirty="0">
                <a:latin typeface="Calibri"/>
                <a:cs typeface="Calibri"/>
              </a:rPr>
              <a:t>1600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550" spc="-20" dirty="0">
                <a:latin typeface="Calibri"/>
                <a:cs typeface="Calibri"/>
              </a:rPr>
              <a:t>1400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550" spc="-20" dirty="0">
                <a:latin typeface="Calibri"/>
                <a:cs typeface="Calibri"/>
              </a:rPr>
              <a:t>1200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550" spc="-20" dirty="0">
                <a:latin typeface="Calibri"/>
                <a:cs typeface="Calibri"/>
              </a:rPr>
              <a:t>1000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550" spc="-25" dirty="0">
                <a:latin typeface="Calibri"/>
                <a:cs typeface="Calibri"/>
              </a:rPr>
              <a:t>800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550" spc="-25" dirty="0">
                <a:latin typeface="Calibri"/>
                <a:cs typeface="Calibri"/>
              </a:rPr>
              <a:t>600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550" spc="-25" dirty="0">
                <a:latin typeface="Calibri"/>
                <a:cs typeface="Calibri"/>
              </a:rPr>
              <a:t>400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550" spc="-25" dirty="0">
                <a:latin typeface="Calibri"/>
                <a:cs typeface="Calibri"/>
              </a:rPr>
              <a:t>200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550" spc="-50" dirty="0">
                <a:latin typeface="Calibri"/>
                <a:cs typeface="Calibri"/>
              </a:rPr>
              <a:t>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2355" y="4890542"/>
            <a:ext cx="5006975" cy="6083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1280">
              <a:lnSpc>
                <a:spcPts val="1210"/>
              </a:lnSpc>
            </a:pPr>
            <a:r>
              <a:rPr sz="1150" dirty="0">
                <a:latin typeface="Calibri"/>
                <a:cs typeface="Calibri"/>
              </a:rPr>
              <a:t>2-Jan-</a:t>
            </a:r>
            <a:r>
              <a:rPr sz="1150" spc="-25" dirty="0">
                <a:latin typeface="Calibri"/>
                <a:cs typeface="Calibri"/>
              </a:rPr>
              <a:t>17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20"/>
              </a:spcBef>
            </a:pPr>
            <a:r>
              <a:rPr sz="1150" spc="-10" dirty="0">
                <a:latin typeface="Calibri"/>
                <a:cs typeface="Calibri"/>
              </a:rPr>
              <a:t>2-</a:t>
            </a:r>
            <a:r>
              <a:rPr sz="1150" dirty="0">
                <a:latin typeface="Calibri"/>
                <a:cs typeface="Calibri"/>
              </a:rPr>
              <a:t>Jun-</a:t>
            </a:r>
            <a:r>
              <a:rPr sz="1150" spc="-25" dirty="0">
                <a:latin typeface="Calibri"/>
                <a:cs typeface="Calibri"/>
              </a:rPr>
              <a:t>17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45"/>
              </a:spcBef>
            </a:pPr>
            <a:r>
              <a:rPr sz="1150" dirty="0">
                <a:latin typeface="Calibri"/>
                <a:cs typeface="Calibri"/>
              </a:rPr>
              <a:t>2-Nov-</a:t>
            </a:r>
            <a:r>
              <a:rPr sz="1150" spc="-25" dirty="0">
                <a:latin typeface="Calibri"/>
                <a:cs typeface="Calibri"/>
              </a:rPr>
              <a:t>17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15"/>
              </a:spcBef>
            </a:pPr>
            <a:r>
              <a:rPr sz="1150" dirty="0">
                <a:latin typeface="Calibri"/>
                <a:cs typeface="Calibri"/>
              </a:rPr>
              <a:t>2-Apr-</a:t>
            </a:r>
            <a:r>
              <a:rPr sz="1150" spc="-25" dirty="0">
                <a:latin typeface="Calibri"/>
                <a:cs typeface="Calibri"/>
              </a:rPr>
              <a:t>18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50"/>
              </a:spcBef>
            </a:pPr>
            <a:r>
              <a:rPr sz="1150" dirty="0">
                <a:latin typeface="Calibri"/>
                <a:cs typeface="Calibri"/>
              </a:rPr>
              <a:t>2-Sep-</a:t>
            </a:r>
            <a:r>
              <a:rPr sz="1150" spc="-25" dirty="0">
                <a:latin typeface="Calibri"/>
                <a:cs typeface="Calibri"/>
              </a:rPr>
              <a:t>18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45"/>
              </a:spcBef>
            </a:pPr>
            <a:r>
              <a:rPr sz="1150" dirty="0">
                <a:latin typeface="Calibri"/>
                <a:cs typeface="Calibri"/>
              </a:rPr>
              <a:t>2-Feb-</a:t>
            </a:r>
            <a:r>
              <a:rPr sz="1150" spc="-25" dirty="0">
                <a:latin typeface="Calibri"/>
                <a:cs typeface="Calibri"/>
              </a:rPr>
              <a:t>19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05"/>
              </a:spcBef>
            </a:pPr>
            <a:r>
              <a:rPr sz="1150" spc="-10" dirty="0">
                <a:latin typeface="Calibri"/>
                <a:cs typeface="Calibri"/>
              </a:rPr>
              <a:t>2-</a:t>
            </a:r>
            <a:r>
              <a:rPr sz="1150" dirty="0">
                <a:latin typeface="Calibri"/>
                <a:cs typeface="Calibri"/>
              </a:rPr>
              <a:t>Jul-</a:t>
            </a:r>
            <a:r>
              <a:rPr sz="1150" spc="-25" dirty="0">
                <a:latin typeface="Calibri"/>
                <a:cs typeface="Calibri"/>
              </a:rPr>
              <a:t>19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45"/>
              </a:spcBef>
            </a:pPr>
            <a:r>
              <a:rPr sz="1150" dirty="0">
                <a:latin typeface="Calibri"/>
                <a:cs typeface="Calibri"/>
              </a:rPr>
              <a:t>2-Dec-</a:t>
            </a:r>
            <a:r>
              <a:rPr sz="1150" spc="-25" dirty="0">
                <a:latin typeface="Calibri"/>
                <a:cs typeface="Calibri"/>
              </a:rPr>
              <a:t>19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30"/>
              </a:spcBef>
            </a:pPr>
            <a:r>
              <a:rPr sz="1150" dirty="0">
                <a:latin typeface="Calibri"/>
                <a:cs typeface="Calibri"/>
              </a:rPr>
              <a:t>2-May-</a:t>
            </a:r>
            <a:r>
              <a:rPr sz="1150" spc="-25" dirty="0">
                <a:latin typeface="Calibri"/>
                <a:cs typeface="Calibri"/>
              </a:rPr>
              <a:t>20</a:t>
            </a:r>
            <a:endParaRPr sz="11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50"/>
              </a:spcBef>
            </a:pPr>
            <a:r>
              <a:rPr sz="1150" dirty="0">
                <a:latin typeface="Calibri"/>
                <a:cs typeface="Calibri"/>
              </a:rPr>
              <a:t>2-Oct-</a:t>
            </a:r>
            <a:r>
              <a:rPr sz="1150" spc="-25" dirty="0">
                <a:latin typeface="Calibri"/>
                <a:cs typeface="Calibri"/>
              </a:rPr>
              <a:t>20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15"/>
              </a:spcBef>
            </a:pPr>
            <a:r>
              <a:rPr sz="1150" dirty="0">
                <a:latin typeface="Calibri"/>
                <a:cs typeface="Calibri"/>
              </a:rPr>
              <a:t>2-Mar-</a:t>
            </a:r>
            <a:r>
              <a:rPr sz="1150" spc="-25" dirty="0">
                <a:latin typeface="Calibri"/>
                <a:cs typeface="Calibri"/>
              </a:rPr>
              <a:t>21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45"/>
              </a:spcBef>
            </a:pPr>
            <a:r>
              <a:rPr sz="1150" dirty="0">
                <a:latin typeface="Calibri"/>
                <a:cs typeface="Calibri"/>
              </a:rPr>
              <a:t>2-Aug-</a:t>
            </a:r>
            <a:r>
              <a:rPr sz="1150" spc="-25" dirty="0">
                <a:latin typeface="Calibri"/>
                <a:cs typeface="Calibri"/>
              </a:rPr>
              <a:t>21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50"/>
              </a:spcBef>
            </a:pPr>
            <a:r>
              <a:rPr sz="1150" spc="-10" dirty="0">
                <a:latin typeface="Calibri"/>
                <a:cs typeface="Calibri"/>
              </a:rPr>
              <a:t>2-</a:t>
            </a:r>
            <a:r>
              <a:rPr sz="1150" dirty="0">
                <a:latin typeface="Calibri"/>
                <a:cs typeface="Calibri"/>
              </a:rPr>
              <a:t>Jan-</a:t>
            </a:r>
            <a:r>
              <a:rPr sz="1150" spc="-25" dirty="0">
                <a:latin typeface="Calibri"/>
                <a:cs typeface="Calibri"/>
              </a:rPr>
              <a:t>22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15"/>
              </a:spcBef>
            </a:pPr>
            <a:r>
              <a:rPr sz="1150" spc="-10" dirty="0">
                <a:latin typeface="Calibri"/>
                <a:cs typeface="Calibri"/>
              </a:rPr>
              <a:t>2-</a:t>
            </a:r>
            <a:r>
              <a:rPr sz="1150" dirty="0">
                <a:latin typeface="Calibri"/>
                <a:cs typeface="Calibri"/>
              </a:rPr>
              <a:t>Jun-</a:t>
            </a:r>
            <a:r>
              <a:rPr sz="1150" spc="-25" dirty="0">
                <a:latin typeface="Calibri"/>
                <a:cs typeface="Calibri"/>
              </a:rPr>
              <a:t>22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50"/>
              </a:spcBef>
            </a:pPr>
            <a:r>
              <a:rPr sz="1150" dirty="0">
                <a:latin typeface="Calibri"/>
                <a:cs typeface="Calibri"/>
              </a:rPr>
              <a:t>2-Nov-</a:t>
            </a:r>
            <a:r>
              <a:rPr sz="1150" spc="-25" dirty="0">
                <a:latin typeface="Calibri"/>
                <a:cs typeface="Calibri"/>
              </a:rPr>
              <a:t>22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20"/>
              </a:spcBef>
            </a:pPr>
            <a:r>
              <a:rPr sz="1150" spc="-10" dirty="0">
                <a:latin typeface="Calibri"/>
                <a:cs typeface="Calibri"/>
              </a:rPr>
              <a:t>2-</a:t>
            </a:r>
            <a:r>
              <a:rPr sz="1150" dirty="0">
                <a:latin typeface="Calibri"/>
                <a:cs typeface="Calibri"/>
              </a:rPr>
              <a:t>Apr-</a:t>
            </a:r>
            <a:r>
              <a:rPr sz="1150" spc="-25" dirty="0">
                <a:latin typeface="Calibri"/>
                <a:cs typeface="Calibri"/>
              </a:rPr>
              <a:t>23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45"/>
              </a:spcBef>
            </a:pPr>
            <a:r>
              <a:rPr sz="1150" dirty="0">
                <a:latin typeface="Calibri"/>
                <a:cs typeface="Calibri"/>
              </a:rPr>
              <a:t>2-Sep-</a:t>
            </a:r>
            <a:r>
              <a:rPr sz="1150" spc="-25" dirty="0">
                <a:latin typeface="Calibri"/>
                <a:cs typeface="Calibri"/>
              </a:rPr>
              <a:t>23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45"/>
              </a:spcBef>
            </a:pPr>
            <a:r>
              <a:rPr sz="1150" dirty="0">
                <a:latin typeface="Calibri"/>
                <a:cs typeface="Calibri"/>
              </a:rPr>
              <a:t>2-Feb-</a:t>
            </a:r>
            <a:r>
              <a:rPr sz="1150" spc="-25" dirty="0">
                <a:latin typeface="Calibri"/>
                <a:cs typeface="Calibri"/>
              </a:rPr>
              <a:t>24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20"/>
              </a:spcBef>
            </a:pPr>
            <a:r>
              <a:rPr sz="1150" spc="-10" dirty="0">
                <a:latin typeface="Calibri"/>
                <a:cs typeface="Calibri"/>
              </a:rPr>
              <a:t>2-</a:t>
            </a:r>
            <a:r>
              <a:rPr sz="1150" dirty="0">
                <a:latin typeface="Calibri"/>
                <a:cs typeface="Calibri"/>
              </a:rPr>
              <a:t>Jul-</a:t>
            </a:r>
            <a:r>
              <a:rPr sz="1150" spc="-25" dirty="0">
                <a:latin typeface="Calibri"/>
                <a:cs typeface="Calibri"/>
              </a:rPr>
              <a:t>24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73082" y="1528184"/>
            <a:ext cx="510540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b="1" spc="-10" dirty="0">
                <a:latin typeface="Calibri"/>
                <a:cs typeface="Calibri"/>
              </a:rPr>
              <a:t>RADICO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Success</a:t>
            </a:r>
            <a:r>
              <a:rPr spc="-60" dirty="0"/>
              <a:t> </a:t>
            </a:r>
            <a:r>
              <a:rPr dirty="0"/>
              <a:t>Stories</a:t>
            </a:r>
            <a:r>
              <a:rPr spc="-25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Radico</a:t>
            </a:r>
            <a:r>
              <a:rPr spc="-45" dirty="0"/>
              <a:t> </a:t>
            </a:r>
            <a:r>
              <a:rPr spc="-10" dirty="0"/>
              <a:t>Khaitan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5823" y="3804665"/>
            <a:ext cx="7404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Initial</a:t>
            </a:r>
            <a:r>
              <a:rPr sz="1400" spc="-25" dirty="0">
                <a:latin typeface="Calibri"/>
                <a:cs typeface="Calibri"/>
              </a:rPr>
              <a:t> buy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80018" y="3331845"/>
            <a:ext cx="9309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69" marR="5080" indent="-4000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Partial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Profit </a:t>
            </a:r>
            <a:r>
              <a:rPr sz="1400" spc="-20" dirty="0">
                <a:latin typeface="Calibri"/>
                <a:cs typeface="Calibri"/>
              </a:rPr>
              <a:t>Book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01967" y="2831338"/>
            <a:ext cx="488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Partial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01967" y="3044698"/>
            <a:ext cx="4267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Profit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01967" y="3258057"/>
            <a:ext cx="394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Book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7223" y="1084579"/>
            <a:ext cx="330517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Radico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Khaitan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Limited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(RKL)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one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of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295" dirty="0">
                <a:latin typeface="Calibri"/>
                <a:cs typeface="Calibri"/>
              </a:rPr>
              <a:t>    </a:t>
            </a:r>
            <a:r>
              <a:rPr sz="1600" dirty="0">
                <a:latin typeface="Calibri"/>
                <a:cs typeface="Calibri"/>
              </a:rPr>
              <a:t>oldest</a:t>
            </a:r>
            <a:r>
              <a:rPr sz="1600" spc="300" dirty="0">
                <a:latin typeface="Calibri"/>
                <a:cs typeface="Calibri"/>
              </a:rPr>
              <a:t>   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300" dirty="0">
                <a:latin typeface="Calibri"/>
                <a:cs typeface="Calibri"/>
              </a:rPr>
              <a:t>   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295" dirty="0">
                <a:latin typeface="Calibri"/>
                <a:cs typeface="Calibri"/>
              </a:rPr>
              <a:t>    </a:t>
            </a:r>
            <a:r>
              <a:rPr sz="1600" spc="-10" dirty="0">
                <a:latin typeface="Calibri"/>
                <a:cs typeface="Calibri"/>
              </a:rPr>
              <a:t>largest </a:t>
            </a:r>
            <a:r>
              <a:rPr sz="1600" dirty="0">
                <a:latin typeface="Calibri"/>
                <a:cs typeface="Calibri"/>
              </a:rPr>
              <a:t>manufacturers</a:t>
            </a:r>
            <a:r>
              <a:rPr sz="1600" spc="1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1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Indian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Made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Foreign </a:t>
            </a:r>
            <a:r>
              <a:rPr sz="1600" dirty="0">
                <a:latin typeface="Calibri"/>
                <a:cs typeface="Calibri"/>
              </a:rPr>
              <a:t>Liquor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(IMFL)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India.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7223" y="2304033"/>
            <a:ext cx="33058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RKL</a:t>
            </a:r>
            <a:r>
              <a:rPr sz="1600" spc="4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4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one</a:t>
            </a:r>
            <a:r>
              <a:rPr sz="1600" spc="4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4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43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few</a:t>
            </a:r>
            <a:r>
              <a:rPr sz="1600" spc="4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companies</a:t>
            </a:r>
            <a:r>
              <a:rPr sz="1600" spc="434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in </a:t>
            </a:r>
            <a:r>
              <a:rPr sz="1600" dirty="0">
                <a:latin typeface="Calibri"/>
                <a:cs typeface="Calibri"/>
              </a:rPr>
              <a:t>India</a:t>
            </a:r>
            <a:r>
              <a:rPr sz="1600" spc="204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21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have</a:t>
            </a:r>
            <a:r>
              <a:rPr sz="1600" spc="21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developed</a:t>
            </a:r>
            <a:r>
              <a:rPr sz="1600" spc="21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its</a:t>
            </a:r>
            <a:r>
              <a:rPr sz="1600" spc="210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entire </a:t>
            </a:r>
            <a:r>
              <a:rPr sz="1600" dirty="0">
                <a:latin typeface="Calibri"/>
                <a:cs typeface="Calibri"/>
              </a:rPr>
              <a:t>brand</a:t>
            </a:r>
            <a:r>
              <a:rPr sz="1600" spc="15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portfolio</a:t>
            </a:r>
            <a:r>
              <a:rPr sz="1600" spc="15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organically,</a:t>
            </a:r>
            <a:r>
              <a:rPr sz="1600" spc="15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155" dirty="0">
                <a:latin typeface="Calibri"/>
                <a:cs typeface="Calibri"/>
              </a:rPr>
              <a:t>  </a:t>
            </a:r>
            <a:r>
              <a:rPr sz="1600" spc="-25" dirty="0">
                <a:latin typeface="Calibri"/>
                <a:cs typeface="Calibri"/>
              </a:rPr>
              <a:t>in- </a:t>
            </a:r>
            <a:r>
              <a:rPr sz="1600" dirty="0">
                <a:latin typeface="Calibri"/>
                <a:cs typeface="Calibri"/>
              </a:rPr>
              <a:t>house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capabilities.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7223" y="3522929"/>
            <a:ext cx="3305810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With</a:t>
            </a:r>
            <a:r>
              <a:rPr sz="1600" spc="13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over</a:t>
            </a:r>
            <a:r>
              <a:rPr sz="1600" spc="13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15</a:t>
            </a:r>
            <a:r>
              <a:rPr sz="1600" spc="13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brands</a:t>
            </a:r>
            <a:r>
              <a:rPr sz="1600" spc="12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including</a:t>
            </a:r>
            <a:r>
              <a:rPr sz="1600" spc="135" dirty="0">
                <a:latin typeface="Calibri"/>
                <a:cs typeface="Calibri"/>
              </a:rPr>
              <a:t>  </a:t>
            </a:r>
            <a:r>
              <a:rPr sz="1600" spc="-20" dirty="0">
                <a:latin typeface="Calibri"/>
                <a:cs typeface="Calibri"/>
              </a:rPr>
              <a:t>four </a:t>
            </a:r>
            <a:r>
              <a:rPr sz="1600" dirty="0">
                <a:latin typeface="Calibri"/>
                <a:cs typeface="Calibri"/>
              </a:rPr>
              <a:t>millionaire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brands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portfolio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8PM </a:t>
            </a:r>
            <a:r>
              <a:rPr sz="1600" dirty="0">
                <a:latin typeface="Calibri"/>
                <a:cs typeface="Calibri"/>
              </a:rPr>
              <a:t>Whisky,</a:t>
            </a:r>
            <a:r>
              <a:rPr sz="1600" spc="300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Magic</a:t>
            </a:r>
            <a:r>
              <a:rPr sz="1600" spc="300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Moments</a:t>
            </a:r>
            <a:r>
              <a:rPr sz="1600" spc="305" dirty="0">
                <a:latin typeface="Calibri"/>
                <a:cs typeface="Calibri"/>
              </a:rPr>
              <a:t>   </a:t>
            </a:r>
            <a:r>
              <a:rPr sz="1600" spc="-10" dirty="0">
                <a:latin typeface="Calibri"/>
                <a:cs typeface="Calibri"/>
              </a:rPr>
              <a:t>Vodka, </a:t>
            </a:r>
            <a:r>
              <a:rPr sz="1600" dirty="0">
                <a:latin typeface="Calibri"/>
                <a:cs typeface="Calibri"/>
              </a:rPr>
              <a:t>Contessa</a:t>
            </a:r>
            <a:r>
              <a:rPr sz="1600" spc="9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XXX</a:t>
            </a:r>
            <a:r>
              <a:rPr sz="1600" spc="9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Rum</a:t>
            </a:r>
            <a:r>
              <a:rPr sz="1600" spc="9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9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Old</a:t>
            </a:r>
            <a:r>
              <a:rPr sz="1600" spc="100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Admiral </a:t>
            </a:r>
            <a:r>
              <a:rPr sz="1600" dirty="0">
                <a:latin typeface="Calibri"/>
                <a:cs typeface="Calibri"/>
              </a:rPr>
              <a:t>Brandy</a:t>
            </a:r>
            <a:r>
              <a:rPr sz="1600" spc="4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4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4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rich</a:t>
            </a:r>
            <a:r>
              <a:rPr sz="1600" spc="43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history</a:t>
            </a:r>
            <a:r>
              <a:rPr sz="1600" spc="43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4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over</a:t>
            </a:r>
            <a:r>
              <a:rPr sz="1600" spc="4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75 </a:t>
            </a:r>
            <a:r>
              <a:rPr sz="1600" dirty="0">
                <a:latin typeface="Calibri"/>
                <a:cs typeface="Calibri"/>
              </a:rPr>
              <a:t>years</a:t>
            </a:r>
            <a:r>
              <a:rPr sz="1600" spc="8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continues</a:t>
            </a:r>
            <a:r>
              <a:rPr sz="1600" spc="8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8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set</a:t>
            </a:r>
            <a:r>
              <a:rPr sz="1600" spc="8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8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pace</a:t>
            </a:r>
            <a:r>
              <a:rPr sz="1600" spc="80" dirty="0">
                <a:latin typeface="Calibri"/>
                <a:cs typeface="Calibri"/>
              </a:rPr>
              <a:t>  </a:t>
            </a:r>
            <a:r>
              <a:rPr sz="1600" spc="-25" dirty="0">
                <a:latin typeface="Calibri"/>
                <a:cs typeface="Calibri"/>
              </a:rPr>
              <a:t>for </a:t>
            </a:r>
            <a:r>
              <a:rPr sz="1600" dirty="0">
                <a:latin typeface="Calibri"/>
                <a:cs typeface="Calibri"/>
              </a:rPr>
              <a:t>today</a:t>
            </a:r>
            <a:r>
              <a:rPr sz="1600" spc="2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shape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business</a:t>
            </a:r>
            <a:r>
              <a:rPr sz="1600" spc="2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outlook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tomorrow.</a:t>
            </a:r>
            <a:endParaRPr sz="16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Through</a:t>
            </a:r>
            <a:r>
              <a:rPr sz="1600" spc="35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premium</a:t>
            </a:r>
            <a:r>
              <a:rPr sz="1600" spc="36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brand</a:t>
            </a:r>
            <a:r>
              <a:rPr sz="1600" spc="355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launches, </a:t>
            </a:r>
            <a:r>
              <a:rPr sz="1600" dirty="0">
                <a:latin typeface="Calibri"/>
                <a:cs typeface="Calibri"/>
              </a:rPr>
              <a:t>backward</a:t>
            </a:r>
            <a:r>
              <a:rPr sz="1600" spc="19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integration,</a:t>
            </a:r>
            <a:r>
              <a:rPr sz="1600" spc="19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better</a:t>
            </a:r>
            <a:r>
              <a:rPr sz="1600" spc="190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pricing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wider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distribution,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Radico</a:t>
            </a:r>
            <a:r>
              <a:rPr sz="1600" spc="2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Khaitan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sweet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spot.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6403" y="4466294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6403" y="4143805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56403" y="3820327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6403" y="3497838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6403" y="3175349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6403" y="2851871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6403" y="2529383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6403" y="2205904"/>
            <a:ext cx="4869815" cy="0"/>
          </a:xfrm>
          <a:custGeom>
            <a:avLst/>
            <a:gdLst/>
            <a:ahLst/>
            <a:cxnLst/>
            <a:rect l="l" t="t" r="r" b="b"/>
            <a:pathLst>
              <a:path w="4869815">
                <a:moveTo>
                  <a:pt x="0" y="0"/>
                </a:moveTo>
                <a:lnTo>
                  <a:pt x="4869194" y="0"/>
                </a:lnTo>
              </a:path>
            </a:pathLst>
          </a:custGeom>
          <a:ln w="593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492973" y="1880448"/>
            <a:ext cx="5097780" cy="2955925"/>
            <a:chOff x="4492973" y="1880448"/>
            <a:chExt cx="5097780" cy="2955925"/>
          </a:xfrm>
        </p:grpSpPr>
        <p:sp>
          <p:nvSpPr>
            <p:cNvPr id="11" name="object 11"/>
            <p:cNvSpPr/>
            <p:nvPr/>
          </p:nvSpPr>
          <p:spPr>
            <a:xfrm>
              <a:off x="4556403" y="1883416"/>
              <a:ext cx="4869815" cy="0"/>
            </a:xfrm>
            <a:custGeom>
              <a:avLst/>
              <a:gdLst/>
              <a:ahLst/>
              <a:cxnLst/>
              <a:rect l="l" t="t" r="r" b="b"/>
              <a:pathLst>
                <a:path w="4869815">
                  <a:moveTo>
                    <a:pt x="0" y="0"/>
                  </a:moveTo>
                  <a:lnTo>
                    <a:pt x="4869194" y="0"/>
                  </a:lnTo>
                </a:path>
              </a:pathLst>
            </a:custGeom>
            <a:ln w="5935">
              <a:solidFill>
                <a:srgbClr val="8585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2973" y="1883416"/>
              <a:ext cx="63500" cy="2906395"/>
            </a:xfrm>
            <a:custGeom>
              <a:avLst/>
              <a:gdLst/>
              <a:ahLst/>
              <a:cxnLst/>
              <a:rect l="l" t="t" r="r" b="b"/>
              <a:pathLst>
                <a:path w="63500" h="2906395">
                  <a:moveTo>
                    <a:pt x="63429" y="2906315"/>
                  </a:moveTo>
                  <a:lnTo>
                    <a:pt x="63429" y="0"/>
                  </a:lnTo>
                </a:path>
                <a:path w="63500" h="2906395">
                  <a:moveTo>
                    <a:pt x="0" y="2906315"/>
                  </a:moveTo>
                  <a:lnTo>
                    <a:pt x="63429" y="2906315"/>
                  </a:lnTo>
                </a:path>
                <a:path w="63500" h="2906395">
                  <a:moveTo>
                    <a:pt x="0" y="2582878"/>
                  </a:moveTo>
                  <a:lnTo>
                    <a:pt x="63429" y="2582878"/>
                  </a:lnTo>
                </a:path>
                <a:path w="63500" h="2906395">
                  <a:moveTo>
                    <a:pt x="0" y="2260389"/>
                  </a:moveTo>
                  <a:lnTo>
                    <a:pt x="63429" y="2260389"/>
                  </a:lnTo>
                </a:path>
                <a:path w="63500" h="2906395">
                  <a:moveTo>
                    <a:pt x="0" y="1936911"/>
                  </a:moveTo>
                  <a:lnTo>
                    <a:pt x="63429" y="1936911"/>
                  </a:lnTo>
                </a:path>
                <a:path w="63500" h="2906395">
                  <a:moveTo>
                    <a:pt x="0" y="1614422"/>
                  </a:moveTo>
                  <a:lnTo>
                    <a:pt x="63429" y="1614422"/>
                  </a:lnTo>
                </a:path>
                <a:path w="63500" h="2906395">
                  <a:moveTo>
                    <a:pt x="0" y="1291933"/>
                  </a:moveTo>
                  <a:lnTo>
                    <a:pt x="63429" y="1291933"/>
                  </a:lnTo>
                </a:path>
                <a:path w="63500" h="2906395">
                  <a:moveTo>
                    <a:pt x="0" y="968455"/>
                  </a:moveTo>
                  <a:lnTo>
                    <a:pt x="63429" y="968455"/>
                  </a:lnTo>
                </a:path>
                <a:path w="63500" h="2906395">
                  <a:moveTo>
                    <a:pt x="0" y="645966"/>
                  </a:moveTo>
                  <a:lnTo>
                    <a:pt x="63429" y="645966"/>
                  </a:lnTo>
                </a:path>
                <a:path w="63500" h="2906395">
                  <a:moveTo>
                    <a:pt x="0" y="322488"/>
                  </a:moveTo>
                  <a:lnTo>
                    <a:pt x="63429" y="322488"/>
                  </a:lnTo>
                </a:path>
                <a:path w="63500" h="2906395">
                  <a:moveTo>
                    <a:pt x="0" y="0"/>
                  </a:moveTo>
                  <a:lnTo>
                    <a:pt x="63429" y="0"/>
                  </a:lnTo>
                </a:path>
              </a:pathLst>
            </a:custGeom>
            <a:ln w="5940">
              <a:solidFill>
                <a:srgbClr val="85858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56403" y="4789731"/>
              <a:ext cx="4869815" cy="46990"/>
            </a:xfrm>
            <a:custGeom>
              <a:avLst/>
              <a:gdLst/>
              <a:ahLst/>
              <a:cxnLst/>
              <a:rect l="l" t="t" r="r" b="b"/>
              <a:pathLst>
                <a:path w="4869815" h="46989">
                  <a:moveTo>
                    <a:pt x="0" y="0"/>
                  </a:moveTo>
                  <a:lnTo>
                    <a:pt x="4869194" y="0"/>
                  </a:lnTo>
                </a:path>
                <a:path w="4869815" h="46989">
                  <a:moveTo>
                    <a:pt x="0" y="0"/>
                  </a:moveTo>
                  <a:lnTo>
                    <a:pt x="0" y="46493"/>
                  </a:lnTo>
                </a:path>
                <a:path w="4869815" h="46989">
                  <a:moveTo>
                    <a:pt x="265610" y="0"/>
                  </a:moveTo>
                  <a:lnTo>
                    <a:pt x="265610" y="46493"/>
                  </a:lnTo>
                </a:path>
                <a:path w="4869815" h="46989">
                  <a:moveTo>
                    <a:pt x="536176" y="0"/>
                  </a:moveTo>
                  <a:lnTo>
                    <a:pt x="536176" y="46493"/>
                  </a:lnTo>
                </a:path>
                <a:path w="4869815" h="46989">
                  <a:moveTo>
                    <a:pt x="802777" y="0"/>
                  </a:moveTo>
                  <a:lnTo>
                    <a:pt x="802777" y="46493"/>
                  </a:lnTo>
                </a:path>
                <a:path w="4869815" h="46989">
                  <a:moveTo>
                    <a:pt x="1072352" y="0"/>
                  </a:moveTo>
                  <a:lnTo>
                    <a:pt x="1072352" y="46493"/>
                  </a:lnTo>
                </a:path>
                <a:path w="4869815" h="46989">
                  <a:moveTo>
                    <a:pt x="1341927" y="0"/>
                  </a:moveTo>
                  <a:lnTo>
                    <a:pt x="1341927" y="46493"/>
                  </a:lnTo>
                </a:path>
                <a:path w="4869815" h="46989">
                  <a:moveTo>
                    <a:pt x="1607538" y="0"/>
                  </a:moveTo>
                  <a:lnTo>
                    <a:pt x="1607538" y="46493"/>
                  </a:lnTo>
                </a:path>
                <a:path w="4869815" h="46989">
                  <a:moveTo>
                    <a:pt x="1877112" y="0"/>
                  </a:moveTo>
                  <a:lnTo>
                    <a:pt x="1877112" y="46493"/>
                  </a:lnTo>
                </a:path>
                <a:path w="4869815" h="46989">
                  <a:moveTo>
                    <a:pt x="2145696" y="0"/>
                  </a:moveTo>
                  <a:lnTo>
                    <a:pt x="2145696" y="46493"/>
                  </a:lnTo>
                </a:path>
                <a:path w="4869815" h="46989">
                  <a:moveTo>
                    <a:pt x="2415271" y="0"/>
                  </a:moveTo>
                  <a:lnTo>
                    <a:pt x="2415271" y="46493"/>
                  </a:lnTo>
                </a:path>
                <a:path w="4869815" h="46989">
                  <a:moveTo>
                    <a:pt x="2681872" y="0"/>
                  </a:moveTo>
                  <a:lnTo>
                    <a:pt x="2681872" y="46493"/>
                  </a:lnTo>
                </a:path>
                <a:path w="4869815" h="46989">
                  <a:moveTo>
                    <a:pt x="2951447" y="0"/>
                  </a:moveTo>
                  <a:lnTo>
                    <a:pt x="2951447" y="46493"/>
                  </a:lnTo>
                </a:path>
                <a:path w="4869815" h="46989">
                  <a:moveTo>
                    <a:pt x="3222013" y="0"/>
                  </a:moveTo>
                  <a:lnTo>
                    <a:pt x="3222013" y="46493"/>
                  </a:lnTo>
                </a:path>
                <a:path w="4869815" h="46989">
                  <a:moveTo>
                    <a:pt x="3487624" y="0"/>
                  </a:moveTo>
                  <a:lnTo>
                    <a:pt x="3487624" y="46493"/>
                  </a:lnTo>
                </a:path>
                <a:path w="4869815" h="46989">
                  <a:moveTo>
                    <a:pt x="3758189" y="0"/>
                  </a:moveTo>
                  <a:lnTo>
                    <a:pt x="3758189" y="46493"/>
                  </a:lnTo>
                </a:path>
                <a:path w="4869815" h="46989">
                  <a:moveTo>
                    <a:pt x="4024791" y="0"/>
                  </a:moveTo>
                  <a:lnTo>
                    <a:pt x="4024791" y="46493"/>
                  </a:lnTo>
                </a:path>
                <a:path w="4869815" h="46989">
                  <a:moveTo>
                    <a:pt x="4294366" y="0"/>
                  </a:moveTo>
                  <a:lnTo>
                    <a:pt x="4294366" y="46493"/>
                  </a:lnTo>
                </a:path>
                <a:path w="4869815" h="46989">
                  <a:moveTo>
                    <a:pt x="4563941" y="0"/>
                  </a:moveTo>
                  <a:lnTo>
                    <a:pt x="4563941" y="46493"/>
                  </a:lnTo>
                </a:path>
                <a:path w="4869815" h="46989">
                  <a:moveTo>
                    <a:pt x="4830542" y="0"/>
                  </a:moveTo>
                  <a:lnTo>
                    <a:pt x="4830542" y="46493"/>
                  </a:lnTo>
                </a:path>
              </a:pathLst>
            </a:custGeom>
            <a:ln w="5940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7495" y="2082482"/>
              <a:ext cx="5043100" cy="243525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957576" y="1643934"/>
            <a:ext cx="427990" cy="32550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80"/>
              </a:spcBef>
            </a:pPr>
            <a:r>
              <a:rPr sz="1550" spc="-20" dirty="0">
                <a:latin typeface="Calibri"/>
                <a:cs typeface="Calibri"/>
              </a:rPr>
              <a:t>9000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80"/>
              </a:spcBef>
            </a:pPr>
            <a:r>
              <a:rPr sz="1550" spc="-20" dirty="0">
                <a:latin typeface="Calibri"/>
                <a:cs typeface="Calibri"/>
              </a:rPr>
              <a:t>8000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85"/>
              </a:spcBef>
            </a:pPr>
            <a:r>
              <a:rPr sz="1550" spc="-20" dirty="0">
                <a:latin typeface="Calibri"/>
                <a:cs typeface="Calibri"/>
              </a:rPr>
              <a:t>7000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85"/>
              </a:spcBef>
            </a:pPr>
            <a:r>
              <a:rPr sz="1550" spc="-20" dirty="0">
                <a:latin typeface="Calibri"/>
                <a:cs typeface="Calibri"/>
              </a:rPr>
              <a:t>6000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80"/>
              </a:spcBef>
            </a:pPr>
            <a:r>
              <a:rPr sz="1550" spc="-20" dirty="0">
                <a:latin typeface="Calibri"/>
                <a:cs typeface="Calibri"/>
              </a:rPr>
              <a:t>5000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85"/>
              </a:spcBef>
            </a:pPr>
            <a:r>
              <a:rPr sz="1550" spc="-20" dirty="0">
                <a:latin typeface="Calibri"/>
                <a:cs typeface="Calibri"/>
              </a:rPr>
              <a:t>4000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80"/>
              </a:spcBef>
            </a:pPr>
            <a:r>
              <a:rPr sz="1550" spc="-20" dirty="0">
                <a:latin typeface="Calibri"/>
                <a:cs typeface="Calibri"/>
              </a:rPr>
              <a:t>3000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85"/>
              </a:spcBef>
            </a:pPr>
            <a:r>
              <a:rPr sz="1550" spc="-20" dirty="0">
                <a:latin typeface="Calibri"/>
                <a:cs typeface="Calibri"/>
              </a:rPr>
              <a:t>2000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85"/>
              </a:spcBef>
            </a:pPr>
            <a:r>
              <a:rPr sz="1550" spc="-20" dirty="0">
                <a:latin typeface="Calibri"/>
                <a:cs typeface="Calibri"/>
              </a:rPr>
              <a:t>1000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80"/>
              </a:spcBef>
            </a:pPr>
            <a:r>
              <a:rPr sz="1550" spc="-50" dirty="0">
                <a:latin typeface="Calibri"/>
                <a:cs typeface="Calibri"/>
              </a:rPr>
              <a:t>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83742" y="4870603"/>
            <a:ext cx="5006975" cy="6083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1280">
              <a:lnSpc>
                <a:spcPts val="1210"/>
              </a:lnSpc>
            </a:pPr>
            <a:r>
              <a:rPr sz="1150" dirty="0">
                <a:latin typeface="Calibri"/>
                <a:cs typeface="Calibri"/>
              </a:rPr>
              <a:t>2-Jan-</a:t>
            </a:r>
            <a:r>
              <a:rPr sz="1150" spc="-25" dirty="0">
                <a:latin typeface="Calibri"/>
                <a:cs typeface="Calibri"/>
              </a:rPr>
              <a:t>17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20"/>
              </a:spcBef>
            </a:pPr>
            <a:r>
              <a:rPr sz="1150" spc="-10" dirty="0">
                <a:latin typeface="Calibri"/>
                <a:cs typeface="Calibri"/>
              </a:rPr>
              <a:t>2-</a:t>
            </a:r>
            <a:r>
              <a:rPr sz="1150" dirty="0">
                <a:latin typeface="Calibri"/>
                <a:cs typeface="Calibri"/>
              </a:rPr>
              <a:t>Jun-</a:t>
            </a:r>
            <a:r>
              <a:rPr sz="1150" spc="-25" dirty="0">
                <a:latin typeface="Calibri"/>
                <a:cs typeface="Calibri"/>
              </a:rPr>
              <a:t>17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45"/>
              </a:spcBef>
            </a:pPr>
            <a:r>
              <a:rPr sz="1150" dirty="0">
                <a:latin typeface="Calibri"/>
                <a:cs typeface="Calibri"/>
              </a:rPr>
              <a:t>2-Nov-</a:t>
            </a:r>
            <a:r>
              <a:rPr sz="1150" spc="-25" dirty="0">
                <a:latin typeface="Calibri"/>
                <a:cs typeface="Calibri"/>
              </a:rPr>
              <a:t>17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15"/>
              </a:spcBef>
            </a:pPr>
            <a:r>
              <a:rPr sz="1150" dirty="0">
                <a:latin typeface="Calibri"/>
                <a:cs typeface="Calibri"/>
              </a:rPr>
              <a:t>2-Apr-</a:t>
            </a:r>
            <a:r>
              <a:rPr sz="1150" spc="-25" dirty="0">
                <a:latin typeface="Calibri"/>
                <a:cs typeface="Calibri"/>
              </a:rPr>
              <a:t>18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50"/>
              </a:spcBef>
            </a:pPr>
            <a:r>
              <a:rPr sz="1150" dirty="0">
                <a:latin typeface="Calibri"/>
                <a:cs typeface="Calibri"/>
              </a:rPr>
              <a:t>2-Sep-</a:t>
            </a:r>
            <a:r>
              <a:rPr sz="1150" spc="-25" dirty="0">
                <a:latin typeface="Calibri"/>
                <a:cs typeface="Calibri"/>
              </a:rPr>
              <a:t>18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45"/>
              </a:spcBef>
            </a:pPr>
            <a:r>
              <a:rPr sz="1150" dirty="0">
                <a:latin typeface="Calibri"/>
                <a:cs typeface="Calibri"/>
              </a:rPr>
              <a:t>2-Feb-</a:t>
            </a:r>
            <a:r>
              <a:rPr sz="1150" spc="-25" dirty="0">
                <a:latin typeface="Calibri"/>
                <a:cs typeface="Calibri"/>
              </a:rPr>
              <a:t>19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05"/>
              </a:spcBef>
            </a:pPr>
            <a:r>
              <a:rPr sz="1150" spc="-10" dirty="0">
                <a:latin typeface="Calibri"/>
                <a:cs typeface="Calibri"/>
              </a:rPr>
              <a:t>2-</a:t>
            </a:r>
            <a:r>
              <a:rPr sz="1150" dirty="0">
                <a:latin typeface="Calibri"/>
                <a:cs typeface="Calibri"/>
              </a:rPr>
              <a:t>Jul-</a:t>
            </a:r>
            <a:r>
              <a:rPr sz="1150" spc="-25" dirty="0">
                <a:latin typeface="Calibri"/>
                <a:cs typeface="Calibri"/>
              </a:rPr>
              <a:t>19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45"/>
              </a:spcBef>
            </a:pPr>
            <a:r>
              <a:rPr sz="1150" dirty="0">
                <a:latin typeface="Calibri"/>
                <a:cs typeface="Calibri"/>
              </a:rPr>
              <a:t>2-Dec-</a:t>
            </a:r>
            <a:r>
              <a:rPr sz="1150" spc="-25" dirty="0">
                <a:latin typeface="Calibri"/>
                <a:cs typeface="Calibri"/>
              </a:rPr>
              <a:t>19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30"/>
              </a:spcBef>
            </a:pPr>
            <a:r>
              <a:rPr sz="1150" dirty="0">
                <a:latin typeface="Calibri"/>
                <a:cs typeface="Calibri"/>
              </a:rPr>
              <a:t>2-May-</a:t>
            </a:r>
            <a:r>
              <a:rPr sz="1150" spc="-25" dirty="0">
                <a:latin typeface="Calibri"/>
                <a:cs typeface="Calibri"/>
              </a:rPr>
              <a:t>20</a:t>
            </a:r>
            <a:endParaRPr sz="11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50"/>
              </a:spcBef>
            </a:pPr>
            <a:r>
              <a:rPr sz="1150" dirty="0">
                <a:latin typeface="Calibri"/>
                <a:cs typeface="Calibri"/>
              </a:rPr>
              <a:t>2-Oct-</a:t>
            </a:r>
            <a:r>
              <a:rPr sz="1150" spc="-25" dirty="0">
                <a:latin typeface="Calibri"/>
                <a:cs typeface="Calibri"/>
              </a:rPr>
              <a:t>20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15"/>
              </a:spcBef>
            </a:pPr>
            <a:r>
              <a:rPr sz="1150" dirty="0">
                <a:latin typeface="Calibri"/>
                <a:cs typeface="Calibri"/>
              </a:rPr>
              <a:t>2-Mar-</a:t>
            </a:r>
            <a:r>
              <a:rPr sz="1150" spc="-25" dirty="0">
                <a:latin typeface="Calibri"/>
                <a:cs typeface="Calibri"/>
              </a:rPr>
              <a:t>21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45"/>
              </a:spcBef>
            </a:pPr>
            <a:r>
              <a:rPr sz="1150" dirty="0">
                <a:latin typeface="Calibri"/>
                <a:cs typeface="Calibri"/>
              </a:rPr>
              <a:t>2-Aug-</a:t>
            </a:r>
            <a:r>
              <a:rPr sz="1150" spc="-25" dirty="0">
                <a:latin typeface="Calibri"/>
                <a:cs typeface="Calibri"/>
              </a:rPr>
              <a:t>21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50"/>
              </a:spcBef>
            </a:pPr>
            <a:r>
              <a:rPr sz="1150" spc="-10" dirty="0">
                <a:latin typeface="Calibri"/>
                <a:cs typeface="Calibri"/>
              </a:rPr>
              <a:t>2-</a:t>
            </a:r>
            <a:r>
              <a:rPr sz="1150" dirty="0">
                <a:latin typeface="Calibri"/>
                <a:cs typeface="Calibri"/>
              </a:rPr>
              <a:t>Jan-</a:t>
            </a:r>
            <a:r>
              <a:rPr sz="1150" spc="-25" dirty="0">
                <a:latin typeface="Calibri"/>
                <a:cs typeface="Calibri"/>
              </a:rPr>
              <a:t>22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15"/>
              </a:spcBef>
            </a:pPr>
            <a:r>
              <a:rPr sz="1150" spc="-10" dirty="0">
                <a:latin typeface="Calibri"/>
                <a:cs typeface="Calibri"/>
              </a:rPr>
              <a:t>2-</a:t>
            </a:r>
            <a:r>
              <a:rPr sz="1150" dirty="0">
                <a:latin typeface="Calibri"/>
                <a:cs typeface="Calibri"/>
              </a:rPr>
              <a:t>Jun-</a:t>
            </a:r>
            <a:r>
              <a:rPr sz="1150" spc="-25" dirty="0">
                <a:latin typeface="Calibri"/>
                <a:cs typeface="Calibri"/>
              </a:rPr>
              <a:t>22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50"/>
              </a:spcBef>
            </a:pPr>
            <a:r>
              <a:rPr sz="1150" dirty="0">
                <a:latin typeface="Calibri"/>
                <a:cs typeface="Calibri"/>
              </a:rPr>
              <a:t>2-Nov-</a:t>
            </a:r>
            <a:r>
              <a:rPr sz="1150" spc="-25" dirty="0">
                <a:latin typeface="Calibri"/>
                <a:cs typeface="Calibri"/>
              </a:rPr>
              <a:t>22</a:t>
            </a:r>
            <a:endParaRPr sz="11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20"/>
              </a:spcBef>
            </a:pPr>
            <a:r>
              <a:rPr sz="1150" spc="-10" dirty="0">
                <a:latin typeface="Calibri"/>
                <a:cs typeface="Calibri"/>
              </a:rPr>
              <a:t>2-</a:t>
            </a:r>
            <a:r>
              <a:rPr sz="1150" dirty="0">
                <a:latin typeface="Calibri"/>
                <a:cs typeface="Calibri"/>
              </a:rPr>
              <a:t>Apr-</a:t>
            </a:r>
            <a:r>
              <a:rPr sz="1150" spc="-25" dirty="0">
                <a:latin typeface="Calibri"/>
                <a:cs typeface="Calibri"/>
              </a:rPr>
              <a:t>23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45"/>
              </a:spcBef>
            </a:pPr>
            <a:r>
              <a:rPr sz="1150" dirty="0">
                <a:latin typeface="Calibri"/>
                <a:cs typeface="Calibri"/>
              </a:rPr>
              <a:t>2-Sep-</a:t>
            </a:r>
            <a:r>
              <a:rPr sz="1150" spc="-25" dirty="0">
                <a:latin typeface="Calibri"/>
                <a:cs typeface="Calibri"/>
              </a:rPr>
              <a:t>23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45"/>
              </a:spcBef>
            </a:pPr>
            <a:r>
              <a:rPr sz="1150" dirty="0">
                <a:latin typeface="Calibri"/>
                <a:cs typeface="Calibri"/>
              </a:rPr>
              <a:t>2-Feb-</a:t>
            </a:r>
            <a:r>
              <a:rPr sz="1150" spc="-25" dirty="0">
                <a:latin typeface="Calibri"/>
                <a:cs typeface="Calibri"/>
              </a:rPr>
              <a:t>24</a:t>
            </a:r>
            <a:endParaRPr sz="11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20"/>
              </a:spcBef>
            </a:pPr>
            <a:r>
              <a:rPr sz="1150" spc="-10" dirty="0">
                <a:latin typeface="Calibri"/>
                <a:cs typeface="Calibri"/>
              </a:rPr>
              <a:t>2-</a:t>
            </a:r>
            <a:r>
              <a:rPr sz="1150" dirty="0">
                <a:latin typeface="Calibri"/>
                <a:cs typeface="Calibri"/>
              </a:rPr>
              <a:t>Jul-</a:t>
            </a:r>
            <a:r>
              <a:rPr sz="1150" spc="-25" dirty="0">
                <a:latin typeface="Calibri"/>
                <a:cs typeface="Calibri"/>
              </a:rPr>
              <a:t>24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66272" y="1508245"/>
            <a:ext cx="965200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b="1" dirty="0">
                <a:latin typeface="Calibri"/>
                <a:cs typeface="Calibri"/>
              </a:rPr>
              <a:t>BAJAJ</a:t>
            </a:r>
            <a:r>
              <a:rPr sz="1150" b="1" spc="20" dirty="0">
                <a:latin typeface="Calibri"/>
                <a:cs typeface="Calibri"/>
              </a:rPr>
              <a:t> </a:t>
            </a:r>
            <a:r>
              <a:rPr sz="1150" b="1" spc="-10" dirty="0">
                <a:latin typeface="Calibri"/>
                <a:cs typeface="Calibri"/>
              </a:rPr>
              <a:t>FINANCE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Success</a:t>
            </a:r>
            <a:r>
              <a:rPr spc="-65" dirty="0"/>
              <a:t> </a:t>
            </a:r>
            <a:r>
              <a:rPr dirty="0"/>
              <a:t>Stories</a:t>
            </a:r>
            <a:r>
              <a:rPr spc="-30" dirty="0"/>
              <a:t> </a:t>
            </a:r>
            <a:r>
              <a:rPr dirty="0"/>
              <a:t>-</a:t>
            </a:r>
            <a:r>
              <a:rPr spc="-50" dirty="0"/>
              <a:t> </a:t>
            </a:r>
            <a:r>
              <a:rPr dirty="0"/>
              <a:t>Bajaj</a:t>
            </a:r>
            <a:r>
              <a:rPr spc="-55" dirty="0"/>
              <a:t> </a:t>
            </a:r>
            <a:r>
              <a:rPr spc="-10" dirty="0"/>
              <a:t>Finance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4395" y="1571624"/>
            <a:ext cx="32619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One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Fastest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growing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well </a:t>
            </a:r>
            <a:r>
              <a:rPr sz="1600" spc="-10" dirty="0">
                <a:latin typeface="Calibri"/>
                <a:cs typeface="Calibri"/>
              </a:rPr>
              <a:t>diversified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NBFC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from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Bajaj Group.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4395" y="2547366"/>
            <a:ext cx="3051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Consistent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growth 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NII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ROA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NPA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under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control.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4395" y="3278886"/>
            <a:ext cx="2359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Focus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retail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franchise.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4395" y="3766820"/>
            <a:ext cx="2991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Always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got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better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valuation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then </a:t>
            </a:r>
            <a:r>
              <a:rPr sz="1600" spc="-10" dirty="0">
                <a:latin typeface="Calibri"/>
                <a:cs typeface="Calibri"/>
              </a:rPr>
              <a:t>peers.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4395" y="4498340"/>
            <a:ext cx="32746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Exited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full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investment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credit </a:t>
            </a:r>
            <a:r>
              <a:rPr sz="1600" dirty="0">
                <a:latin typeface="Calibri"/>
                <a:cs typeface="Calibri"/>
              </a:rPr>
              <a:t>growth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lilkely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slower</a:t>
            </a:r>
            <a:r>
              <a:rPr sz="1600" spc="-25" dirty="0">
                <a:latin typeface="Calibri"/>
                <a:cs typeface="Calibri"/>
              </a:rPr>
              <a:t> and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base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reaching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high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NBFC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Capital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raising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dilute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earning. </a:t>
            </a:r>
            <a:r>
              <a:rPr sz="1600" dirty="0">
                <a:latin typeface="Calibri"/>
                <a:cs typeface="Calibri"/>
              </a:rPr>
              <a:t>Which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pull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down 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premium valuation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command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due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high </a:t>
            </a:r>
            <a:r>
              <a:rPr sz="1600" spc="-10" dirty="0">
                <a:latin typeface="Calibri"/>
                <a:cs typeface="Calibri"/>
              </a:rPr>
              <a:t>growth.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7982" y="1198879"/>
            <a:ext cx="149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Bajaj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Finance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77283" y="3896359"/>
            <a:ext cx="7404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Initial</a:t>
            </a:r>
            <a:r>
              <a:rPr sz="1400" spc="-25" dirty="0">
                <a:latin typeface="Calibri"/>
                <a:cs typeface="Calibri"/>
              </a:rPr>
              <a:t> buy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14821" y="2716783"/>
            <a:ext cx="2832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Full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14821" y="2930144"/>
            <a:ext cx="4267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Profit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64582" y="3143504"/>
            <a:ext cx="1044575" cy="4546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50240">
              <a:lnSpc>
                <a:spcPct val="100800"/>
              </a:lnSpc>
              <a:spcBef>
                <a:spcPts val="90"/>
              </a:spcBef>
            </a:pPr>
            <a:r>
              <a:rPr sz="1400" spc="-20" dirty="0">
                <a:latin typeface="Calibri"/>
                <a:cs typeface="Calibri"/>
              </a:rPr>
              <a:t>Book </a:t>
            </a:r>
            <a:r>
              <a:rPr sz="1400" dirty="0">
                <a:latin typeface="Calibri"/>
                <a:cs typeface="Calibri"/>
              </a:rPr>
              <a:t>Partial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Profit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04205" y="3572002"/>
            <a:ext cx="394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Book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21578" y="4201414"/>
            <a:ext cx="875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Added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Back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03032" y="3050794"/>
            <a:ext cx="8756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Added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Back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41866" y="2002917"/>
            <a:ext cx="4267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Profit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341866" y="2216276"/>
            <a:ext cx="394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Book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30438" y="1672589"/>
            <a:ext cx="13201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Partial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Profit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2100" spc="-30" baseline="-35714" dirty="0">
                <a:latin typeface="Calibri"/>
                <a:cs typeface="Calibri"/>
              </a:rPr>
              <a:t>Full</a:t>
            </a:r>
            <a:endParaRPr sz="2100" baseline="-35714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95461" y="1885950"/>
            <a:ext cx="394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Book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Founder</a:t>
            </a:r>
            <a:r>
              <a:rPr spc="-55" dirty="0"/>
              <a:t> </a:t>
            </a:r>
            <a:r>
              <a:rPr dirty="0"/>
              <a:t>&amp;</a:t>
            </a:r>
            <a:r>
              <a:rPr spc="-65" dirty="0"/>
              <a:t> </a:t>
            </a:r>
            <a:r>
              <a:rPr spc="-10" dirty="0"/>
              <a:t>Promoter</a:t>
            </a:r>
            <a:r>
              <a:rPr spc="-30" dirty="0"/>
              <a:t> </a:t>
            </a:r>
            <a:r>
              <a:rPr dirty="0"/>
              <a:t>(Anand</a:t>
            </a:r>
            <a:r>
              <a:rPr spc="-60" dirty="0"/>
              <a:t> </a:t>
            </a:r>
            <a:r>
              <a:rPr dirty="0"/>
              <a:t>Rathi</a:t>
            </a:r>
            <a:r>
              <a:rPr spc="-55" dirty="0"/>
              <a:t> </a:t>
            </a:r>
            <a:r>
              <a:rPr spc="-10" dirty="0"/>
              <a:t>Group)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2995" y="5712358"/>
            <a:ext cx="113157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Pradeep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Gupta </a:t>
            </a:r>
            <a:r>
              <a:rPr sz="1400" dirty="0">
                <a:latin typeface="Calibri"/>
                <a:cs typeface="Calibri"/>
              </a:rPr>
              <a:t>Co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Founder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&amp; </a:t>
            </a:r>
            <a:r>
              <a:rPr sz="1400" dirty="0">
                <a:latin typeface="Calibri"/>
                <a:cs typeface="Calibri"/>
              </a:rPr>
              <a:t>Vice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Chairman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948" y="1272032"/>
            <a:ext cx="8992870" cy="3910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8470" marR="3111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Gold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medalist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Chartered Accountant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more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four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decades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rich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varied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experience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 </a:t>
            </a:r>
            <a:r>
              <a:rPr sz="1400" spc="-10" dirty="0">
                <a:latin typeface="Calibri"/>
                <a:cs typeface="Calibri"/>
              </a:rPr>
              <a:t>corporate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management,</a:t>
            </a:r>
            <a:r>
              <a:rPr sz="1400" dirty="0">
                <a:latin typeface="Calibri"/>
                <a:cs typeface="Calibri"/>
              </a:rPr>
              <a:t> financial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capital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markets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corporate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management consultancy.</a:t>
            </a:r>
            <a:endParaRPr sz="1400">
              <a:latin typeface="Calibri"/>
              <a:cs typeface="Calibri"/>
            </a:endParaRPr>
          </a:p>
          <a:p>
            <a:pPr marL="1728470">
              <a:lnSpc>
                <a:spcPct val="100000"/>
              </a:lnSpc>
              <a:spcBef>
                <a:spcPts val="1675"/>
              </a:spcBef>
            </a:pPr>
            <a:r>
              <a:rPr sz="1400" dirty="0">
                <a:latin typeface="Calibri"/>
                <a:cs typeface="Calibri"/>
              </a:rPr>
              <a:t>Served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Aditya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Birla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very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senior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positions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more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25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before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starting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own</a:t>
            </a:r>
            <a:endParaRPr sz="1400">
              <a:latin typeface="Calibri"/>
              <a:cs typeface="Calibri"/>
            </a:endParaRPr>
          </a:p>
          <a:p>
            <a:pPr marL="172847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financial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services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outfit.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Shri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Rathi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earlier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President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BSE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two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terms.</a:t>
            </a:r>
            <a:endParaRPr sz="1400">
              <a:latin typeface="Calibri"/>
              <a:cs typeface="Calibri"/>
            </a:endParaRPr>
          </a:p>
          <a:p>
            <a:pPr marL="1728470" marR="5080">
              <a:lnSpc>
                <a:spcPct val="100000"/>
              </a:lnSpc>
              <a:spcBef>
                <a:spcPts val="1685"/>
              </a:spcBef>
            </a:pPr>
            <a:r>
              <a:rPr sz="1400" dirty="0">
                <a:latin typeface="Calibri"/>
                <a:cs typeface="Calibri"/>
              </a:rPr>
              <a:t>Anand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Rathi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derives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strength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vision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legendary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leadership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Shri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Rathi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charting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growth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path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able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guidance.</a:t>
            </a:r>
            <a:endParaRPr sz="1400">
              <a:latin typeface="Calibri"/>
              <a:cs typeface="Calibri"/>
            </a:endParaRPr>
          </a:p>
          <a:p>
            <a:pPr marR="7459980" algn="ctr">
              <a:lnSpc>
                <a:spcPct val="100000"/>
              </a:lnSpc>
              <a:spcBef>
                <a:spcPts val="1280"/>
              </a:spcBef>
            </a:pPr>
            <a:r>
              <a:rPr sz="1400" b="1" dirty="0">
                <a:latin typeface="Calibri"/>
                <a:cs typeface="Calibri"/>
              </a:rPr>
              <a:t>Anand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Rathi</a:t>
            </a:r>
            <a:endParaRPr sz="1400">
              <a:latin typeface="Calibri"/>
              <a:cs typeface="Calibri"/>
            </a:endParaRPr>
          </a:p>
          <a:p>
            <a:pPr marR="7457440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Founder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Chairman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400">
              <a:latin typeface="Calibri"/>
              <a:cs typeface="Calibri"/>
            </a:endParaRPr>
          </a:p>
          <a:p>
            <a:pPr marL="1728470" marR="13779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Over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twenty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broad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experience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securities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driver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Retail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Institutional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Equities </a:t>
            </a:r>
            <a:r>
              <a:rPr sz="1400" dirty="0">
                <a:latin typeface="Calibri"/>
                <a:cs typeface="Calibri"/>
              </a:rPr>
              <a:t>business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group.</a:t>
            </a:r>
            <a:endParaRPr sz="1400">
              <a:latin typeface="Calibri"/>
              <a:cs typeface="Calibri"/>
            </a:endParaRPr>
          </a:p>
          <a:p>
            <a:pPr marL="1728470" marR="421640">
              <a:lnSpc>
                <a:spcPct val="100000"/>
              </a:lnSpc>
              <a:spcBef>
                <a:spcPts val="1685"/>
              </a:spcBef>
            </a:pPr>
            <a:r>
              <a:rPr sz="1400" dirty="0">
                <a:latin typeface="Calibri"/>
                <a:cs typeface="Calibri"/>
              </a:rPr>
              <a:t>Under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leadership,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Group’s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Institutional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Retail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Business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won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great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recognition</a:t>
            </a:r>
            <a:r>
              <a:rPr sz="1400" spc="-25" dirty="0">
                <a:latin typeface="Calibri"/>
                <a:cs typeface="Calibri"/>
              </a:rPr>
              <a:t> and </a:t>
            </a:r>
            <a:r>
              <a:rPr sz="1400" dirty="0">
                <a:latin typeface="Calibri"/>
                <a:cs typeface="Calibri"/>
              </a:rPr>
              <a:t>many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accolades.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played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pivotal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role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Group’s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network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expansion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India growth.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0302" y="5369178"/>
            <a:ext cx="69075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His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valuable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contribution towards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professionalizing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management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him </a:t>
            </a:r>
            <a:r>
              <a:rPr sz="1400" dirty="0">
                <a:latin typeface="Calibri"/>
                <a:cs typeface="Calibri"/>
              </a:rPr>
              <a:t>immense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respect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corporate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world.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7776" y="1286700"/>
            <a:ext cx="1424305" cy="1732914"/>
            <a:chOff x="497776" y="1286700"/>
            <a:chExt cx="1424305" cy="173291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301" y="1296162"/>
              <a:ext cx="1405255" cy="171373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2538" y="1291463"/>
              <a:ext cx="1414780" cy="1723389"/>
            </a:xfrm>
            <a:custGeom>
              <a:avLst/>
              <a:gdLst/>
              <a:ahLst/>
              <a:cxnLst/>
              <a:rect l="l" t="t" r="r" b="b"/>
              <a:pathLst>
                <a:path w="1414780" h="1723389">
                  <a:moveTo>
                    <a:pt x="0" y="1723263"/>
                  </a:moveTo>
                  <a:lnTo>
                    <a:pt x="1414780" y="1723263"/>
                  </a:lnTo>
                  <a:lnTo>
                    <a:pt x="1414780" y="0"/>
                  </a:lnTo>
                  <a:lnTo>
                    <a:pt x="0" y="0"/>
                  </a:lnTo>
                  <a:lnTo>
                    <a:pt x="0" y="1723263"/>
                  </a:lnTo>
                  <a:close/>
                </a:path>
              </a:pathLst>
            </a:custGeom>
            <a:ln w="9525">
              <a:solidFill>
                <a:srgbClr val="7B5A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7296" y="3899534"/>
            <a:ext cx="1432560" cy="1748789"/>
            <a:chOff x="467296" y="3899534"/>
            <a:chExt cx="1432560" cy="174878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821" y="3909059"/>
              <a:ext cx="1412938" cy="172973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72058" y="3904297"/>
              <a:ext cx="1423035" cy="1739264"/>
            </a:xfrm>
            <a:custGeom>
              <a:avLst/>
              <a:gdLst/>
              <a:ahLst/>
              <a:cxnLst/>
              <a:rect l="l" t="t" r="r" b="b"/>
              <a:pathLst>
                <a:path w="1423035" h="1739264">
                  <a:moveTo>
                    <a:pt x="0" y="1739264"/>
                  </a:moveTo>
                  <a:lnTo>
                    <a:pt x="1422527" y="1739264"/>
                  </a:lnTo>
                  <a:lnTo>
                    <a:pt x="1422527" y="0"/>
                  </a:lnTo>
                  <a:lnTo>
                    <a:pt x="0" y="0"/>
                  </a:lnTo>
                  <a:lnTo>
                    <a:pt x="0" y="1739264"/>
                  </a:lnTo>
                  <a:close/>
                </a:path>
              </a:pathLst>
            </a:custGeom>
            <a:ln w="9525">
              <a:solidFill>
                <a:srgbClr val="7B5A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Fund</a:t>
            </a:r>
            <a:r>
              <a:rPr spc="-45" dirty="0"/>
              <a:t> </a:t>
            </a:r>
            <a:r>
              <a:rPr spc="-10" dirty="0"/>
              <a:t>Management</a:t>
            </a:r>
            <a:r>
              <a:rPr spc="-15" dirty="0"/>
              <a:t> </a:t>
            </a:r>
            <a:r>
              <a:rPr spc="-20" dirty="0"/>
              <a:t>Team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897" y="3103626"/>
            <a:ext cx="10801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Mayur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Shah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Fund</a:t>
            </a:r>
            <a:r>
              <a:rPr sz="1400" spc="-10" dirty="0">
                <a:latin typeface="Calibri"/>
                <a:cs typeface="Calibri"/>
              </a:rPr>
              <a:t> Manager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8690" y="5908344"/>
            <a:ext cx="8496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Vinod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Vaya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0650">
              <a:lnSpc>
                <a:spcPct val="100000"/>
              </a:lnSpc>
              <a:spcBef>
                <a:spcPts val="105"/>
              </a:spcBef>
            </a:pPr>
            <a:r>
              <a:rPr dirty="0"/>
              <a:t>More</a:t>
            </a:r>
            <a:r>
              <a:rPr spc="-40" dirty="0"/>
              <a:t> </a:t>
            </a:r>
            <a:r>
              <a:rPr dirty="0"/>
              <a:t>than</a:t>
            </a:r>
            <a:r>
              <a:rPr spc="-25" dirty="0"/>
              <a:t> </a:t>
            </a:r>
            <a:r>
              <a:rPr dirty="0"/>
              <a:t>19</a:t>
            </a:r>
            <a:r>
              <a:rPr spc="-40" dirty="0"/>
              <a:t> </a:t>
            </a:r>
            <a:r>
              <a:rPr dirty="0"/>
              <a:t>years</a:t>
            </a:r>
            <a:r>
              <a:rPr spc="-3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rich</a:t>
            </a:r>
            <a:r>
              <a:rPr spc="-45" dirty="0"/>
              <a:t> </a:t>
            </a:r>
            <a:r>
              <a:rPr spc="-10" dirty="0"/>
              <a:t>experience </a:t>
            </a:r>
            <a:r>
              <a:rPr dirty="0"/>
              <a:t>in</a:t>
            </a:r>
            <a:r>
              <a:rPr spc="-35" dirty="0"/>
              <a:t> </a:t>
            </a:r>
            <a:r>
              <a:rPr spc="-10" dirty="0"/>
              <a:t>Investment</a:t>
            </a:r>
            <a:r>
              <a:rPr spc="-20" dirty="0"/>
              <a:t> </a:t>
            </a:r>
            <a:r>
              <a:rPr spc="-10" dirty="0"/>
              <a:t>advisory,</a:t>
            </a:r>
            <a:r>
              <a:rPr spc="-40" dirty="0"/>
              <a:t> </a:t>
            </a:r>
            <a:r>
              <a:rPr dirty="0"/>
              <a:t>Product</a:t>
            </a:r>
            <a:r>
              <a:rPr spc="-30" dirty="0"/>
              <a:t> </a:t>
            </a:r>
            <a:r>
              <a:rPr spc="-10" dirty="0"/>
              <a:t>Development</a:t>
            </a:r>
            <a:r>
              <a:rPr spc="-1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Portfolio Management.</a:t>
            </a: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pc="-10" dirty="0"/>
              <a:t>Working</a:t>
            </a:r>
            <a:r>
              <a:rPr spc="-45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Anand</a:t>
            </a:r>
            <a:r>
              <a:rPr spc="-35" dirty="0"/>
              <a:t> </a:t>
            </a:r>
            <a:r>
              <a:rPr dirty="0"/>
              <a:t>Rathi</a:t>
            </a:r>
            <a:r>
              <a:rPr spc="-30" dirty="0"/>
              <a:t> </a:t>
            </a:r>
            <a:r>
              <a:rPr dirty="0"/>
              <a:t>since</a:t>
            </a:r>
            <a:r>
              <a:rPr spc="-35" dirty="0"/>
              <a:t> </a:t>
            </a:r>
            <a:r>
              <a:rPr dirty="0"/>
              <a:t>2007</a:t>
            </a:r>
            <a:r>
              <a:rPr spc="-35" dirty="0"/>
              <a:t> </a:t>
            </a:r>
            <a:r>
              <a:rPr dirty="0"/>
              <a:t>across</a:t>
            </a:r>
            <a:r>
              <a:rPr spc="-45" dirty="0"/>
              <a:t> </a:t>
            </a:r>
            <a:r>
              <a:rPr spc="-10" dirty="0"/>
              <a:t>Portfolio</a:t>
            </a:r>
            <a:r>
              <a:rPr spc="-55" dirty="0"/>
              <a:t> </a:t>
            </a:r>
            <a:r>
              <a:rPr spc="-10" dirty="0"/>
              <a:t>Management</a:t>
            </a:r>
            <a:r>
              <a:rPr spc="-1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Private</a:t>
            </a:r>
            <a:r>
              <a:rPr spc="-35" dirty="0"/>
              <a:t> </a:t>
            </a:r>
            <a:r>
              <a:rPr dirty="0"/>
              <a:t>Client</a:t>
            </a:r>
            <a:r>
              <a:rPr spc="-20" dirty="0"/>
              <a:t> </a:t>
            </a:r>
            <a:r>
              <a:rPr dirty="0"/>
              <a:t>Group</a:t>
            </a:r>
            <a:r>
              <a:rPr spc="-35" dirty="0"/>
              <a:t> </a:t>
            </a:r>
            <a:r>
              <a:rPr spc="-10" dirty="0"/>
              <a:t>Equity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Advisory.</a:t>
            </a: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pc="-10" dirty="0"/>
              <a:t>Started</a:t>
            </a:r>
            <a:r>
              <a:rPr spc="-50" dirty="0"/>
              <a:t> </a:t>
            </a:r>
            <a:r>
              <a:rPr dirty="0"/>
              <a:t>Career</a:t>
            </a:r>
            <a:r>
              <a:rPr spc="-30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spc="-10" dirty="0"/>
              <a:t>“Kotak</a:t>
            </a:r>
            <a:r>
              <a:rPr spc="-60" dirty="0"/>
              <a:t> </a:t>
            </a:r>
            <a:r>
              <a:rPr dirty="0"/>
              <a:t>Securities</a:t>
            </a:r>
            <a:r>
              <a:rPr spc="-30" dirty="0"/>
              <a:t> </a:t>
            </a:r>
            <a:r>
              <a:rPr dirty="0"/>
              <a:t>Ltd”</a:t>
            </a:r>
            <a:r>
              <a:rPr spc="-3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2005</a:t>
            </a:r>
            <a:r>
              <a:rPr spc="-40" dirty="0"/>
              <a:t> </a:t>
            </a:r>
            <a:r>
              <a:rPr dirty="0"/>
              <a:t>as</a:t>
            </a:r>
            <a:r>
              <a:rPr spc="-30" dirty="0"/>
              <a:t> </a:t>
            </a:r>
            <a:r>
              <a:rPr dirty="0"/>
              <a:t>an</a:t>
            </a:r>
            <a:r>
              <a:rPr spc="-45" dirty="0"/>
              <a:t> </a:t>
            </a:r>
            <a:r>
              <a:rPr spc="-10" dirty="0"/>
              <a:t>Investment</a:t>
            </a:r>
            <a:r>
              <a:rPr spc="-15" dirty="0"/>
              <a:t> </a:t>
            </a:r>
            <a:r>
              <a:rPr dirty="0"/>
              <a:t>Advisor</a:t>
            </a:r>
            <a:r>
              <a:rPr spc="-50" dirty="0"/>
              <a:t> </a:t>
            </a:r>
            <a:r>
              <a:rPr spc="-10" dirty="0"/>
              <a:t>subsequently</a:t>
            </a:r>
            <a:r>
              <a:rPr dirty="0"/>
              <a:t> got</a:t>
            </a:r>
            <a:r>
              <a:rPr spc="-35" dirty="0"/>
              <a:t> </a:t>
            </a:r>
            <a:r>
              <a:rPr spc="-20" dirty="0"/>
              <a:t>into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developing</a:t>
            </a:r>
            <a:r>
              <a:rPr spc="-35" dirty="0"/>
              <a:t> </a:t>
            </a:r>
            <a:r>
              <a:rPr dirty="0"/>
              <a:t>Equity</a:t>
            </a:r>
            <a:r>
              <a:rPr spc="-25" dirty="0"/>
              <a:t> </a:t>
            </a:r>
            <a:r>
              <a:rPr dirty="0"/>
              <a:t>products</a:t>
            </a:r>
            <a:r>
              <a:rPr spc="-4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running</a:t>
            </a:r>
            <a:r>
              <a:rPr spc="-4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same.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70302" y="3192526"/>
            <a:ext cx="5859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Qualified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MBA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(Finance)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Mumbai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University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Certified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Financial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Planner.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0302" y="4093845"/>
            <a:ext cx="7166609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More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rich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experience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Investment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advisory,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Portfolio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Management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research.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1400" spc="-20" dirty="0">
                <a:latin typeface="Calibri"/>
                <a:cs typeface="Calibri"/>
              </a:rPr>
              <a:t>Worked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past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Standard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Chartered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Securities,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Religare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Securities,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Enam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Securities.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Calibri"/>
                <a:cs typeface="Calibri"/>
              </a:rPr>
              <a:t>PGDBM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Mumbai.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1827" y="1293304"/>
            <a:ext cx="1443355" cy="1734820"/>
            <a:chOff x="451827" y="1293304"/>
            <a:chExt cx="1443355" cy="17348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352" y="1302765"/>
              <a:ext cx="1424051" cy="17155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6590" y="1298066"/>
              <a:ext cx="1433830" cy="1725295"/>
            </a:xfrm>
            <a:custGeom>
              <a:avLst/>
              <a:gdLst/>
              <a:ahLst/>
              <a:cxnLst/>
              <a:rect l="l" t="t" r="r" b="b"/>
              <a:pathLst>
                <a:path w="1433830" h="1725295">
                  <a:moveTo>
                    <a:pt x="0" y="1725040"/>
                  </a:moveTo>
                  <a:lnTo>
                    <a:pt x="1433576" y="1725040"/>
                  </a:lnTo>
                  <a:lnTo>
                    <a:pt x="1433576" y="0"/>
                  </a:lnTo>
                  <a:lnTo>
                    <a:pt x="0" y="0"/>
                  </a:lnTo>
                  <a:lnTo>
                    <a:pt x="0" y="1725040"/>
                  </a:lnTo>
                  <a:close/>
                </a:path>
              </a:pathLst>
            </a:custGeom>
            <a:ln w="9525">
              <a:solidFill>
                <a:srgbClr val="7B5A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66725" y="4057650"/>
            <a:ext cx="1452880" cy="1752600"/>
            <a:chOff x="466725" y="4057650"/>
            <a:chExt cx="1452880" cy="17526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50" y="4067175"/>
              <a:ext cx="1433449" cy="17335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1487" y="4062412"/>
              <a:ext cx="1443355" cy="1743075"/>
            </a:xfrm>
            <a:custGeom>
              <a:avLst/>
              <a:gdLst/>
              <a:ahLst/>
              <a:cxnLst/>
              <a:rect l="l" t="t" r="r" b="b"/>
              <a:pathLst>
                <a:path w="1443355" h="1743075">
                  <a:moveTo>
                    <a:pt x="0" y="1743075"/>
                  </a:moveTo>
                  <a:lnTo>
                    <a:pt x="1442974" y="1743075"/>
                  </a:lnTo>
                  <a:lnTo>
                    <a:pt x="1442974" y="0"/>
                  </a:lnTo>
                  <a:lnTo>
                    <a:pt x="0" y="0"/>
                  </a:lnTo>
                  <a:lnTo>
                    <a:pt x="0" y="1743075"/>
                  </a:lnTo>
                  <a:close/>
                </a:path>
              </a:pathLst>
            </a:custGeom>
            <a:ln w="9525">
              <a:solidFill>
                <a:srgbClr val="7B5A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982" y="245186"/>
            <a:ext cx="101726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Features</a:t>
            </a:r>
          </a:p>
        </p:txBody>
      </p:sp>
      <p:sp>
        <p:nvSpPr>
          <p:cNvPr id="3" name="object 3"/>
          <p:cNvSpPr/>
          <p:nvPr/>
        </p:nvSpPr>
        <p:spPr>
          <a:xfrm>
            <a:off x="4591050" y="4819650"/>
            <a:ext cx="4800600" cy="1676400"/>
          </a:xfrm>
          <a:custGeom>
            <a:avLst/>
            <a:gdLst/>
            <a:ahLst/>
            <a:cxnLst/>
            <a:rect l="l" t="t" r="r" b="b"/>
            <a:pathLst>
              <a:path w="4800600" h="1676400">
                <a:moveTo>
                  <a:pt x="0" y="306450"/>
                </a:moveTo>
                <a:lnTo>
                  <a:pt x="4009" y="256732"/>
                </a:lnTo>
                <a:lnTo>
                  <a:pt x="15618" y="209572"/>
                </a:lnTo>
                <a:lnTo>
                  <a:pt x="34197" y="165600"/>
                </a:lnTo>
                <a:lnTo>
                  <a:pt x="59114" y="125446"/>
                </a:lnTo>
                <a:lnTo>
                  <a:pt x="89741" y="89741"/>
                </a:lnTo>
                <a:lnTo>
                  <a:pt x="125446" y="59114"/>
                </a:lnTo>
                <a:lnTo>
                  <a:pt x="165600" y="34197"/>
                </a:lnTo>
                <a:lnTo>
                  <a:pt x="209572" y="15618"/>
                </a:lnTo>
                <a:lnTo>
                  <a:pt x="256732" y="4009"/>
                </a:lnTo>
                <a:lnTo>
                  <a:pt x="306450" y="0"/>
                </a:lnTo>
                <a:lnTo>
                  <a:pt x="4494149" y="0"/>
                </a:lnTo>
                <a:lnTo>
                  <a:pt x="4543867" y="4009"/>
                </a:lnTo>
                <a:lnTo>
                  <a:pt x="4591027" y="15618"/>
                </a:lnTo>
                <a:lnTo>
                  <a:pt x="4634999" y="34197"/>
                </a:lnTo>
                <a:lnTo>
                  <a:pt x="4675153" y="59114"/>
                </a:lnTo>
                <a:lnTo>
                  <a:pt x="4710858" y="89741"/>
                </a:lnTo>
                <a:lnTo>
                  <a:pt x="4741485" y="125446"/>
                </a:lnTo>
                <a:lnTo>
                  <a:pt x="4766402" y="165600"/>
                </a:lnTo>
                <a:lnTo>
                  <a:pt x="4784981" y="209572"/>
                </a:lnTo>
                <a:lnTo>
                  <a:pt x="4796590" y="256732"/>
                </a:lnTo>
                <a:lnTo>
                  <a:pt x="4800600" y="306450"/>
                </a:lnTo>
                <a:lnTo>
                  <a:pt x="4800600" y="1369936"/>
                </a:lnTo>
                <a:lnTo>
                  <a:pt x="4796590" y="1419645"/>
                </a:lnTo>
                <a:lnTo>
                  <a:pt x="4784981" y="1466801"/>
                </a:lnTo>
                <a:lnTo>
                  <a:pt x="4766402" y="1510772"/>
                </a:lnTo>
                <a:lnTo>
                  <a:pt x="4741485" y="1550928"/>
                </a:lnTo>
                <a:lnTo>
                  <a:pt x="4710858" y="1586637"/>
                </a:lnTo>
                <a:lnTo>
                  <a:pt x="4675153" y="1617269"/>
                </a:lnTo>
                <a:lnTo>
                  <a:pt x="4634999" y="1642192"/>
                </a:lnTo>
                <a:lnTo>
                  <a:pt x="4591027" y="1660776"/>
                </a:lnTo>
                <a:lnTo>
                  <a:pt x="4543867" y="1672388"/>
                </a:lnTo>
                <a:lnTo>
                  <a:pt x="4494149" y="1676400"/>
                </a:lnTo>
                <a:lnTo>
                  <a:pt x="306450" y="1676400"/>
                </a:lnTo>
                <a:lnTo>
                  <a:pt x="256732" y="1672388"/>
                </a:lnTo>
                <a:lnTo>
                  <a:pt x="209572" y="1660776"/>
                </a:lnTo>
                <a:lnTo>
                  <a:pt x="165600" y="1642192"/>
                </a:lnTo>
                <a:lnTo>
                  <a:pt x="125446" y="1617269"/>
                </a:lnTo>
                <a:lnTo>
                  <a:pt x="89741" y="1586637"/>
                </a:lnTo>
                <a:lnTo>
                  <a:pt x="59114" y="1550928"/>
                </a:lnTo>
                <a:lnTo>
                  <a:pt x="34197" y="1510772"/>
                </a:lnTo>
                <a:lnTo>
                  <a:pt x="15618" y="1466801"/>
                </a:lnTo>
                <a:lnTo>
                  <a:pt x="4009" y="1419645"/>
                </a:lnTo>
                <a:lnTo>
                  <a:pt x="0" y="1369936"/>
                </a:lnTo>
                <a:lnTo>
                  <a:pt x="0" y="30645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60467" y="5116779"/>
            <a:ext cx="648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AMC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fees Brokerage </a:t>
            </a:r>
            <a:r>
              <a:rPr sz="1200" dirty="0">
                <a:latin typeface="Calibri"/>
                <a:cs typeface="Calibri"/>
              </a:rPr>
              <a:t>Exit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Load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6358" y="5116779"/>
            <a:ext cx="3307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:</a:t>
            </a:r>
            <a:r>
              <a:rPr sz="1200" spc="2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2.5%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p.a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(Charged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Pro-</a:t>
            </a:r>
            <a:r>
              <a:rPr sz="1200" dirty="0">
                <a:latin typeface="Calibri"/>
                <a:cs typeface="Calibri"/>
              </a:rPr>
              <a:t>rata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each</a:t>
            </a:r>
            <a:r>
              <a:rPr sz="1200" spc="-10" dirty="0">
                <a:latin typeface="Calibri"/>
                <a:cs typeface="Calibri"/>
              </a:rPr>
              <a:t> quarter)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:</a:t>
            </a:r>
            <a:r>
              <a:rPr sz="1200" spc="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0.10% on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Equity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delivery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transaction</a:t>
            </a:r>
            <a:endParaRPr sz="12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: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2%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baseline="24305" dirty="0">
                <a:latin typeface="Calibri"/>
                <a:cs typeface="Calibri"/>
              </a:rPr>
              <a:t>st</a:t>
            </a:r>
            <a:r>
              <a:rPr sz="1200" spc="89" baseline="2430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Year,</a:t>
            </a:r>
            <a:r>
              <a:rPr sz="1200" spc="2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1%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baseline="24305" dirty="0">
                <a:latin typeface="Calibri"/>
                <a:cs typeface="Calibri"/>
              </a:rPr>
              <a:t>nd</a:t>
            </a:r>
            <a:r>
              <a:rPr sz="1200" spc="104" baseline="2430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Year,</a:t>
            </a:r>
            <a:r>
              <a:rPr sz="1200" spc="2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NIL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after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baseline="24305" dirty="0">
                <a:latin typeface="Calibri"/>
                <a:cs typeface="Calibri"/>
              </a:rPr>
              <a:t>nd</a:t>
            </a:r>
            <a:r>
              <a:rPr sz="1200" spc="82" baseline="2430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Year.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0467" y="5666028"/>
            <a:ext cx="40913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1875" marR="5080" indent="-101981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Other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Charges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25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GST,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Other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charges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levied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Exchange, Custodial </a:t>
            </a:r>
            <a:r>
              <a:rPr sz="1200" dirty="0">
                <a:latin typeface="Calibri"/>
                <a:cs typeface="Calibri"/>
              </a:rPr>
              <a:t>charges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(3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bps)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levied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custodian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other statutory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charges.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8650" y="1235075"/>
            <a:ext cx="2232660" cy="3222625"/>
          </a:xfrm>
          <a:custGeom>
            <a:avLst/>
            <a:gdLst/>
            <a:ahLst/>
            <a:cxnLst/>
            <a:rect l="l" t="t" r="r" b="b"/>
            <a:pathLst>
              <a:path w="2232660" h="3222625">
                <a:moveTo>
                  <a:pt x="0" y="298450"/>
                </a:moveTo>
                <a:lnTo>
                  <a:pt x="3906" y="250035"/>
                </a:lnTo>
                <a:lnTo>
                  <a:pt x="15216" y="204110"/>
                </a:lnTo>
                <a:lnTo>
                  <a:pt x="33314" y="161287"/>
                </a:lnTo>
                <a:lnTo>
                  <a:pt x="57587" y="122182"/>
                </a:lnTo>
                <a:lnTo>
                  <a:pt x="87420" y="87407"/>
                </a:lnTo>
                <a:lnTo>
                  <a:pt x="122198" y="57578"/>
                </a:lnTo>
                <a:lnTo>
                  <a:pt x="161307" y="33309"/>
                </a:lnTo>
                <a:lnTo>
                  <a:pt x="204133" y="15213"/>
                </a:lnTo>
                <a:lnTo>
                  <a:pt x="250060" y="3905"/>
                </a:lnTo>
                <a:lnTo>
                  <a:pt x="298475" y="0"/>
                </a:lnTo>
                <a:lnTo>
                  <a:pt x="1933575" y="0"/>
                </a:lnTo>
                <a:lnTo>
                  <a:pt x="1981992" y="3905"/>
                </a:lnTo>
                <a:lnTo>
                  <a:pt x="2027927" y="15213"/>
                </a:lnTo>
                <a:lnTo>
                  <a:pt x="2070764" y="33309"/>
                </a:lnTo>
                <a:lnTo>
                  <a:pt x="2109887" y="57578"/>
                </a:lnTo>
                <a:lnTo>
                  <a:pt x="2144680" y="87407"/>
                </a:lnTo>
                <a:lnTo>
                  <a:pt x="2174528" y="122182"/>
                </a:lnTo>
                <a:lnTo>
                  <a:pt x="2198815" y="161287"/>
                </a:lnTo>
                <a:lnTo>
                  <a:pt x="2216925" y="204110"/>
                </a:lnTo>
                <a:lnTo>
                  <a:pt x="2228242" y="250035"/>
                </a:lnTo>
                <a:lnTo>
                  <a:pt x="2232152" y="298450"/>
                </a:lnTo>
                <a:lnTo>
                  <a:pt x="2232152" y="2924175"/>
                </a:lnTo>
                <a:lnTo>
                  <a:pt x="2228242" y="2972589"/>
                </a:lnTo>
                <a:lnTo>
                  <a:pt x="2216925" y="3018514"/>
                </a:lnTo>
                <a:lnTo>
                  <a:pt x="2198815" y="3061337"/>
                </a:lnTo>
                <a:lnTo>
                  <a:pt x="2174528" y="3100442"/>
                </a:lnTo>
                <a:lnTo>
                  <a:pt x="2144680" y="3135217"/>
                </a:lnTo>
                <a:lnTo>
                  <a:pt x="2109887" y="3165046"/>
                </a:lnTo>
                <a:lnTo>
                  <a:pt x="2070764" y="3189315"/>
                </a:lnTo>
                <a:lnTo>
                  <a:pt x="2027927" y="3207411"/>
                </a:lnTo>
                <a:lnTo>
                  <a:pt x="1981992" y="3218719"/>
                </a:lnTo>
                <a:lnTo>
                  <a:pt x="1933575" y="3222625"/>
                </a:lnTo>
                <a:lnTo>
                  <a:pt x="298475" y="3222625"/>
                </a:lnTo>
                <a:lnTo>
                  <a:pt x="250060" y="3218719"/>
                </a:lnTo>
                <a:lnTo>
                  <a:pt x="204133" y="3207411"/>
                </a:lnTo>
                <a:lnTo>
                  <a:pt x="161307" y="3189315"/>
                </a:lnTo>
                <a:lnTo>
                  <a:pt x="122198" y="3165046"/>
                </a:lnTo>
                <a:lnTo>
                  <a:pt x="87420" y="3135217"/>
                </a:lnTo>
                <a:lnTo>
                  <a:pt x="57587" y="3100442"/>
                </a:lnTo>
                <a:lnTo>
                  <a:pt x="33314" y="3061337"/>
                </a:lnTo>
                <a:lnTo>
                  <a:pt x="15216" y="3018514"/>
                </a:lnTo>
                <a:lnTo>
                  <a:pt x="3906" y="2972589"/>
                </a:lnTo>
                <a:lnTo>
                  <a:pt x="0" y="2924175"/>
                </a:lnTo>
                <a:lnTo>
                  <a:pt x="0" y="29845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5019" y="1343659"/>
            <a:ext cx="162242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Minimum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investment Strategy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Allocation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019" y="2410155"/>
            <a:ext cx="16154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Investment Approach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5019" y="3050794"/>
            <a:ext cx="1732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Risk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Reward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&amp; </a:t>
            </a:r>
            <a:r>
              <a:rPr sz="1400" b="1" spc="-10" dirty="0">
                <a:latin typeface="Calibri"/>
                <a:cs typeface="Calibri"/>
              </a:rPr>
              <a:t>Tenure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5019" y="3477514"/>
            <a:ext cx="14992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Type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instruments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5019" y="4117975"/>
            <a:ext cx="86486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Benchmark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00755" y="1235075"/>
            <a:ext cx="6238875" cy="3222625"/>
          </a:xfrm>
          <a:custGeom>
            <a:avLst/>
            <a:gdLst/>
            <a:ahLst/>
            <a:cxnLst/>
            <a:rect l="l" t="t" r="r" b="b"/>
            <a:pathLst>
              <a:path w="6238875" h="3222625">
                <a:moveTo>
                  <a:pt x="0" y="304164"/>
                </a:moveTo>
                <a:lnTo>
                  <a:pt x="3980" y="254819"/>
                </a:lnTo>
                <a:lnTo>
                  <a:pt x="15503" y="208011"/>
                </a:lnTo>
                <a:lnTo>
                  <a:pt x="33943" y="164368"/>
                </a:lnTo>
                <a:lnTo>
                  <a:pt x="58676" y="124513"/>
                </a:lnTo>
                <a:lnTo>
                  <a:pt x="89074" y="89074"/>
                </a:lnTo>
                <a:lnTo>
                  <a:pt x="124513" y="58676"/>
                </a:lnTo>
                <a:lnTo>
                  <a:pt x="164368" y="33943"/>
                </a:lnTo>
                <a:lnTo>
                  <a:pt x="208011" y="15503"/>
                </a:lnTo>
                <a:lnTo>
                  <a:pt x="254819" y="3980"/>
                </a:lnTo>
                <a:lnTo>
                  <a:pt x="304165" y="0"/>
                </a:lnTo>
                <a:lnTo>
                  <a:pt x="5934329" y="0"/>
                </a:lnTo>
                <a:lnTo>
                  <a:pt x="5983674" y="3980"/>
                </a:lnTo>
                <a:lnTo>
                  <a:pt x="6030482" y="15503"/>
                </a:lnTo>
                <a:lnTo>
                  <a:pt x="6074125" y="33943"/>
                </a:lnTo>
                <a:lnTo>
                  <a:pt x="6113980" y="58676"/>
                </a:lnTo>
                <a:lnTo>
                  <a:pt x="6149419" y="89074"/>
                </a:lnTo>
                <a:lnTo>
                  <a:pt x="6179817" y="124513"/>
                </a:lnTo>
                <a:lnTo>
                  <a:pt x="6204550" y="164368"/>
                </a:lnTo>
                <a:lnTo>
                  <a:pt x="6222990" y="208011"/>
                </a:lnTo>
                <a:lnTo>
                  <a:pt x="6234513" y="254819"/>
                </a:lnTo>
                <a:lnTo>
                  <a:pt x="6238494" y="304164"/>
                </a:lnTo>
                <a:lnTo>
                  <a:pt x="6238494" y="2918460"/>
                </a:lnTo>
                <a:lnTo>
                  <a:pt x="6234513" y="2967805"/>
                </a:lnTo>
                <a:lnTo>
                  <a:pt x="6222990" y="3014613"/>
                </a:lnTo>
                <a:lnTo>
                  <a:pt x="6204550" y="3058256"/>
                </a:lnTo>
                <a:lnTo>
                  <a:pt x="6179817" y="3098111"/>
                </a:lnTo>
                <a:lnTo>
                  <a:pt x="6149419" y="3133550"/>
                </a:lnTo>
                <a:lnTo>
                  <a:pt x="6113980" y="3163948"/>
                </a:lnTo>
                <a:lnTo>
                  <a:pt x="6074125" y="3188681"/>
                </a:lnTo>
                <a:lnTo>
                  <a:pt x="6030482" y="3207121"/>
                </a:lnTo>
                <a:lnTo>
                  <a:pt x="5983674" y="3218644"/>
                </a:lnTo>
                <a:lnTo>
                  <a:pt x="5934329" y="3222625"/>
                </a:lnTo>
                <a:lnTo>
                  <a:pt x="304165" y="3222625"/>
                </a:lnTo>
                <a:lnTo>
                  <a:pt x="254819" y="3218644"/>
                </a:lnTo>
                <a:lnTo>
                  <a:pt x="208011" y="3207121"/>
                </a:lnTo>
                <a:lnTo>
                  <a:pt x="164368" y="3188681"/>
                </a:lnTo>
                <a:lnTo>
                  <a:pt x="124513" y="3163948"/>
                </a:lnTo>
                <a:lnTo>
                  <a:pt x="89074" y="3133550"/>
                </a:lnTo>
                <a:lnTo>
                  <a:pt x="58676" y="3098111"/>
                </a:lnTo>
                <a:lnTo>
                  <a:pt x="33943" y="3058256"/>
                </a:lnTo>
                <a:lnTo>
                  <a:pt x="15503" y="3014613"/>
                </a:lnTo>
                <a:lnTo>
                  <a:pt x="3980" y="2967805"/>
                </a:lnTo>
                <a:lnTo>
                  <a:pt x="0" y="2918460"/>
                </a:lnTo>
                <a:lnTo>
                  <a:pt x="0" y="304164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69157" y="1345183"/>
            <a:ext cx="578612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87997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Rs.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50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lakhs. EQUITY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15-</a:t>
            </a:r>
            <a:r>
              <a:rPr sz="1400" dirty="0">
                <a:latin typeface="Calibri"/>
                <a:cs typeface="Calibri"/>
              </a:rPr>
              <a:t>20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STOCKS,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diversified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across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sectors.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Multicap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Spread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between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Small,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Mid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and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Large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Cap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69157" y="2412238"/>
            <a:ext cx="58889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Multicap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Portfolio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Balanced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between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Value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Growth.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Most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companies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adequate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analyst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coverage.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Most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stocks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portfolio.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69157" y="3052318"/>
            <a:ext cx="3807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Medium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High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Risk.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Investment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tenure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plus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69157" y="3479419"/>
            <a:ext cx="55575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Equity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Equity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Related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Instruments,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Fixed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Income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Instruments,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Cash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Cash </a:t>
            </a:r>
            <a:r>
              <a:rPr sz="1400" spc="-10" dirty="0">
                <a:latin typeface="Calibri"/>
                <a:cs typeface="Calibri"/>
              </a:rPr>
              <a:t>Equivalent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08782" y="4119498"/>
            <a:ext cx="870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BSE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500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TRI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8650" y="4819650"/>
            <a:ext cx="3886200" cy="1676400"/>
          </a:xfrm>
          <a:custGeom>
            <a:avLst/>
            <a:gdLst/>
            <a:ahLst/>
            <a:cxnLst/>
            <a:rect l="l" t="t" r="r" b="b"/>
            <a:pathLst>
              <a:path w="3886200" h="1676400">
                <a:moveTo>
                  <a:pt x="0" y="306450"/>
                </a:moveTo>
                <a:lnTo>
                  <a:pt x="4011" y="256732"/>
                </a:lnTo>
                <a:lnTo>
                  <a:pt x="15623" y="209572"/>
                </a:lnTo>
                <a:lnTo>
                  <a:pt x="34207" y="165600"/>
                </a:lnTo>
                <a:lnTo>
                  <a:pt x="59130" y="125446"/>
                </a:lnTo>
                <a:lnTo>
                  <a:pt x="89762" y="89741"/>
                </a:lnTo>
                <a:lnTo>
                  <a:pt x="125471" y="59114"/>
                </a:lnTo>
                <a:lnTo>
                  <a:pt x="165627" y="34197"/>
                </a:lnTo>
                <a:lnTo>
                  <a:pt x="209598" y="15618"/>
                </a:lnTo>
                <a:lnTo>
                  <a:pt x="256754" y="4009"/>
                </a:lnTo>
                <a:lnTo>
                  <a:pt x="306463" y="0"/>
                </a:lnTo>
                <a:lnTo>
                  <a:pt x="3579749" y="0"/>
                </a:lnTo>
                <a:lnTo>
                  <a:pt x="3629467" y="4009"/>
                </a:lnTo>
                <a:lnTo>
                  <a:pt x="3676627" y="15618"/>
                </a:lnTo>
                <a:lnTo>
                  <a:pt x="3720599" y="34197"/>
                </a:lnTo>
                <a:lnTo>
                  <a:pt x="3760753" y="59114"/>
                </a:lnTo>
                <a:lnTo>
                  <a:pt x="3796458" y="89741"/>
                </a:lnTo>
                <a:lnTo>
                  <a:pt x="3827085" y="125446"/>
                </a:lnTo>
                <a:lnTo>
                  <a:pt x="3852002" y="165600"/>
                </a:lnTo>
                <a:lnTo>
                  <a:pt x="3870581" y="209572"/>
                </a:lnTo>
                <a:lnTo>
                  <a:pt x="3882190" y="256732"/>
                </a:lnTo>
                <a:lnTo>
                  <a:pt x="3886200" y="306450"/>
                </a:lnTo>
                <a:lnTo>
                  <a:pt x="3886200" y="1369936"/>
                </a:lnTo>
                <a:lnTo>
                  <a:pt x="3882190" y="1419645"/>
                </a:lnTo>
                <a:lnTo>
                  <a:pt x="3870581" y="1466801"/>
                </a:lnTo>
                <a:lnTo>
                  <a:pt x="3852002" y="1510772"/>
                </a:lnTo>
                <a:lnTo>
                  <a:pt x="3827085" y="1550928"/>
                </a:lnTo>
                <a:lnTo>
                  <a:pt x="3796458" y="1586637"/>
                </a:lnTo>
                <a:lnTo>
                  <a:pt x="3760753" y="1617269"/>
                </a:lnTo>
                <a:lnTo>
                  <a:pt x="3720599" y="1642192"/>
                </a:lnTo>
                <a:lnTo>
                  <a:pt x="3676627" y="1660776"/>
                </a:lnTo>
                <a:lnTo>
                  <a:pt x="3629467" y="1672388"/>
                </a:lnTo>
                <a:lnTo>
                  <a:pt x="3579749" y="1676400"/>
                </a:lnTo>
                <a:lnTo>
                  <a:pt x="306463" y="1676400"/>
                </a:lnTo>
                <a:lnTo>
                  <a:pt x="256754" y="1672388"/>
                </a:lnTo>
                <a:lnTo>
                  <a:pt x="209598" y="1660776"/>
                </a:lnTo>
                <a:lnTo>
                  <a:pt x="165627" y="1642192"/>
                </a:lnTo>
                <a:lnTo>
                  <a:pt x="125471" y="1617269"/>
                </a:lnTo>
                <a:lnTo>
                  <a:pt x="89762" y="1586637"/>
                </a:lnTo>
                <a:lnTo>
                  <a:pt x="59130" y="1550928"/>
                </a:lnTo>
                <a:lnTo>
                  <a:pt x="34207" y="1510772"/>
                </a:lnTo>
                <a:lnTo>
                  <a:pt x="15623" y="1466801"/>
                </a:lnTo>
                <a:lnTo>
                  <a:pt x="4011" y="1419645"/>
                </a:lnTo>
                <a:lnTo>
                  <a:pt x="0" y="1369936"/>
                </a:lnTo>
                <a:lnTo>
                  <a:pt x="0" y="30645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97153" y="4934204"/>
            <a:ext cx="545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Benefits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7153" y="5116779"/>
            <a:ext cx="34480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spc="-10" dirty="0">
                <a:latin typeface="Calibri"/>
                <a:cs typeface="Calibri"/>
              </a:rPr>
              <a:t>Dedicated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Web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Login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client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monitor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portfolio.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relationship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manager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cater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investment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needs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sz="1200" spc="-10" dirty="0">
                <a:latin typeface="Calibri"/>
                <a:cs typeface="Calibri"/>
              </a:rPr>
              <a:t>Constant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monitoring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portfolio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sz="1200" dirty="0">
                <a:latin typeface="Calibri"/>
                <a:cs typeface="Calibri"/>
              </a:rPr>
              <a:t>Audited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statement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year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tax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filing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purpose.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7153" y="5848908"/>
            <a:ext cx="3333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Support</a:t>
            </a:r>
            <a:endParaRPr sz="12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1200" dirty="0">
                <a:latin typeface="Calibri"/>
                <a:cs typeface="Calibri"/>
              </a:rPr>
              <a:t>Back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office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customer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desk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client queries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09644" y="931163"/>
            <a:ext cx="4445635" cy="635635"/>
            <a:chOff x="4009644" y="931163"/>
            <a:chExt cx="4445635" cy="63563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9644" y="969289"/>
              <a:ext cx="4445508" cy="4830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3396" y="931163"/>
              <a:ext cx="2316479" cy="6355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036187" y="995679"/>
              <a:ext cx="4343400" cy="381000"/>
            </a:xfrm>
            <a:custGeom>
              <a:avLst/>
              <a:gdLst/>
              <a:ahLst/>
              <a:cxnLst/>
              <a:rect l="l" t="t" r="r" b="b"/>
              <a:pathLst>
                <a:path w="4343400" h="381000">
                  <a:moveTo>
                    <a:pt x="4152899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202"/>
                  </a:lnTo>
                  <a:lnTo>
                    <a:pt x="19372" y="274308"/>
                  </a:lnTo>
                  <a:lnTo>
                    <a:pt x="41867" y="309678"/>
                  </a:lnTo>
                  <a:lnTo>
                    <a:pt x="71374" y="339172"/>
                  </a:lnTo>
                  <a:lnTo>
                    <a:pt x="106746" y="361650"/>
                  </a:lnTo>
                  <a:lnTo>
                    <a:pt x="146837" y="375972"/>
                  </a:lnTo>
                  <a:lnTo>
                    <a:pt x="190500" y="381000"/>
                  </a:lnTo>
                  <a:lnTo>
                    <a:pt x="4152899" y="381000"/>
                  </a:lnTo>
                  <a:lnTo>
                    <a:pt x="4196562" y="375972"/>
                  </a:lnTo>
                  <a:lnTo>
                    <a:pt x="4236653" y="361650"/>
                  </a:lnTo>
                  <a:lnTo>
                    <a:pt x="4272025" y="339172"/>
                  </a:lnTo>
                  <a:lnTo>
                    <a:pt x="4301532" y="309678"/>
                  </a:lnTo>
                  <a:lnTo>
                    <a:pt x="4324027" y="274308"/>
                  </a:lnTo>
                  <a:lnTo>
                    <a:pt x="4338365" y="234202"/>
                  </a:lnTo>
                  <a:lnTo>
                    <a:pt x="4343399" y="190500"/>
                  </a:lnTo>
                  <a:lnTo>
                    <a:pt x="4338365" y="146837"/>
                  </a:lnTo>
                  <a:lnTo>
                    <a:pt x="4324027" y="106746"/>
                  </a:lnTo>
                  <a:lnTo>
                    <a:pt x="4301532" y="71374"/>
                  </a:lnTo>
                  <a:lnTo>
                    <a:pt x="4272025" y="41867"/>
                  </a:lnTo>
                  <a:lnTo>
                    <a:pt x="4236653" y="19372"/>
                  </a:lnTo>
                  <a:lnTo>
                    <a:pt x="4196562" y="5034"/>
                  </a:lnTo>
                  <a:lnTo>
                    <a:pt x="4152899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240273" y="1004696"/>
            <a:ext cx="1934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IMPRESS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Portfolio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792979" y="4518672"/>
            <a:ext cx="2159635" cy="582295"/>
            <a:chOff x="4792979" y="4518672"/>
            <a:chExt cx="2159635" cy="58229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2979" y="4535449"/>
              <a:ext cx="2159507" cy="4830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8239" y="4518672"/>
              <a:ext cx="1808988" cy="58215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819649" y="4562474"/>
              <a:ext cx="2057400" cy="381000"/>
            </a:xfrm>
            <a:custGeom>
              <a:avLst/>
              <a:gdLst/>
              <a:ahLst/>
              <a:cxnLst/>
              <a:rect l="l" t="t" r="r" b="b"/>
              <a:pathLst>
                <a:path w="2057400" h="381000">
                  <a:moveTo>
                    <a:pt x="1866900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162"/>
                  </a:lnTo>
                  <a:lnTo>
                    <a:pt x="19372" y="274253"/>
                  </a:lnTo>
                  <a:lnTo>
                    <a:pt x="41867" y="309625"/>
                  </a:lnTo>
                  <a:lnTo>
                    <a:pt x="71374" y="339132"/>
                  </a:lnTo>
                  <a:lnTo>
                    <a:pt x="106746" y="361627"/>
                  </a:lnTo>
                  <a:lnTo>
                    <a:pt x="146837" y="375965"/>
                  </a:lnTo>
                  <a:lnTo>
                    <a:pt x="190500" y="381000"/>
                  </a:lnTo>
                  <a:lnTo>
                    <a:pt x="1866900" y="381000"/>
                  </a:lnTo>
                  <a:lnTo>
                    <a:pt x="1910562" y="375965"/>
                  </a:lnTo>
                  <a:lnTo>
                    <a:pt x="1950653" y="361627"/>
                  </a:lnTo>
                  <a:lnTo>
                    <a:pt x="1986025" y="339132"/>
                  </a:lnTo>
                  <a:lnTo>
                    <a:pt x="2015532" y="309625"/>
                  </a:lnTo>
                  <a:lnTo>
                    <a:pt x="2038027" y="274253"/>
                  </a:lnTo>
                  <a:lnTo>
                    <a:pt x="2052365" y="234162"/>
                  </a:lnTo>
                  <a:lnTo>
                    <a:pt x="2057400" y="190500"/>
                  </a:lnTo>
                  <a:lnTo>
                    <a:pt x="2052365" y="146837"/>
                  </a:lnTo>
                  <a:lnTo>
                    <a:pt x="2038027" y="106746"/>
                  </a:lnTo>
                  <a:lnTo>
                    <a:pt x="2015532" y="71374"/>
                  </a:lnTo>
                  <a:lnTo>
                    <a:pt x="1986025" y="41867"/>
                  </a:lnTo>
                  <a:lnTo>
                    <a:pt x="1950653" y="19372"/>
                  </a:lnTo>
                  <a:lnTo>
                    <a:pt x="1910562" y="5034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20132" y="4588891"/>
            <a:ext cx="145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Fees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Charges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1247775"/>
            <a:ext cx="8756015" cy="3048000"/>
          </a:xfrm>
          <a:custGeom>
            <a:avLst/>
            <a:gdLst/>
            <a:ahLst/>
            <a:cxnLst/>
            <a:rect l="l" t="t" r="r" b="b"/>
            <a:pathLst>
              <a:path w="8756015" h="3048000">
                <a:moveTo>
                  <a:pt x="0" y="1876933"/>
                </a:moveTo>
                <a:lnTo>
                  <a:pt x="9770" y="1828520"/>
                </a:lnTo>
                <a:lnTo>
                  <a:pt x="36414" y="1789001"/>
                </a:lnTo>
                <a:lnTo>
                  <a:pt x="75930" y="1762365"/>
                </a:lnTo>
                <a:lnTo>
                  <a:pt x="124320" y="1752600"/>
                </a:lnTo>
                <a:lnTo>
                  <a:pt x="4949190" y="1752600"/>
                </a:lnTo>
                <a:lnTo>
                  <a:pt x="4997549" y="1762365"/>
                </a:lnTo>
                <a:lnTo>
                  <a:pt x="5037074" y="1789001"/>
                </a:lnTo>
                <a:lnTo>
                  <a:pt x="5063740" y="1828520"/>
                </a:lnTo>
                <a:lnTo>
                  <a:pt x="5073523" y="1876933"/>
                </a:lnTo>
                <a:lnTo>
                  <a:pt x="5073523" y="2923667"/>
                </a:lnTo>
                <a:lnTo>
                  <a:pt x="5063740" y="2972079"/>
                </a:lnTo>
                <a:lnTo>
                  <a:pt x="5037074" y="3011598"/>
                </a:lnTo>
                <a:lnTo>
                  <a:pt x="4997549" y="3038234"/>
                </a:lnTo>
                <a:lnTo>
                  <a:pt x="4949190" y="3048000"/>
                </a:lnTo>
                <a:lnTo>
                  <a:pt x="124320" y="3048000"/>
                </a:lnTo>
                <a:lnTo>
                  <a:pt x="75930" y="3038234"/>
                </a:lnTo>
                <a:lnTo>
                  <a:pt x="36414" y="3011598"/>
                </a:lnTo>
                <a:lnTo>
                  <a:pt x="9770" y="2972079"/>
                </a:lnTo>
                <a:lnTo>
                  <a:pt x="0" y="2923667"/>
                </a:lnTo>
                <a:lnTo>
                  <a:pt x="0" y="1876933"/>
                </a:lnTo>
                <a:close/>
              </a:path>
              <a:path w="8756015" h="3048000">
                <a:moveTo>
                  <a:pt x="0" y="164464"/>
                </a:moveTo>
                <a:lnTo>
                  <a:pt x="5876" y="120752"/>
                </a:lnTo>
                <a:lnTo>
                  <a:pt x="22462" y="81468"/>
                </a:lnTo>
                <a:lnTo>
                  <a:pt x="48188" y="48180"/>
                </a:lnTo>
                <a:lnTo>
                  <a:pt x="81486" y="22460"/>
                </a:lnTo>
                <a:lnTo>
                  <a:pt x="120789" y="5876"/>
                </a:lnTo>
                <a:lnTo>
                  <a:pt x="164528" y="0"/>
                </a:lnTo>
                <a:lnTo>
                  <a:pt x="8591296" y="0"/>
                </a:lnTo>
                <a:lnTo>
                  <a:pt x="8635008" y="5876"/>
                </a:lnTo>
                <a:lnTo>
                  <a:pt x="8674292" y="22460"/>
                </a:lnTo>
                <a:lnTo>
                  <a:pt x="8707580" y="48180"/>
                </a:lnTo>
                <a:lnTo>
                  <a:pt x="8733300" y="81468"/>
                </a:lnTo>
                <a:lnTo>
                  <a:pt x="8749884" y="120752"/>
                </a:lnTo>
                <a:lnTo>
                  <a:pt x="8755761" y="164464"/>
                </a:lnTo>
                <a:lnTo>
                  <a:pt x="8755761" y="1283335"/>
                </a:lnTo>
                <a:lnTo>
                  <a:pt x="8749884" y="1327047"/>
                </a:lnTo>
                <a:lnTo>
                  <a:pt x="8733300" y="1366331"/>
                </a:lnTo>
                <a:lnTo>
                  <a:pt x="8707580" y="1399619"/>
                </a:lnTo>
                <a:lnTo>
                  <a:pt x="8674292" y="1425339"/>
                </a:lnTo>
                <a:lnTo>
                  <a:pt x="8635008" y="1441923"/>
                </a:lnTo>
                <a:lnTo>
                  <a:pt x="8591296" y="1447800"/>
                </a:lnTo>
                <a:lnTo>
                  <a:pt x="164528" y="1447800"/>
                </a:lnTo>
                <a:lnTo>
                  <a:pt x="120789" y="1441923"/>
                </a:lnTo>
                <a:lnTo>
                  <a:pt x="81486" y="1425339"/>
                </a:lnTo>
                <a:lnTo>
                  <a:pt x="48188" y="1399619"/>
                </a:lnTo>
                <a:lnTo>
                  <a:pt x="22462" y="1366331"/>
                </a:lnTo>
                <a:lnTo>
                  <a:pt x="5876" y="1327047"/>
                </a:lnTo>
                <a:lnTo>
                  <a:pt x="0" y="1283335"/>
                </a:lnTo>
                <a:lnTo>
                  <a:pt x="0" y="164464"/>
                </a:lnTo>
                <a:close/>
              </a:path>
            </a:pathLst>
          </a:custGeom>
          <a:ln w="9525">
            <a:solidFill>
              <a:srgbClr val="F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5591175"/>
            <a:ext cx="8756015" cy="914400"/>
          </a:xfrm>
          <a:custGeom>
            <a:avLst/>
            <a:gdLst/>
            <a:ahLst/>
            <a:cxnLst/>
            <a:rect l="l" t="t" r="r" b="b"/>
            <a:pathLst>
              <a:path w="8756015" h="914400">
                <a:moveTo>
                  <a:pt x="0" y="152400"/>
                </a:moveTo>
                <a:lnTo>
                  <a:pt x="7769" y="104231"/>
                </a:lnTo>
                <a:lnTo>
                  <a:pt x="29405" y="62396"/>
                </a:lnTo>
                <a:lnTo>
                  <a:pt x="62396" y="29405"/>
                </a:lnTo>
                <a:lnTo>
                  <a:pt x="104231" y="7769"/>
                </a:lnTo>
                <a:lnTo>
                  <a:pt x="152400" y="0"/>
                </a:lnTo>
                <a:lnTo>
                  <a:pt x="8603361" y="0"/>
                </a:lnTo>
                <a:lnTo>
                  <a:pt x="8651543" y="7769"/>
                </a:lnTo>
                <a:lnTo>
                  <a:pt x="8693380" y="29405"/>
                </a:lnTo>
                <a:lnTo>
                  <a:pt x="8726366" y="62396"/>
                </a:lnTo>
                <a:lnTo>
                  <a:pt x="8747994" y="104231"/>
                </a:lnTo>
                <a:lnTo>
                  <a:pt x="8755761" y="152400"/>
                </a:lnTo>
                <a:lnTo>
                  <a:pt x="8755761" y="762000"/>
                </a:lnTo>
                <a:lnTo>
                  <a:pt x="8747994" y="810168"/>
                </a:lnTo>
                <a:lnTo>
                  <a:pt x="8726366" y="852003"/>
                </a:lnTo>
                <a:lnTo>
                  <a:pt x="8693380" y="884994"/>
                </a:lnTo>
                <a:lnTo>
                  <a:pt x="8651543" y="906630"/>
                </a:lnTo>
                <a:lnTo>
                  <a:pt x="8603361" y="914400"/>
                </a:lnTo>
                <a:lnTo>
                  <a:pt x="152400" y="914400"/>
                </a:lnTo>
                <a:lnTo>
                  <a:pt x="104231" y="906630"/>
                </a:lnTo>
                <a:lnTo>
                  <a:pt x="62396" y="884994"/>
                </a:lnTo>
                <a:lnTo>
                  <a:pt x="29405" y="852003"/>
                </a:lnTo>
                <a:lnTo>
                  <a:pt x="7769" y="810168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F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903" y="1542059"/>
            <a:ext cx="6113145" cy="89725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600" dirty="0">
                <a:latin typeface="Calibri"/>
                <a:cs typeface="Calibri"/>
              </a:rPr>
              <a:t>All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Investment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subject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Market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Risk.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600" dirty="0">
                <a:latin typeface="Calibri"/>
                <a:cs typeface="Calibri"/>
              </a:rPr>
              <a:t>Please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read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risk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factors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before investing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same.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600" dirty="0">
                <a:latin typeface="Calibri"/>
                <a:cs typeface="Calibri"/>
              </a:rPr>
              <a:t>Past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Performance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necessarily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indicative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likely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future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performance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4191" y="975372"/>
            <a:ext cx="2159635" cy="582295"/>
            <a:chOff x="774191" y="975372"/>
            <a:chExt cx="2159635" cy="5822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191" y="992149"/>
              <a:ext cx="2159508" cy="4830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859" y="975372"/>
              <a:ext cx="2138172" cy="5821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00099" y="1019175"/>
              <a:ext cx="2057400" cy="381000"/>
            </a:xfrm>
            <a:custGeom>
              <a:avLst/>
              <a:gdLst/>
              <a:ahLst/>
              <a:cxnLst/>
              <a:rect l="l" t="t" r="r" b="b"/>
              <a:pathLst>
                <a:path w="2057400" h="381000">
                  <a:moveTo>
                    <a:pt x="1866900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5031" y="234162"/>
                  </a:lnTo>
                  <a:lnTo>
                    <a:pt x="19363" y="274253"/>
                  </a:lnTo>
                  <a:lnTo>
                    <a:pt x="41851" y="309625"/>
                  </a:lnTo>
                  <a:lnTo>
                    <a:pt x="71353" y="339132"/>
                  </a:lnTo>
                  <a:lnTo>
                    <a:pt x="106724" y="361627"/>
                  </a:lnTo>
                  <a:lnTo>
                    <a:pt x="146821" y="375965"/>
                  </a:lnTo>
                  <a:lnTo>
                    <a:pt x="190500" y="381000"/>
                  </a:lnTo>
                  <a:lnTo>
                    <a:pt x="1866900" y="381000"/>
                  </a:lnTo>
                  <a:lnTo>
                    <a:pt x="1910562" y="375965"/>
                  </a:lnTo>
                  <a:lnTo>
                    <a:pt x="1950653" y="361627"/>
                  </a:lnTo>
                  <a:lnTo>
                    <a:pt x="1986025" y="339132"/>
                  </a:lnTo>
                  <a:lnTo>
                    <a:pt x="2015532" y="309625"/>
                  </a:lnTo>
                  <a:lnTo>
                    <a:pt x="2038027" y="274253"/>
                  </a:lnTo>
                  <a:lnTo>
                    <a:pt x="2052365" y="234162"/>
                  </a:lnTo>
                  <a:lnTo>
                    <a:pt x="2057400" y="190500"/>
                  </a:lnTo>
                  <a:lnTo>
                    <a:pt x="2052365" y="146837"/>
                  </a:lnTo>
                  <a:lnTo>
                    <a:pt x="2038027" y="106746"/>
                  </a:lnTo>
                  <a:lnTo>
                    <a:pt x="2015532" y="71374"/>
                  </a:lnTo>
                  <a:lnTo>
                    <a:pt x="1986025" y="41867"/>
                  </a:lnTo>
                  <a:lnTo>
                    <a:pt x="1950653" y="19372"/>
                  </a:lnTo>
                  <a:lnTo>
                    <a:pt x="1910562" y="5034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35227" y="1044955"/>
            <a:ext cx="1788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Specific</a:t>
            </a:r>
            <a:r>
              <a:rPr sz="1800" spc="-55" dirty="0"/>
              <a:t> </a:t>
            </a:r>
            <a:r>
              <a:rPr sz="1800" spc="-10" dirty="0"/>
              <a:t>Disclaimer</a:t>
            </a:r>
            <a:endParaRPr sz="1800"/>
          </a:p>
        </p:txBody>
      </p:sp>
      <p:grpSp>
        <p:nvGrpSpPr>
          <p:cNvPr id="10" name="object 10"/>
          <p:cNvGrpSpPr/>
          <p:nvPr/>
        </p:nvGrpSpPr>
        <p:grpSpPr>
          <a:xfrm>
            <a:off x="774191" y="2727972"/>
            <a:ext cx="2235835" cy="582295"/>
            <a:chOff x="774191" y="2727972"/>
            <a:chExt cx="2235835" cy="5822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191" y="2744749"/>
              <a:ext cx="2235708" cy="4830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859" y="2727972"/>
              <a:ext cx="2214372" cy="5821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00099" y="2771774"/>
              <a:ext cx="2133600" cy="381000"/>
            </a:xfrm>
            <a:custGeom>
              <a:avLst/>
              <a:gdLst/>
              <a:ahLst/>
              <a:cxnLst/>
              <a:rect l="l" t="t" r="r" b="b"/>
              <a:pathLst>
                <a:path w="2133600" h="381000">
                  <a:moveTo>
                    <a:pt x="1943100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5031" y="234162"/>
                  </a:lnTo>
                  <a:lnTo>
                    <a:pt x="19363" y="274253"/>
                  </a:lnTo>
                  <a:lnTo>
                    <a:pt x="41851" y="309625"/>
                  </a:lnTo>
                  <a:lnTo>
                    <a:pt x="71353" y="339132"/>
                  </a:lnTo>
                  <a:lnTo>
                    <a:pt x="106724" y="361627"/>
                  </a:lnTo>
                  <a:lnTo>
                    <a:pt x="146821" y="375965"/>
                  </a:lnTo>
                  <a:lnTo>
                    <a:pt x="190500" y="381000"/>
                  </a:lnTo>
                  <a:lnTo>
                    <a:pt x="1943100" y="381000"/>
                  </a:lnTo>
                  <a:lnTo>
                    <a:pt x="1986762" y="375965"/>
                  </a:lnTo>
                  <a:lnTo>
                    <a:pt x="2026853" y="361627"/>
                  </a:lnTo>
                  <a:lnTo>
                    <a:pt x="2062225" y="339132"/>
                  </a:lnTo>
                  <a:lnTo>
                    <a:pt x="2091732" y="309625"/>
                  </a:lnTo>
                  <a:lnTo>
                    <a:pt x="2114227" y="274253"/>
                  </a:lnTo>
                  <a:lnTo>
                    <a:pt x="2128565" y="234162"/>
                  </a:lnTo>
                  <a:lnTo>
                    <a:pt x="2133600" y="190500"/>
                  </a:lnTo>
                  <a:lnTo>
                    <a:pt x="2128565" y="146837"/>
                  </a:lnTo>
                  <a:lnTo>
                    <a:pt x="2114227" y="106746"/>
                  </a:lnTo>
                  <a:lnTo>
                    <a:pt x="2091732" y="71374"/>
                  </a:lnTo>
                  <a:lnTo>
                    <a:pt x="2062225" y="41867"/>
                  </a:lnTo>
                  <a:lnTo>
                    <a:pt x="2026853" y="19372"/>
                  </a:lnTo>
                  <a:lnTo>
                    <a:pt x="1986762" y="5034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3016" y="2797809"/>
            <a:ext cx="4184650" cy="127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Registration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Details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  <a:tabLst>
                <a:tab pos="1896745" algn="l"/>
              </a:tabLst>
            </a:pPr>
            <a:r>
              <a:rPr sz="1400" dirty="0">
                <a:latin typeface="Calibri"/>
                <a:cs typeface="Calibri"/>
              </a:rPr>
              <a:t>PMS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registered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under</a:t>
            </a:r>
            <a:r>
              <a:rPr sz="1400" dirty="0">
                <a:latin typeface="Calibri"/>
                <a:cs typeface="Calibri"/>
              </a:rPr>
              <a:t>	: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Anand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Rathi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Advisors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Ltd.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400" dirty="0">
                <a:latin typeface="Calibri"/>
                <a:cs typeface="Calibri"/>
              </a:rPr>
              <a:t>PMS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Registration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Number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INP000000282.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1805939" algn="l"/>
              </a:tabLst>
            </a:pPr>
            <a:r>
              <a:rPr sz="1400" spc="-10" dirty="0">
                <a:latin typeface="Calibri"/>
                <a:cs typeface="Calibri"/>
              </a:rPr>
              <a:t>Custodian</a:t>
            </a:r>
            <a:r>
              <a:rPr sz="1400" dirty="0">
                <a:latin typeface="Calibri"/>
                <a:cs typeface="Calibri"/>
              </a:rPr>
              <a:t>	: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Orbis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Financial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Corporation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Ltd.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5342" y="4574413"/>
            <a:ext cx="2286635" cy="868044"/>
          </a:xfrm>
          <a:custGeom>
            <a:avLst/>
            <a:gdLst/>
            <a:ahLst/>
            <a:cxnLst/>
            <a:rect l="l" t="t" r="r" b="b"/>
            <a:pathLst>
              <a:path w="2286635" h="868045">
                <a:moveTo>
                  <a:pt x="0" y="144653"/>
                </a:moveTo>
                <a:lnTo>
                  <a:pt x="7373" y="98934"/>
                </a:lnTo>
                <a:lnTo>
                  <a:pt x="27906" y="59225"/>
                </a:lnTo>
                <a:lnTo>
                  <a:pt x="59214" y="27911"/>
                </a:lnTo>
                <a:lnTo>
                  <a:pt x="98916" y="7375"/>
                </a:lnTo>
                <a:lnTo>
                  <a:pt x="144627" y="0"/>
                </a:lnTo>
                <a:lnTo>
                  <a:pt x="2141385" y="0"/>
                </a:lnTo>
                <a:lnTo>
                  <a:pt x="2187104" y="7375"/>
                </a:lnTo>
                <a:lnTo>
                  <a:pt x="2226812" y="27911"/>
                </a:lnTo>
                <a:lnTo>
                  <a:pt x="2258126" y="59225"/>
                </a:lnTo>
                <a:lnTo>
                  <a:pt x="2278662" y="98934"/>
                </a:lnTo>
                <a:lnTo>
                  <a:pt x="2286038" y="144653"/>
                </a:lnTo>
                <a:lnTo>
                  <a:pt x="2286038" y="723138"/>
                </a:lnTo>
                <a:lnTo>
                  <a:pt x="2278662" y="768856"/>
                </a:lnTo>
                <a:lnTo>
                  <a:pt x="2258126" y="808565"/>
                </a:lnTo>
                <a:lnTo>
                  <a:pt x="2226812" y="839879"/>
                </a:lnTo>
                <a:lnTo>
                  <a:pt x="2187104" y="860415"/>
                </a:lnTo>
                <a:lnTo>
                  <a:pt x="2141385" y="867791"/>
                </a:lnTo>
                <a:lnTo>
                  <a:pt x="144627" y="867791"/>
                </a:lnTo>
                <a:lnTo>
                  <a:pt x="98916" y="860415"/>
                </a:lnTo>
                <a:lnTo>
                  <a:pt x="59214" y="839879"/>
                </a:lnTo>
                <a:lnTo>
                  <a:pt x="27906" y="808565"/>
                </a:lnTo>
                <a:lnTo>
                  <a:pt x="7373" y="768856"/>
                </a:lnTo>
                <a:lnTo>
                  <a:pt x="0" y="723138"/>
                </a:lnTo>
                <a:lnTo>
                  <a:pt x="0" y="144653"/>
                </a:lnTo>
                <a:close/>
              </a:path>
            </a:pathLst>
          </a:custGeom>
          <a:ln w="9525">
            <a:solidFill>
              <a:srgbClr val="F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6615" y="4824476"/>
            <a:ext cx="401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Name </a:t>
            </a:r>
            <a:r>
              <a:rPr sz="1200" b="1" spc="-25" dirty="0">
                <a:latin typeface="Calibri"/>
                <a:cs typeface="Calibri"/>
              </a:rPr>
              <a:t>Tel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04651" y="4824476"/>
            <a:ext cx="1155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2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Vinod</a:t>
            </a:r>
            <a:r>
              <a:rPr sz="1200" spc="-20" dirty="0">
                <a:latin typeface="Calibri"/>
                <a:cs typeface="Calibri"/>
              </a:rPr>
              <a:t> Vaya</a:t>
            </a:r>
            <a:endParaRPr sz="12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2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022 - 6281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3851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58368" y="4387621"/>
            <a:ext cx="1885314" cy="528955"/>
            <a:chOff x="658368" y="4387621"/>
            <a:chExt cx="1885314" cy="52895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368" y="4402785"/>
              <a:ext cx="1885188" cy="4389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7615" y="4387621"/>
              <a:ext cx="1726692" cy="52880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84771" y="4429378"/>
              <a:ext cx="1783080" cy="336550"/>
            </a:xfrm>
            <a:custGeom>
              <a:avLst/>
              <a:gdLst/>
              <a:ahLst/>
              <a:cxnLst/>
              <a:rect l="l" t="t" r="r" b="b"/>
              <a:pathLst>
                <a:path w="1783080" h="336550">
                  <a:moveTo>
                    <a:pt x="1614436" y="0"/>
                  </a:moveTo>
                  <a:lnTo>
                    <a:pt x="167970" y="0"/>
                  </a:lnTo>
                  <a:lnTo>
                    <a:pt x="123319" y="6007"/>
                  </a:lnTo>
                  <a:lnTo>
                    <a:pt x="83195" y="22958"/>
                  </a:lnTo>
                  <a:lnTo>
                    <a:pt x="49199" y="49244"/>
                  </a:lnTo>
                  <a:lnTo>
                    <a:pt x="22934" y="83255"/>
                  </a:lnTo>
                  <a:lnTo>
                    <a:pt x="6000" y="123384"/>
                  </a:lnTo>
                  <a:lnTo>
                    <a:pt x="0" y="168021"/>
                  </a:lnTo>
                  <a:lnTo>
                    <a:pt x="6000" y="212702"/>
                  </a:lnTo>
                  <a:lnTo>
                    <a:pt x="22934" y="252842"/>
                  </a:lnTo>
                  <a:lnTo>
                    <a:pt x="49199" y="286845"/>
                  </a:lnTo>
                  <a:lnTo>
                    <a:pt x="83195" y="313111"/>
                  </a:lnTo>
                  <a:lnTo>
                    <a:pt x="123319" y="330043"/>
                  </a:lnTo>
                  <a:lnTo>
                    <a:pt x="167970" y="336042"/>
                  </a:lnTo>
                  <a:lnTo>
                    <a:pt x="1614436" y="336042"/>
                  </a:lnTo>
                  <a:lnTo>
                    <a:pt x="1659117" y="330043"/>
                  </a:lnTo>
                  <a:lnTo>
                    <a:pt x="1699258" y="313111"/>
                  </a:lnTo>
                  <a:lnTo>
                    <a:pt x="1733261" y="286845"/>
                  </a:lnTo>
                  <a:lnTo>
                    <a:pt x="1759527" y="252842"/>
                  </a:lnTo>
                  <a:lnTo>
                    <a:pt x="1776458" y="212702"/>
                  </a:lnTo>
                  <a:lnTo>
                    <a:pt x="1782457" y="168021"/>
                  </a:lnTo>
                  <a:lnTo>
                    <a:pt x="1776458" y="123384"/>
                  </a:lnTo>
                  <a:lnTo>
                    <a:pt x="1759527" y="83255"/>
                  </a:lnTo>
                  <a:lnTo>
                    <a:pt x="1733261" y="49244"/>
                  </a:lnTo>
                  <a:lnTo>
                    <a:pt x="1699258" y="22958"/>
                  </a:lnTo>
                  <a:lnTo>
                    <a:pt x="1659117" y="6007"/>
                  </a:lnTo>
                  <a:lnTo>
                    <a:pt x="1614436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72744" y="4451045"/>
            <a:ext cx="1407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74848" y="4574413"/>
            <a:ext cx="2746375" cy="868044"/>
          </a:xfrm>
          <a:custGeom>
            <a:avLst/>
            <a:gdLst/>
            <a:ahLst/>
            <a:cxnLst/>
            <a:rect l="l" t="t" r="r" b="b"/>
            <a:pathLst>
              <a:path w="2746375" h="868045">
                <a:moveTo>
                  <a:pt x="0" y="144653"/>
                </a:moveTo>
                <a:lnTo>
                  <a:pt x="7375" y="98934"/>
                </a:lnTo>
                <a:lnTo>
                  <a:pt x="27911" y="59225"/>
                </a:lnTo>
                <a:lnTo>
                  <a:pt x="59225" y="27911"/>
                </a:lnTo>
                <a:lnTo>
                  <a:pt x="98934" y="7375"/>
                </a:lnTo>
                <a:lnTo>
                  <a:pt x="144652" y="0"/>
                </a:lnTo>
                <a:lnTo>
                  <a:pt x="2601722" y="0"/>
                </a:lnTo>
                <a:lnTo>
                  <a:pt x="2647440" y="7375"/>
                </a:lnTo>
                <a:lnTo>
                  <a:pt x="2687149" y="27911"/>
                </a:lnTo>
                <a:lnTo>
                  <a:pt x="2718463" y="59225"/>
                </a:lnTo>
                <a:lnTo>
                  <a:pt x="2738999" y="98934"/>
                </a:lnTo>
                <a:lnTo>
                  <a:pt x="2746375" y="144653"/>
                </a:lnTo>
                <a:lnTo>
                  <a:pt x="2746375" y="723138"/>
                </a:lnTo>
                <a:lnTo>
                  <a:pt x="2738999" y="768856"/>
                </a:lnTo>
                <a:lnTo>
                  <a:pt x="2718463" y="808565"/>
                </a:lnTo>
                <a:lnTo>
                  <a:pt x="2687149" y="839879"/>
                </a:lnTo>
                <a:lnTo>
                  <a:pt x="2647440" y="860415"/>
                </a:lnTo>
                <a:lnTo>
                  <a:pt x="2601722" y="867791"/>
                </a:lnTo>
                <a:lnTo>
                  <a:pt x="144652" y="867791"/>
                </a:lnTo>
                <a:lnTo>
                  <a:pt x="98934" y="860415"/>
                </a:lnTo>
                <a:lnTo>
                  <a:pt x="59225" y="839879"/>
                </a:lnTo>
                <a:lnTo>
                  <a:pt x="27911" y="808565"/>
                </a:lnTo>
                <a:lnTo>
                  <a:pt x="7375" y="768856"/>
                </a:lnTo>
                <a:lnTo>
                  <a:pt x="0" y="723138"/>
                </a:lnTo>
                <a:lnTo>
                  <a:pt x="0" y="144653"/>
                </a:lnTo>
                <a:close/>
              </a:path>
            </a:pathLst>
          </a:custGeom>
          <a:ln w="9525">
            <a:solidFill>
              <a:srgbClr val="F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96514" y="4824476"/>
            <a:ext cx="2146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0070" algn="l"/>
              </a:tabLst>
            </a:pPr>
            <a:r>
              <a:rPr sz="1200" b="1" spc="-20" dirty="0">
                <a:latin typeface="Calibri"/>
                <a:cs typeface="Calibri"/>
              </a:rPr>
              <a:t>Name</a:t>
            </a:r>
            <a:r>
              <a:rPr sz="1200" b="1" dirty="0">
                <a:latin typeface="Calibri"/>
                <a:cs typeface="Calibri"/>
              </a:rPr>
              <a:t>	:</a:t>
            </a:r>
            <a:r>
              <a:rPr sz="1200" b="1" spc="120" dirty="0">
                <a:latin typeface="Calibri"/>
                <a:cs typeface="Calibri"/>
              </a:rPr>
              <a:t>  </a:t>
            </a:r>
            <a:r>
              <a:rPr sz="1200" b="1" dirty="0">
                <a:latin typeface="Calibri"/>
                <a:cs typeface="Calibri"/>
              </a:rPr>
              <a:t>Namita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Thakur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/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Mitali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71500" algn="l"/>
              </a:tabLst>
            </a:pPr>
            <a:r>
              <a:rPr sz="1200" b="1" spc="-25" dirty="0">
                <a:latin typeface="Calibri"/>
                <a:cs typeface="Calibri"/>
              </a:rPr>
              <a:t>Tel</a:t>
            </a:r>
            <a:r>
              <a:rPr sz="1200" b="1" dirty="0">
                <a:latin typeface="Calibri"/>
                <a:cs typeface="Calibri"/>
              </a:rPr>
              <a:t>	:</a:t>
            </a:r>
            <a:r>
              <a:rPr sz="1200" b="1" spc="2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022 –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6281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1577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0445" y="5189931"/>
            <a:ext cx="7157084" cy="119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  <a:tabLst>
                <a:tab pos="2388235" algn="l"/>
              </a:tabLst>
            </a:pPr>
            <a:r>
              <a:rPr sz="1200" b="1" dirty="0">
                <a:latin typeface="Calibri"/>
                <a:cs typeface="Calibri"/>
              </a:rPr>
              <a:t>Email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  <a:hlinkClick r:id="rId8"/>
              </a:rPr>
              <a:t>vinodvaya@rathi.com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b="1" dirty="0">
                <a:latin typeface="Calibri"/>
                <a:cs typeface="Calibri"/>
              </a:rPr>
              <a:t>Email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  <a:hlinkClick r:id="rId9"/>
              </a:rPr>
              <a:t>pmsdesk@rathi.com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200">
              <a:latin typeface="Calibri"/>
              <a:cs typeface="Calibri"/>
            </a:endParaRPr>
          </a:p>
          <a:p>
            <a:pPr marL="1771650" marR="55880" indent="-1708785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OFFICIAL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ADDRESS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</a:t>
            </a:r>
            <a:r>
              <a:rPr sz="1350" baseline="24691" dirty="0">
                <a:latin typeface="Calibri"/>
                <a:cs typeface="Calibri"/>
              </a:rPr>
              <a:t>th</a:t>
            </a:r>
            <a:r>
              <a:rPr sz="1350" spc="104" baseline="24691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Floor,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Express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Zone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Wing,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Western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Express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Highway,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Malad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(East), </a:t>
            </a:r>
            <a:r>
              <a:rPr sz="1400" dirty="0">
                <a:latin typeface="Calibri"/>
                <a:cs typeface="Calibri"/>
              </a:rPr>
              <a:t>Mumbai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400063,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India</a:t>
            </a:r>
            <a:endParaRPr sz="14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tabLst>
                <a:tab pos="1648460" algn="l"/>
              </a:tabLst>
            </a:pPr>
            <a:r>
              <a:rPr sz="1600" b="1" dirty="0">
                <a:latin typeface="Calibri"/>
                <a:cs typeface="Calibri"/>
              </a:rPr>
              <a:t>BOARD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LINE</a:t>
            </a:r>
            <a:r>
              <a:rPr sz="1600" b="1" dirty="0">
                <a:latin typeface="Calibri"/>
                <a:cs typeface="Calibri"/>
              </a:rPr>
              <a:t>	: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+91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22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6281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7000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026664" y="4387621"/>
            <a:ext cx="2190115" cy="528955"/>
            <a:chOff x="3026664" y="4387621"/>
            <a:chExt cx="2190115" cy="528955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26664" y="4402785"/>
              <a:ext cx="2189988" cy="4389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5056" y="4387621"/>
              <a:ext cx="2011680" cy="52880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052445" y="4429378"/>
              <a:ext cx="2088514" cy="336550"/>
            </a:xfrm>
            <a:custGeom>
              <a:avLst/>
              <a:gdLst/>
              <a:ahLst/>
              <a:cxnLst/>
              <a:rect l="l" t="t" r="r" b="b"/>
              <a:pathLst>
                <a:path w="2088514" h="336550">
                  <a:moveTo>
                    <a:pt x="1919985" y="0"/>
                  </a:moveTo>
                  <a:lnTo>
                    <a:pt x="168021" y="0"/>
                  </a:lnTo>
                  <a:lnTo>
                    <a:pt x="123384" y="6007"/>
                  </a:lnTo>
                  <a:lnTo>
                    <a:pt x="83255" y="22958"/>
                  </a:lnTo>
                  <a:lnTo>
                    <a:pt x="49244" y="49244"/>
                  </a:lnTo>
                  <a:lnTo>
                    <a:pt x="22958" y="83255"/>
                  </a:lnTo>
                  <a:lnTo>
                    <a:pt x="6007" y="123384"/>
                  </a:lnTo>
                  <a:lnTo>
                    <a:pt x="0" y="168021"/>
                  </a:lnTo>
                  <a:lnTo>
                    <a:pt x="6007" y="212702"/>
                  </a:lnTo>
                  <a:lnTo>
                    <a:pt x="22958" y="252842"/>
                  </a:lnTo>
                  <a:lnTo>
                    <a:pt x="49244" y="286845"/>
                  </a:lnTo>
                  <a:lnTo>
                    <a:pt x="83255" y="313111"/>
                  </a:lnTo>
                  <a:lnTo>
                    <a:pt x="123384" y="330043"/>
                  </a:lnTo>
                  <a:lnTo>
                    <a:pt x="168021" y="336042"/>
                  </a:lnTo>
                  <a:lnTo>
                    <a:pt x="1919985" y="336042"/>
                  </a:lnTo>
                  <a:lnTo>
                    <a:pt x="1964667" y="330043"/>
                  </a:lnTo>
                  <a:lnTo>
                    <a:pt x="2004807" y="313111"/>
                  </a:lnTo>
                  <a:lnTo>
                    <a:pt x="2038810" y="286845"/>
                  </a:lnTo>
                  <a:lnTo>
                    <a:pt x="2065076" y="252842"/>
                  </a:lnTo>
                  <a:lnTo>
                    <a:pt x="2082008" y="212702"/>
                  </a:lnTo>
                  <a:lnTo>
                    <a:pt x="2088007" y="168021"/>
                  </a:lnTo>
                  <a:lnTo>
                    <a:pt x="2082008" y="123384"/>
                  </a:lnTo>
                  <a:lnTo>
                    <a:pt x="2065076" y="83255"/>
                  </a:lnTo>
                  <a:lnTo>
                    <a:pt x="2038810" y="49244"/>
                  </a:lnTo>
                  <a:lnTo>
                    <a:pt x="2004807" y="22958"/>
                  </a:lnTo>
                  <a:lnTo>
                    <a:pt x="1964667" y="6007"/>
                  </a:lnTo>
                  <a:lnTo>
                    <a:pt x="1919985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251073" y="4451045"/>
            <a:ext cx="1691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Back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769927" y="4387621"/>
            <a:ext cx="3638550" cy="1076960"/>
            <a:chOff x="5769927" y="4387621"/>
            <a:chExt cx="3638550" cy="1076960"/>
          </a:xfrm>
        </p:grpSpPr>
        <p:sp>
          <p:nvSpPr>
            <p:cNvPr id="32" name="object 32"/>
            <p:cNvSpPr/>
            <p:nvPr/>
          </p:nvSpPr>
          <p:spPr>
            <a:xfrm>
              <a:off x="5774690" y="4591938"/>
              <a:ext cx="3629025" cy="868044"/>
            </a:xfrm>
            <a:custGeom>
              <a:avLst/>
              <a:gdLst/>
              <a:ahLst/>
              <a:cxnLst/>
              <a:rect l="l" t="t" r="r" b="b"/>
              <a:pathLst>
                <a:path w="3629025" h="868045">
                  <a:moveTo>
                    <a:pt x="0" y="144653"/>
                  </a:moveTo>
                  <a:lnTo>
                    <a:pt x="7375" y="98934"/>
                  </a:lnTo>
                  <a:lnTo>
                    <a:pt x="27911" y="59225"/>
                  </a:lnTo>
                  <a:lnTo>
                    <a:pt x="59225" y="27911"/>
                  </a:lnTo>
                  <a:lnTo>
                    <a:pt x="98934" y="7375"/>
                  </a:lnTo>
                  <a:lnTo>
                    <a:pt x="144652" y="0"/>
                  </a:lnTo>
                  <a:lnTo>
                    <a:pt x="3484117" y="0"/>
                  </a:lnTo>
                  <a:lnTo>
                    <a:pt x="3529836" y="7375"/>
                  </a:lnTo>
                  <a:lnTo>
                    <a:pt x="3569545" y="27911"/>
                  </a:lnTo>
                  <a:lnTo>
                    <a:pt x="3600859" y="59225"/>
                  </a:lnTo>
                  <a:lnTo>
                    <a:pt x="3621395" y="98934"/>
                  </a:lnTo>
                  <a:lnTo>
                    <a:pt x="3628770" y="144653"/>
                  </a:lnTo>
                  <a:lnTo>
                    <a:pt x="3628770" y="723138"/>
                  </a:lnTo>
                  <a:lnTo>
                    <a:pt x="3621395" y="768856"/>
                  </a:lnTo>
                  <a:lnTo>
                    <a:pt x="3600859" y="808565"/>
                  </a:lnTo>
                  <a:lnTo>
                    <a:pt x="3569545" y="839879"/>
                  </a:lnTo>
                  <a:lnTo>
                    <a:pt x="3529836" y="860415"/>
                  </a:lnTo>
                  <a:lnTo>
                    <a:pt x="3484117" y="867791"/>
                  </a:lnTo>
                  <a:lnTo>
                    <a:pt x="144652" y="867791"/>
                  </a:lnTo>
                  <a:lnTo>
                    <a:pt x="98934" y="860415"/>
                  </a:lnTo>
                  <a:lnTo>
                    <a:pt x="59225" y="839879"/>
                  </a:lnTo>
                  <a:lnTo>
                    <a:pt x="27911" y="808565"/>
                  </a:lnTo>
                  <a:lnTo>
                    <a:pt x="7375" y="768856"/>
                  </a:lnTo>
                  <a:lnTo>
                    <a:pt x="0" y="723138"/>
                  </a:lnTo>
                  <a:lnTo>
                    <a:pt x="0" y="144653"/>
                  </a:lnTo>
                  <a:close/>
                </a:path>
              </a:pathLst>
            </a:custGeom>
            <a:ln w="9525">
              <a:solidFill>
                <a:srgbClr val="FF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1012" y="4402785"/>
              <a:ext cx="2284476" cy="43896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24372" y="4387621"/>
              <a:ext cx="1856231" cy="52880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836920" y="4429378"/>
              <a:ext cx="2183130" cy="336550"/>
            </a:xfrm>
            <a:custGeom>
              <a:avLst/>
              <a:gdLst/>
              <a:ahLst/>
              <a:cxnLst/>
              <a:rect l="l" t="t" r="r" b="b"/>
              <a:pathLst>
                <a:path w="2183129" h="336550">
                  <a:moveTo>
                    <a:pt x="2014601" y="0"/>
                  </a:moveTo>
                  <a:lnTo>
                    <a:pt x="167893" y="0"/>
                  </a:lnTo>
                  <a:lnTo>
                    <a:pt x="123266" y="6007"/>
                  </a:lnTo>
                  <a:lnTo>
                    <a:pt x="83161" y="22958"/>
                  </a:lnTo>
                  <a:lnTo>
                    <a:pt x="49180" y="49244"/>
                  </a:lnTo>
                  <a:lnTo>
                    <a:pt x="22925" y="83255"/>
                  </a:lnTo>
                  <a:lnTo>
                    <a:pt x="5998" y="123384"/>
                  </a:lnTo>
                  <a:lnTo>
                    <a:pt x="0" y="168021"/>
                  </a:lnTo>
                  <a:lnTo>
                    <a:pt x="5998" y="212702"/>
                  </a:lnTo>
                  <a:lnTo>
                    <a:pt x="22925" y="252842"/>
                  </a:lnTo>
                  <a:lnTo>
                    <a:pt x="49180" y="286845"/>
                  </a:lnTo>
                  <a:lnTo>
                    <a:pt x="83161" y="313111"/>
                  </a:lnTo>
                  <a:lnTo>
                    <a:pt x="123266" y="330043"/>
                  </a:lnTo>
                  <a:lnTo>
                    <a:pt x="167893" y="336042"/>
                  </a:lnTo>
                  <a:lnTo>
                    <a:pt x="2014601" y="336042"/>
                  </a:lnTo>
                  <a:lnTo>
                    <a:pt x="2059282" y="330043"/>
                  </a:lnTo>
                  <a:lnTo>
                    <a:pt x="2099422" y="313111"/>
                  </a:lnTo>
                  <a:lnTo>
                    <a:pt x="2133425" y="286845"/>
                  </a:lnTo>
                  <a:lnTo>
                    <a:pt x="2159691" y="252842"/>
                  </a:lnTo>
                  <a:lnTo>
                    <a:pt x="2176623" y="212702"/>
                  </a:lnTo>
                  <a:lnTo>
                    <a:pt x="2182622" y="168021"/>
                  </a:lnTo>
                  <a:lnTo>
                    <a:pt x="2176623" y="123384"/>
                  </a:lnTo>
                  <a:lnTo>
                    <a:pt x="2159691" y="83255"/>
                  </a:lnTo>
                  <a:lnTo>
                    <a:pt x="2133425" y="49244"/>
                  </a:lnTo>
                  <a:lnTo>
                    <a:pt x="2099422" y="22958"/>
                  </a:lnTo>
                  <a:lnTo>
                    <a:pt x="2059282" y="6007"/>
                  </a:lnTo>
                  <a:lnTo>
                    <a:pt x="2014601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896736" y="4451045"/>
            <a:ext cx="3276600" cy="782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200" b="1" dirty="0">
                <a:latin typeface="Calibri"/>
                <a:cs typeface="Calibri"/>
              </a:rPr>
              <a:t>Visit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Our</a:t>
            </a:r>
            <a:r>
              <a:rPr sz="1200" b="1" spc="-10" dirty="0">
                <a:latin typeface="Calibri"/>
                <a:cs typeface="Calibri"/>
              </a:rPr>
              <a:t> Website: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https://www.anandrathipms.com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here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Disclosure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Document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873622" y="2934335"/>
            <a:ext cx="3529965" cy="1361440"/>
          </a:xfrm>
          <a:custGeom>
            <a:avLst/>
            <a:gdLst/>
            <a:ahLst/>
            <a:cxnLst/>
            <a:rect l="l" t="t" r="r" b="b"/>
            <a:pathLst>
              <a:path w="3529965" h="1361439">
                <a:moveTo>
                  <a:pt x="0" y="226949"/>
                </a:moveTo>
                <a:lnTo>
                  <a:pt x="4610" y="181208"/>
                </a:lnTo>
                <a:lnTo>
                  <a:pt x="17831" y="138606"/>
                </a:lnTo>
                <a:lnTo>
                  <a:pt x="38750" y="100055"/>
                </a:lnTo>
                <a:lnTo>
                  <a:pt x="66452" y="66468"/>
                </a:lnTo>
                <a:lnTo>
                  <a:pt x="100024" y="38757"/>
                </a:lnTo>
                <a:lnTo>
                  <a:pt x="138553" y="17833"/>
                </a:lnTo>
                <a:lnTo>
                  <a:pt x="181123" y="4610"/>
                </a:lnTo>
                <a:lnTo>
                  <a:pt x="226822" y="0"/>
                </a:lnTo>
                <a:lnTo>
                  <a:pt x="3303016" y="0"/>
                </a:lnTo>
                <a:lnTo>
                  <a:pt x="3348714" y="4610"/>
                </a:lnTo>
                <a:lnTo>
                  <a:pt x="3391284" y="17833"/>
                </a:lnTo>
                <a:lnTo>
                  <a:pt x="3429813" y="38757"/>
                </a:lnTo>
                <a:lnTo>
                  <a:pt x="3463385" y="66468"/>
                </a:lnTo>
                <a:lnTo>
                  <a:pt x="3491087" y="100055"/>
                </a:lnTo>
                <a:lnTo>
                  <a:pt x="3512006" y="138606"/>
                </a:lnTo>
                <a:lnTo>
                  <a:pt x="3525227" y="181208"/>
                </a:lnTo>
                <a:lnTo>
                  <a:pt x="3529837" y="226949"/>
                </a:lnTo>
                <a:lnTo>
                  <a:pt x="3529837" y="1134490"/>
                </a:lnTo>
                <a:lnTo>
                  <a:pt x="3525227" y="1180231"/>
                </a:lnTo>
                <a:lnTo>
                  <a:pt x="3512006" y="1222833"/>
                </a:lnTo>
                <a:lnTo>
                  <a:pt x="3491087" y="1261384"/>
                </a:lnTo>
                <a:lnTo>
                  <a:pt x="3463385" y="1294971"/>
                </a:lnTo>
                <a:lnTo>
                  <a:pt x="3429813" y="1322682"/>
                </a:lnTo>
                <a:lnTo>
                  <a:pt x="3391284" y="1343606"/>
                </a:lnTo>
                <a:lnTo>
                  <a:pt x="3348714" y="1356829"/>
                </a:lnTo>
                <a:lnTo>
                  <a:pt x="3303016" y="1361439"/>
                </a:lnTo>
                <a:lnTo>
                  <a:pt x="226822" y="1361439"/>
                </a:lnTo>
                <a:lnTo>
                  <a:pt x="181123" y="1356829"/>
                </a:lnTo>
                <a:lnTo>
                  <a:pt x="138553" y="1343606"/>
                </a:lnTo>
                <a:lnTo>
                  <a:pt x="100024" y="1322682"/>
                </a:lnTo>
                <a:lnTo>
                  <a:pt x="66452" y="1294971"/>
                </a:lnTo>
                <a:lnTo>
                  <a:pt x="38750" y="1261384"/>
                </a:lnTo>
                <a:lnTo>
                  <a:pt x="17831" y="1222833"/>
                </a:lnTo>
                <a:lnTo>
                  <a:pt x="4610" y="1180231"/>
                </a:lnTo>
                <a:lnTo>
                  <a:pt x="0" y="1134490"/>
                </a:lnTo>
                <a:lnTo>
                  <a:pt x="0" y="226949"/>
                </a:lnTo>
                <a:close/>
              </a:path>
            </a:pathLst>
          </a:custGeom>
          <a:ln w="9525">
            <a:solidFill>
              <a:srgbClr val="F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019927" y="3205099"/>
            <a:ext cx="3080385" cy="1019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60" dirty="0">
                <a:latin typeface="Calibri"/>
                <a:cs typeface="Calibri"/>
              </a:rPr>
              <a:t>To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invest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directly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into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our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PMS,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please: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Mail:</a:t>
            </a:r>
            <a:r>
              <a:rPr sz="1300" b="1" spc="-30" dirty="0">
                <a:latin typeface="Calibri"/>
                <a:cs typeface="Calibri"/>
              </a:rPr>
              <a:t> </a:t>
            </a:r>
            <a:r>
              <a:rPr sz="13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pmsdesk@rathi.com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dirty="0">
                <a:latin typeface="Calibri"/>
                <a:cs typeface="Calibri"/>
              </a:rPr>
              <a:t>Contact:</a:t>
            </a:r>
            <a:r>
              <a:rPr sz="1300" b="1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022-</a:t>
            </a:r>
            <a:r>
              <a:rPr sz="1300" dirty="0">
                <a:latin typeface="Calibri"/>
                <a:cs typeface="Calibri"/>
              </a:rPr>
              <a:t>62813851,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52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Or</a:t>
            </a:r>
            <a:r>
              <a:rPr sz="1300" b="1" spc="-3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click </a:t>
            </a:r>
            <a:r>
              <a:rPr sz="1300" b="1" spc="-10" dirty="0">
                <a:latin typeface="Calibri"/>
                <a:cs typeface="Calibri"/>
              </a:rPr>
              <a:t>here: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6"/>
              </a:rPr>
              <a:t>https://www.anandrathipms.com/contact-us.php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910071" y="2731033"/>
            <a:ext cx="2284730" cy="528955"/>
            <a:chOff x="5910071" y="2731033"/>
            <a:chExt cx="2284730" cy="528955"/>
          </a:xfrm>
        </p:grpSpPr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10071" y="2744673"/>
              <a:ext cx="2284476" cy="43896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70091" y="2731033"/>
              <a:ext cx="1961388" cy="52880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935725" y="2771775"/>
              <a:ext cx="2183130" cy="335915"/>
            </a:xfrm>
            <a:custGeom>
              <a:avLst/>
              <a:gdLst/>
              <a:ahLst/>
              <a:cxnLst/>
              <a:rect l="l" t="t" r="r" b="b"/>
              <a:pathLst>
                <a:path w="2183129" h="335914">
                  <a:moveTo>
                    <a:pt x="2014727" y="0"/>
                  </a:moveTo>
                  <a:lnTo>
                    <a:pt x="168021" y="0"/>
                  </a:lnTo>
                  <a:lnTo>
                    <a:pt x="123339" y="5998"/>
                  </a:lnTo>
                  <a:lnTo>
                    <a:pt x="83199" y="22930"/>
                  </a:lnTo>
                  <a:lnTo>
                    <a:pt x="49196" y="49196"/>
                  </a:lnTo>
                  <a:lnTo>
                    <a:pt x="22930" y="83199"/>
                  </a:lnTo>
                  <a:lnTo>
                    <a:pt x="5998" y="123339"/>
                  </a:lnTo>
                  <a:lnTo>
                    <a:pt x="0" y="168021"/>
                  </a:lnTo>
                  <a:lnTo>
                    <a:pt x="5998" y="212648"/>
                  </a:lnTo>
                  <a:lnTo>
                    <a:pt x="22930" y="252753"/>
                  </a:lnTo>
                  <a:lnTo>
                    <a:pt x="49196" y="286734"/>
                  </a:lnTo>
                  <a:lnTo>
                    <a:pt x="83199" y="312989"/>
                  </a:lnTo>
                  <a:lnTo>
                    <a:pt x="123339" y="329916"/>
                  </a:lnTo>
                  <a:lnTo>
                    <a:pt x="168021" y="335914"/>
                  </a:lnTo>
                  <a:lnTo>
                    <a:pt x="2014727" y="335914"/>
                  </a:lnTo>
                  <a:lnTo>
                    <a:pt x="2059355" y="329916"/>
                  </a:lnTo>
                  <a:lnTo>
                    <a:pt x="2099460" y="312989"/>
                  </a:lnTo>
                  <a:lnTo>
                    <a:pt x="2133441" y="286734"/>
                  </a:lnTo>
                  <a:lnTo>
                    <a:pt x="2159696" y="252753"/>
                  </a:lnTo>
                  <a:lnTo>
                    <a:pt x="2176623" y="212648"/>
                  </a:lnTo>
                  <a:lnTo>
                    <a:pt x="2182622" y="168021"/>
                  </a:lnTo>
                  <a:lnTo>
                    <a:pt x="2176623" y="123339"/>
                  </a:lnTo>
                  <a:lnTo>
                    <a:pt x="2159696" y="83199"/>
                  </a:lnTo>
                  <a:lnTo>
                    <a:pt x="2133441" y="49196"/>
                  </a:lnTo>
                  <a:lnTo>
                    <a:pt x="2099460" y="22930"/>
                  </a:lnTo>
                  <a:lnTo>
                    <a:pt x="2059355" y="5998"/>
                  </a:lnTo>
                  <a:lnTo>
                    <a:pt x="2014727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206997" y="2793618"/>
            <a:ext cx="16408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Direct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On-Boarding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9357" y="457200"/>
            <a:ext cx="2407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0" dirty="0">
                <a:solidFill>
                  <a:srgbClr val="7B5A1D"/>
                </a:solidFill>
                <a:latin typeface="Calibri Light"/>
                <a:cs typeface="Calibri Light"/>
              </a:rPr>
              <a:t>THANK</a:t>
            </a:r>
            <a:r>
              <a:rPr sz="4000" b="0" spc="-185" dirty="0">
                <a:solidFill>
                  <a:srgbClr val="7B5A1D"/>
                </a:solidFill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7B5A1D"/>
                </a:solidFill>
                <a:latin typeface="Calibri Light"/>
                <a:cs typeface="Calibri Light"/>
              </a:rPr>
              <a:t>YOU</a:t>
            </a:r>
            <a:endParaRPr sz="4000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9374" y="1687957"/>
            <a:ext cx="2919983" cy="914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2762" y="4112514"/>
            <a:ext cx="8783320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Disclaimer:-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r>
              <a:rPr sz="12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2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issued</a:t>
            </a:r>
            <a:r>
              <a:rPr sz="1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Anand</a:t>
            </a:r>
            <a:r>
              <a:rPr sz="12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Rathi</a:t>
            </a:r>
            <a:r>
              <a:rPr sz="1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Advisors</a:t>
            </a:r>
            <a:r>
              <a:rPr sz="1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  <a:r>
              <a:rPr sz="12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(ARAL),</a:t>
            </a:r>
            <a:r>
              <a:rPr sz="1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2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2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regulated</a:t>
            </a:r>
            <a:r>
              <a:rPr sz="1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SEBI.</a:t>
            </a:r>
            <a:r>
              <a:rPr sz="1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Neither</a:t>
            </a:r>
            <a:r>
              <a:rPr sz="1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information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nor any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opinion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expressed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constitutes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offer,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invitation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offer,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buy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sell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 securities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options,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futures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derivatives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securities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("related</a:t>
            </a:r>
            <a:r>
              <a:rPr sz="1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investments").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ARAL</a:t>
            </a:r>
            <a:r>
              <a:rPr sz="1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affiliates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trade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own</a:t>
            </a:r>
            <a:r>
              <a:rPr sz="1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accounts</a:t>
            </a:r>
            <a:r>
              <a:rPr sz="1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maker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jobber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and/or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arbitrageur in any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securities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issuer(s)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related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investments,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may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be on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 opposite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side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orders.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ARAL,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affiliates,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directors,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officers,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employees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short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position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securities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issuer(s)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investments.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ARAL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its affiliates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from time to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perform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other services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for,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or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solicit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banking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business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from,</a:t>
            </a:r>
            <a:r>
              <a:rPr sz="12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2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entity</a:t>
            </a:r>
            <a:r>
              <a:rPr sz="12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mentioned</a:t>
            </a:r>
            <a:r>
              <a:rPr sz="12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report.</a:t>
            </a:r>
            <a:r>
              <a:rPr sz="12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r>
              <a:rPr sz="12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2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prepared</a:t>
            </a:r>
            <a:r>
              <a:rPr sz="12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  <a:r>
              <a:rPr sz="12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circulation.</a:t>
            </a:r>
            <a:r>
              <a:rPr sz="12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2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12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2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2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regard</a:t>
            </a:r>
            <a:r>
              <a:rPr sz="12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specific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objectives,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situation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particular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person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report.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Investors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seek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advice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regarding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appropriateness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investing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securities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strategies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discussed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recommended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report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12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r>
              <a:rPr sz="12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2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statements</a:t>
            </a:r>
            <a:r>
              <a:rPr sz="12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regarding</a:t>
            </a:r>
            <a:r>
              <a:rPr sz="12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12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prospects</a:t>
            </a:r>
            <a:r>
              <a:rPr sz="12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2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2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realized.</a:t>
            </a:r>
            <a:r>
              <a:rPr sz="12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Investors</a:t>
            </a:r>
            <a:r>
              <a:rPr sz="12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12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note</a:t>
            </a:r>
            <a:r>
              <a:rPr sz="12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2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sz="12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2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such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securities,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any,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fluctuate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security's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rise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fall.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Past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1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necessarily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guide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future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performance.</a:t>
            </a:r>
            <a:r>
              <a:rPr sz="12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Foreign</a:t>
            </a:r>
            <a:r>
              <a:rPr sz="12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currency</a:t>
            </a:r>
            <a:r>
              <a:rPr sz="12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rates</a:t>
            </a:r>
            <a:r>
              <a:rPr sz="12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exchange</a:t>
            </a:r>
            <a:r>
              <a:rPr sz="12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adversely</a:t>
            </a:r>
            <a:r>
              <a:rPr sz="12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affect</a:t>
            </a:r>
            <a:r>
              <a:rPr sz="12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value,</a:t>
            </a:r>
            <a:r>
              <a:rPr sz="12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  <a:r>
              <a:rPr sz="12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sz="12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2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sz="12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12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investment mentioned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 this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report.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41" y="1669546"/>
            <a:ext cx="2919983" cy="9281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6527" y="1360169"/>
            <a:ext cx="6553200" cy="1124585"/>
          </a:xfrm>
          <a:custGeom>
            <a:avLst/>
            <a:gdLst/>
            <a:ahLst/>
            <a:cxnLst/>
            <a:rect l="l" t="t" r="r" b="b"/>
            <a:pathLst>
              <a:path w="6553200" h="1124585">
                <a:moveTo>
                  <a:pt x="0" y="561975"/>
                </a:moveTo>
                <a:lnTo>
                  <a:pt x="2063" y="513483"/>
                </a:lnTo>
                <a:lnTo>
                  <a:pt x="8142" y="466137"/>
                </a:lnTo>
                <a:lnTo>
                  <a:pt x="18066" y="420105"/>
                </a:lnTo>
                <a:lnTo>
                  <a:pt x="31667" y="375557"/>
                </a:lnTo>
                <a:lnTo>
                  <a:pt x="48777" y="332661"/>
                </a:lnTo>
                <a:lnTo>
                  <a:pt x="69225" y="291585"/>
                </a:lnTo>
                <a:lnTo>
                  <a:pt x="92845" y="252499"/>
                </a:lnTo>
                <a:lnTo>
                  <a:pt x="119465" y="215570"/>
                </a:lnTo>
                <a:lnTo>
                  <a:pt x="148919" y="180968"/>
                </a:lnTo>
                <a:lnTo>
                  <a:pt x="181036" y="148860"/>
                </a:lnTo>
                <a:lnTo>
                  <a:pt x="215648" y="119417"/>
                </a:lnTo>
                <a:lnTo>
                  <a:pt x="252587" y="92806"/>
                </a:lnTo>
                <a:lnTo>
                  <a:pt x="291682" y="69195"/>
                </a:lnTo>
                <a:lnTo>
                  <a:pt x="332766" y="48755"/>
                </a:lnTo>
                <a:lnTo>
                  <a:pt x="375670" y="31653"/>
                </a:lnTo>
                <a:lnTo>
                  <a:pt x="420224" y="18057"/>
                </a:lnTo>
                <a:lnTo>
                  <a:pt x="466260" y="8138"/>
                </a:lnTo>
                <a:lnTo>
                  <a:pt x="513609" y="2062"/>
                </a:lnTo>
                <a:lnTo>
                  <a:pt x="562102" y="0"/>
                </a:lnTo>
                <a:lnTo>
                  <a:pt x="5991225" y="0"/>
                </a:lnTo>
                <a:lnTo>
                  <a:pt x="6039716" y="2062"/>
                </a:lnTo>
                <a:lnTo>
                  <a:pt x="6087062" y="8138"/>
                </a:lnTo>
                <a:lnTo>
                  <a:pt x="6133094" y="18057"/>
                </a:lnTo>
                <a:lnTo>
                  <a:pt x="6177642" y="31653"/>
                </a:lnTo>
                <a:lnTo>
                  <a:pt x="6220538" y="48755"/>
                </a:lnTo>
                <a:lnTo>
                  <a:pt x="6261614" y="69195"/>
                </a:lnTo>
                <a:lnTo>
                  <a:pt x="6300700" y="92806"/>
                </a:lnTo>
                <a:lnTo>
                  <a:pt x="6337629" y="119417"/>
                </a:lnTo>
                <a:lnTo>
                  <a:pt x="6372231" y="148860"/>
                </a:lnTo>
                <a:lnTo>
                  <a:pt x="6404339" y="180968"/>
                </a:lnTo>
                <a:lnTo>
                  <a:pt x="6433782" y="215570"/>
                </a:lnTo>
                <a:lnTo>
                  <a:pt x="6460393" y="252499"/>
                </a:lnTo>
                <a:lnTo>
                  <a:pt x="6484004" y="291585"/>
                </a:lnTo>
                <a:lnTo>
                  <a:pt x="6504444" y="332661"/>
                </a:lnTo>
                <a:lnTo>
                  <a:pt x="6521546" y="375557"/>
                </a:lnTo>
                <a:lnTo>
                  <a:pt x="6535142" y="420105"/>
                </a:lnTo>
                <a:lnTo>
                  <a:pt x="6545061" y="466137"/>
                </a:lnTo>
                <a:lnTo>
                  <a:pt x="6551137" y="513483"/>
                </a:lnTo>
                <a:lnTo>
                  <a:pt x="6553200" y="561975"/>
                </a:lnTo>
                <a:lnTo>
                  <a:pt x="6551137" y="610485"/>
                </a:lnTo>
                <a:lnTo>
                  <a:pt x="6545061" y="657848"/>
                </a:lnTo>
                <a:lnTo>
                  <a:pt x="6535142" y="703895"/>
                </a:lnTo>
                <a:lnTo>
                  <a:pt x="6521546" y="748456"/>
                </a:lnTo>
                <a:lnTo>
                  <a:pt x="6504444" y="791364"/>
                </a:lnTo>
                <a:lnTo>
                  <a:pt x="6484004" y="832450"/>
                </a:lnTo>
                <a:lnTo>
                  <a:pt x="6460393" y="871545"/>
                </a:lnTo>
                <a:lnTo>
                  <a:pt x="6433782" y="908481"/>
                </a:lnTo>
                <a:lnTo>
                  <a:pt x="6404339" y="943090"/>
                </a:lnTo>
                <a:lnTo>
                  <a:pt x="6372231" y="975202"/>
                </a:lnTo>
                <a:lnTo>
                  <a:pt x="6337629" y="1004650"/>
                </a:lnTo>
                <a:lnTo>
                  <a:pt x="6300700" y="1031264"/>
                </a:lnTo>
                <a:lnTo>
                  <a:pt x="6261614" y="1054877"/>
                </a:lnTo>
                <a:lnTo>
                  <a:pt x="6220538" y="1075319"/>
                </a:lnTo>
                <a:lnTo>
                  <a:pt x="6177642" y="1092422"/>
                </a:lnTo>
                <a:lnTo>
                  <a:pt x="6133094" y="1106018"/>
                </a:lnTo>
                <a:lnTo>
                  <a:pt x="6087062" y="1115938"/>
                </a:lnTo>
                <a:lnTo>
                  <a:pt x="6039716" y="1122014"/>
                </a:lnTo>
                <a:lnTo>
                  <a:pt x="5991225" y="1124077"/>
                </a:lnTo>
                <a:lnTo>
                  <a:pt x="562102" y="1124077"/>
                </a:lnTo>
                <a:lnTo>
                  <a:pt x="513609" y="1122014"/>
                </a:lnTo>
                <a:lnTo>
                  <a:pt x="466260" y="1115938"/>
                </a:lnTo>
                <a:lnTo>
                  <a:pt x="420224" y="1106018"/>
                </a:lnTo>
                <a:lnTo>
                  <a:pt x="375670" y="1092422"/>
                </a:lnTo>
                <a:lnTo>
                  <a:pt x="332766" y="1075319"/>
                </a:lnTo>
                <a:lnTo>
                  <a:pt x="291682" y="1054877"/>
                </a:lnTo>
                <a:lnTo>
                  <a:pt x="252587" y="1031264"/>
                </a:lnTo>
                <a:lnTo>
                  <a:pt x="215648" y="1004650"/>
                </a:lnTo>
                <a:lnTo>
                  <a:pt x="181036" y="975202"/>
                </a:lnTo>
                <a:lnTo>
                  <a:pt x="148919" y="943090"/>
                </a:lnTo>
                <a:lnTo>
                  <a:pt x="119465" y="908481"/>
                </a:lnTo>
                <a:lnTo>
                  <a:pt x="92845" y="871545"/>
                </a:lnTo>
                <a:lnTo>
                  <a:pt x="69225" y="832450"/>
                </a:lnTo>
                <a:lnTo>
                  <a:pt x="48777" y="791364"/>
                </a:lnTo>
                <a:lnTo>
                  <a:pt x="31667" y="748456"/>
                </a:lnTo>
                <a:lnTo>
                  <a:pt x="18066" y="703895"/>
                </a:lnTo>
                <a:lnTo>
                  <a:pt x="8142" y="657848"/>
                </a:lnTo>
                <a:lnTo>
                  <a:pt x="2063" y="610485"/>
                </a:lnTo>
                <a:lnTo>
                  <a:pt x="0" y="561975"/>
                </a:lnTo>
                <a:close/>
              </a:path>
            </a:pathLst>
          </a:custGeom>
          <a:ln w="9524">
            <a:solidFill>
              <a:srgbClr val="7B5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90241" y="1546098"/>
            <a:ext cx="59404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Focus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Return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Optimization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investing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multicap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portfolio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rising enterprises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sound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corporate</a:t>
            </a:r>
            <a:r>
              <a:rPr sz="1600" dirty="0">
                <a:latin typeface="Calibri"/>
                <a:cs typeface="Calibri"/>
              </a:rPr>
              <a:t> track</a:t>
            </a:r>
            <a:r>
              <a:rPr sz="1600" spc="2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record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sustainable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business </a:t>
            </a:r>
            <a:r>
              <a:rPr sz="1600" dirty="0">
                <a:latin typeface="Calibri"/>
                <a:cs typeface="Calibri"/>
              </a:rPr>
              <a:t>model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keeping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balance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between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value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growth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strategy.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9244" y="1591081"/>
            <a:ext cx="1931035" cy="772795"/>
            <a:chOff x="809244" y="1591081"/>
            <a:chExt cx="1931035" cy="7727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244" y="1591081"/>
              <a:ext cx="1930908" cy="711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784" y="1621523"/>
              <a:ext cx="1671827" cy="742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6256" y="1617344"/>
              <a:ext cx="1829435" cy="609600"/>
            </a:xfrm>
            <a:custGeom>
              <a:avLst/>
              <a:gdLst/>
              <a:ahLst/>
              <a:cxnLst/>
              <a:rect l="l" t="t" r="r" b="b"/>
              <a:pathLst>
                <a:path w="1829435" h="609600">
                  <a:moveTo>
                    <a:pt x="1524038" y="0"/>
                  </a:moveTo>
                  <a:lnTo>
                    <a:pt x="304800" y="0"/>
                  </a:lnTo>
                  <a:lnTo>
                    <a:pt x="255362" y="3990"/>
                  </a:lnTo>
                  <a:lnTo>
                    <a:pt x="208463" y="15544"/>
                  </a:lnTo>
                  <a:lnTo>
                    <a:pt x="164731" y="34032"/>
                  </a:lnTo>
                  <a:lnTo>
                    <a:pt x="124793" y="58826"/>
                  </a:lnTo>
                  <a:lnTo>
                    <a:pt x="89277" y="89296"/>
                  </a:lnTo>
                  <a:lnTo>
                    <a:pt x="58811" y="124815"/>
                  </a:lnTo>
                  <a:lnTo>
                    <a:pt x="34023" y="164753"/>
                  </a:lnTo>
                  <a:lnTo>
                    <a:pt x="15539" y="208483"/>
                  </a:lnTo>
                  <a:lnTo>
                    <a:pt x="3989" y="255374"/>
                  </a:lnTo>
                  <a:lnTo>
                    <a:pt x="0" y="304800"/>
                  </a:lnTo>
                  <a:lnTo>
                    <a:pt x="3989" y="354256"/>
                  </a:lnTo>
                  <a:lnTo>
                    <a:pt x="15539" y="401165"/>
                  </a:lnTo>
                  <a:lnTo>
                    <a:pt x="34023" y="444902"/>
                  </a:lnTo>
                  <a:lnTo>
                    <a:pt x="58811" y="484839"/>
                  </a:lnTo>
                  <a:lnTo>
                    <a:pt x="89277" y="520350"/>
                  </a:lnTo>
                  <a:lnTo>
                    <a:pt x="124793" y="550810"/>
                  </a:lnTo>
                  <a:lnTo>
                    <a:pt x="164731" y="575591"/>
                  </a:lnTo>
                  <a:lnTo>
                    <a:pt x="208463" y="594067"/>
                  </a:lnTo>
                  <a:lnTo>
                    <a:pt x="255362" y="605612"/>
                  </a:lnTo>
                  <a:lnTo>
                    <a:pt x="304800" y="609600"/>
                  </a:lnTo>
                  <a:lnTo>
                    <a:pt x="1524038" y="609600"/>
                  </a:lnTo>
                  <a:lnTo>
                    <a:pt x="1573463" y="605612"/>
                  </a:lnTo>
                  <a:lnTo>
                    <a:pt x="1620354" y="594067"/>
                  </a:lnTo>
                  <a:lnTo>
                    <a:pt x="1664084" y="575591"/>
                  </a:lnTo>
                  <a:lnTo>
                    <a:pt x="1704022" y="550810"/>
                  </a:lnTo>
                  <a:lnTo>
                    <a:pt x="1739541" y="520350"/>
                  </a:lnTo>
                  <a:lnTo>
                    <a:pt x="1770011" y="484839"/>
                  </a:lnTo>
                  <a:lnTo>
                    <a:pt x="1794805" y="444902"/>
                  </a:lnTo>
                  <a:lnTo>
                    <a:pt x="1813293" y="401165"/>
                  </a:lnTo>
                  <a:lnTo>
                    <a:pt x="1824847" y="354256"/>
                  </a:lnTo>
                  <a:lnTo>
                    <a:pt x="1828838" y="304800"/>
                  </a:lnTo>
                  <a:lnTo>
                    <a:pt x="1824847" y="255374"/>
                  </a:lnTo>
                  <a:lnTo>
                    <a:pt x="1813293" y="208483"/>
                  </a:lnTo>
                  <a:lnTo>
                    <a:pt x="1794805" y="164753"/>
                  </a:lnTo>
                  <a:lnTo>
                    <a:pt x="1770011" y="124815"/>
                  </a:lnTo>
                  <a:lnTo>
                    <a:pt x="1739541" y="89296"/>
                  </a:lnTo>
                  <a:lnTo>
                    <a:pt x="1704022" y="58826"/>
                  </a:lnTo>
                  <a:lnTo>
                    <a:pt x="1664084" y="34032"/>
                  </a:lnTo>
                  <a:lnTo>
                    <a:pt x="1620354" y="15544"/>
                  </a:lnTo>
                  <a:lnTo>
                    <a:pt x="1573463" y="3990"/>
                  </a:lnTo>
                  <a:lnTo>
                    <a:pt x="1524038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35786" y="1707260"/>
            <a:ext cx="1229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Objective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39239" y="2930651"/>
            <a:ext cx="6901815" cy="3276600"/>
            <a:chOff x="1539239" y="2930651"/>
            <a:chExt cx="6901815" cy="32766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4107" y="5571744"/>
              <a:ext cx="940295" cy="6355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89347" y="5624639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419100" y="0"/>
                  </a:moveTo>
                  <a:lnTo>
                    <a:pt x="0" y="533400"/>
                  </a:lnTo>
                  <a:lnTo>
                    <a:pt x="838200" y="53340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1347" y="5624639"/>
              <a:ext cx="6781800" cy="0"/>
            </a:xfrm>
            <a:custGeom>
              <a:avLst/>
              <a:gdLst/>
              <a:ahLst/>
              <a:cxnLst/>
              <a:rect l="l" t="t" r="r" b="b"/>
              <a:pathLst>
                <a:path w="6781800">
                  <a:moveTo>
                    <a:pt x="0" y="0"/>
                  </a:moveTo>
                  <a:lnTo>
                    <a:pt x="6781800" y="0"/>
                  </a:lnTo>
                </a:path>
              </a:pathLst>
            </a:custGeom>
            <a:ln w="34925">
              <a:solidFill>
                <a:srgbClr val="566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9239" y="2930651"/>
              <a:ext cx="2997708" cy="26929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8359" y="2932175"/>
              <a:ext cx="1874519" cy="26167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65147" y="2957575"/>
              <a:ext cx="2895600" cy="2590800"/>
            </a:xfrm>
            <a:custGeom>
              <a:avLst/>
              <a:gdLst/>
              <a:ahLst/>
              <a:cxnLst/>
              <a:rect l="l" t="t" r="r" b="b"/>
              <a:pathLst>
                <a:path w="2895600" h="2590800">
                  <a:moveTo>
                    <a:pt x="2895600" y="0"/>
                  </a:moveTo>
                  <a:lnTo>
                    <a:pt x="0" y="0"/>
                  </a:lnTo>
                  <a:lnTo>
                    <a:pt x="579120" y="2590800"/>
                  </a:lnTo>
                  <a:lnTo>
                    <a:pt x="2316479" y="259080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F5E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84779" y="5717844"/>
            <a:ext cx="6146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566333"/>
                </a:solidFill>
                <a:latin typeface="Calibri"/>
                <a:cs typeface="Calibri"/>
              </a:rPr>
              <a:t>Value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62649" y="5717844"/>
            <a:ext cx="8255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566333"/>
                </a:solidFill>
                <a:latin typeface="Calibri"/>
                <a:cs typeface="Calibri"/>
              </a:rPr>
              <a:t>Growth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23261" y="2982214"/>
            <a:ext cx="1581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Value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investing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art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29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buying</a:t>
            </a:r>
            <a:r>
              <a:rPr sz="1200" b="1" spc="28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stocks</a:t>
            </a:r>
            <a:r>
              <a:rPr sz="1200" b="1" spc="28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which </a:t>
            </a:r>
            <a:r>
              <a:rPr sz="1200" b="1" dirty="0">
                <a:latin typeface="Calibri"/>
                <a:cs typeface="Calibri"/>
              </a:rPr>
              <a:t>trade</a:t>
            </a:r>
            <a:r>
              <a:rPr sz="1200" b="1" spc="200" dirty="0">
                <a:latin typeface="Calibri"/>
                <a:cs typeface="Calibri"/>
              </a:rPr>
              <a:t>  </a:t>
            </a:r>
            <a:r>
              <a:rPr sz="1200" b="1" dirty="0">
                <a:latin typeface="Calibri"/>
                <a:cs typeface="Calibri"/>
              </a:rPr>
              <a:t>at</a:t>
            </a:r>
            <a:r>
              <a:rPr sz="1200" b="1" spc="204" dirty="0">
                <a:latin typeface="Calibri"/>
                <a:cs typeface="Calibri"/>
              </a:rPr>
              <a:t> 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204" dirty="0">
                <a:latin typeface="Calibri"/>
                <a:cs typeface="Calibri"/>
              </a:rPr>
              <a:t>  </a:t>
            </a:r>
            <a:r>
              <a:rPr sz="1200" b="1" spc="-10" dirty="0">
                <a:latin typeface="Calibri"/>
                <a:cs typeface="Calibri"/>
              </a:rPr>
              <a:t>significant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23261" y="3530854"/>
            <a:ext cx="1581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3280" algn="l"/>
                <a:tab pos="1263650" algn="l"/>
              </a:tabLst>
            </a:pPr>
            <a:r>
              <a:rPr sz="1200" b="1" spc="-10" dirty="0">
                <a:latin typeface="Calibri"/>
                <a:cs typeface="Calibri"/>
              </a:rPr>
              <a:t>discount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200" b="1" spc="-25" dirty="0">
                <a:latin typeface="Calibri"/>
                <a:cs typeface="Calibri"/>
              </a:rPr>
              <a:t>to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200" b="1" spc="-20" dirty="0">
                <a:latin typeface="Calibri"/>
                <a:cs typeface="Calibri"/>
              </a:rPr>
              <a:t>their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23261" y="3713733"/>
            <a:ext cx="1581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intrinsic</a:t>
            </a:r>
            <a:r>
              <a:rPr sz="1200" b="1" spc="1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value.</a:t>
            </a:r>
            <a:r>
              <a:rPr sz="1200" b="1" spc="1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Portfolio </a:t>
            </a:r>
            <a:r>
              <a:rPr sz="1200" b="1" dirty="0">
                <a:latin typeface="Calibri"/>
                <a:cs typeface="Calibri"/>
              </a:rPr>
              <a:t>Manager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achieve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this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by </a:t>
            </a:r>
            <a:r>
              <a:rPr sz="1200" b="1" dirty="0">
                <a:latin typeface="Calibri"/>
                <a:cs typeface="Calibri"/>
              </a:rPr>
              <a:t>looking</a:t>
            </a:r>
            <a:r>
              <a:rPr sz="1200" b="1" spc="145" dirty="0">
                <a:latin typeface="Calibri"/>
                <a:cs typeface="Calibri"/>
              </a:rPr>
              <a:t> 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145" dirty="0">
                <a:latin typeface="Calibri"/>
                <a:cs typeface="Calibri"/>
              </a:rPr>
              <a:t>  </a:t>
            </a:r>
            <a:r>
              <a:rPr sz="1200" b="1" spc="-10" dirty="0">
                <a:latin typeface="Calibri"/>
                <a:cs typeface="Calibri"/>
              </a:rPr>
              <a:t>companies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23261" y="4262069"/>
            <a:ext cx="15798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5445" algn="l"/>
                <a:tab pos="974090" algn="l"/>
              </a:tabLst>
            </a:pPr>
            <a:r>
              <a:rPr sz="1200" b="1" spc="-25" dirty="0">
                <a:latin typeface="Calibri"/>
                <a:cs typeface="Calibri"/>
              </a:rPr>
              <a:t>on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200" b="1" spc="-10" dirty="0">
                <a:latin typeface="Calibri"/>
                <a:cs typeface="Calibri"/>
              </a:rPr>
              <a:t>cheap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200" b="1" spc="-10" dirty="0">
                <a:latin typeface="Calibri"/>
                <a:cs typeface="Calibri"/>
              </a:rPr>
              <a:t>valuation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23261" y="4445634"/>
            <a:ext cx="15817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metrics,</a:t>
            </a:r>
            <a:r>
              <a:rPr sz="1200" b="1" spc="270" dirty="0">
                <a:latin typeface="Calibri"/>
                <a:cs typeface="Calibri"/>
              </a:rPr>
              <a:t>  </a:t>
            </a:r>
            <a:r>
              <a:rPr sz="1200" b="1" dirty="0">
                <a:latin typeface="Calibri"/>
                <a:cs typeface="Calibri"/>
              </a:rPr>
              <a:t>typically</a:t>
            </a:r>
            <a:r>
              <a:rPr sz="1200" b="1" spc="270" dirty="0">
                <a:latin typeface="Calibri"/>
                <a:cs typeface="Calibri"/>
              </a:rPr>
              <a:t>  </a:t>
            </a:r>
            <a:r>
              <a:rPr sz="1200" b="1" spc="-25" dirty="0">
                <a:latin typeface="Calibri"/>
                <a:cs typeface="Calibri"/>
              </a:rPr>
              <a:t>low </a:t>
            </a:r>
            <a:r>
              <a:rPr sz="1200" b="1" dirty="0">
                <a:latin typeface="Calibri"/>
                <a:cs typeface="Calibri"/>
              </a:rPr>
              <a:t>multiples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 their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profits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140" dirty="0">
                <a:latin typeface="Calibri"/>
                <a:cs typeface="Calibri"/>
              </a:rPr>
              <a:t>  </a:t>
            </a:r>
            <a:r>
              <a:rPr sz="1200" b="1" dirty="0">
                <a:latin typeface="Calibri"/>
                <a:cs typeface="Calibri"/>
              </a:rPr>
              <a:t>assets,</a:t>
            </a:r>
            <a:r>
              <a:rPr sz="1200" b="1" spc="140" dirty="0">
                <a:latin typeface="Calibri"/>
                <a:cs typeface="Calibri"/>
              </a:rPr>
              <a:t> 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140" dirty="0">
                <a:latin typeface="Calibri"/>
                <a:cs typeface="Calibri"/>
              </a:rPr>
              <a:t>  </a:t>
            </a:r>
            <a:r>
              <a:rPr sz="1200" b="1" spc="-10" dirty="0">
                <a:latin typeface="Calibri"/>
                <a:cs typeface="Calibri"/>
              </a:rPr>
              <a:t>reasons </a:t>
            </a:r>
            <a:r>
              <a:rPr sz="1200" b="1" dirty="0">
                <a:latin typeface="Calibri"/>
                <a:cs typeface="Calibri"/>
              </a:rPr>
              <a:t>which</a:t>
            </a:r>
            <a:r>
              <a:rPr sz="1200" b="1" spc="3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are</a:t>
            </a:r>
            <a:r>
              <a:rPr sz="1200" b="1" spc="3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not</a:t>
            </a:r>
            <a:r>
              <a:rPr sz="1200" b="1" spc="3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justified </a:t>
            </a:r>
            <a:r>
              <a:rPr sz="1200" b="1" dirty="0">
                <a:latin typeface="Calibri"/>
                <a:cs typeface="Calibri"/>
              </a:rPr>
              <a:t>over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longer</a:t>
            </a:r>
            <a:r>
              <a:rPr sz="1200" b="1" spc="-20" dirty="0">
                <a:latin typeface="Calibri"/>
                <a:cs typeface="Calibri"/>
              </a:rPr>
              <a:t> term.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577840" y="2930651"/>
            <a:ext cx="2997835" cy="2693035"/>
            <a:chOff x="5577840" y="2930651"/>
            <a:chExt cx="2997835" cy="2693035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40" y="2930651"/>
              <a:ext cx="2997708" cy="26929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6960" y="2932175"/>
              <a:ext cx="1874519" cy="26167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603748" y="2957575"/>
              <a:ext cx="2895600" cy="2590800"/>
            </a:xfrm>
            <a:custGeom>
              <a:avLst/>
              <a:gdLst/>
              <a:ahLst/>
              <a:cxnLst/>
              <a:rect l="l" t="t" r="r" b="b"/>
              <a:pathLst>
                <a:path w="2895600" h="2590800">
                  <a:moveTo>
                    <a:pt x="2895600" y="0"/>
                  </a:moveTo>
                  <a:lnTo>
                    <a:pt x="0" y="0"/>
                  </a:lnTo>
                  <a:lnTo>
                    <a:pt x="579119" y="2590800"/>
                  </a:lnTo>
                  <a:lnTo>
                    <a:pt x="2316479" y="259080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BE9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262496" y="2982214"/>
            <a:ext cx="1579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Growth</a:t>
            </a:r>
            <a:r>
              <a:rPr sz="1200" b="1" spc="140" dirty="0">
                <a:latin typeface="Calibri"/>
                <a:cs typeface="Calibri"/>
              </a:rPr>
              <a:t>  </a:t>
            </a:r>
            <a:r>
              <a:rPr sz="1200" b="1" dirty="0">
                <a:latin typeface="Calibri"/>
                <a:cs typeface="Calibri"/>
              </a:rPr>
              <a:t>investing</a:t>
            </a:r>
            <a:r>
              <a:rPr sz="1200" b="1" spc="135" dirty="0">
                <a:latin typeface="Calibri"/>
                <a:cs typeface="Calibri"/>
              </a:rPr>
              <a:t>  </a:t>
            </a:r>
            <a:r>
              <a:rPr sz="1200" b="1" dirty="0">
                <a:latin typeface="Calibri"/>
                <a:cs typeface="Calibri"/>
              </a:rPr>
              <a:t>is</a:t>
            </a:r>
            <a:r>
              <a:rPr sz="1200" b="1" spc="140" dirty="0">
                <a:latin typeface="Calibri"/>
                <a:cs typeface="Calibri"/>
              </a:rPr>
              <a:t> 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70369" y="3165094"/>
            <a:ext cx="1073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0520" algn="l"/>
              </a:tabLst>
            </a:pPr>
            <a:r>
              <a:rPr sz="1200" b="1" spc="-25" dirty="0">
                <a:latin typeface="Calibri"/>
                <a:cs typeface="Calibri"/>
              </a:rPr>
              <a:t>of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200" b="1" spc="-10" dirty="0">
                <a:latin typeface="Calibri"/>
                <a:cs typeface="Calibri"/>
              </a:rPr>
              <a:t>investment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63918" y="3347973"/>
            <a:ext cx="878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1040" algn="l"/>
              </a:tabLst>
            </a:pPr>
            <a:r>
              <a:rPr sz="1200" b="1" spc="-10" dirty="0">
                <a:latin typeface="Calibri"/>
                <a:cs typeface="Calibri"/>
              </a:rPr>
              <a:t>focused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200" b="1" spc="-25" dirty="0"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62496" y="3165094"/>
            <a:ext cx="532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style </a:t>
            </a:r>
            <a:r>
              <a:rPr sz="1200" b="1" spc="-20" dirty="0">
                <a:latin typeface="Calibri"/>
                <a:cs typeface="Calibri"/>
              </a:rPr>
              <a:t>strategy </a:t>
            </a:r>
            <a:r>
              <a:rPr sz="1200" b="1" spc="-10" dirty="0">
                <a:latin typeface="Calibri"/>
                <a:cs typeface="Calibri"/>
              </a:rPr>
              <a:t>capital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62496" y="3713733"/>
            <a:ext cx="579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Portfolio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77633" y="3530854"/>
            <a:ext cx="8648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appreciation.</a:t>
            </a:r>
            <a:endParaRPr sz="12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Manager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62496" y="3896614"/>
            <a:ext cx="158178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invest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companies</a:t>
            </a:r>
            <a:r>
              <a:rPr sz="1200" b="1" spc="-20" dirty="0">
                <a:latin typeface="Calibri"/>
                <a:cs typeface="Calibri"/>
              </a:rPr>
              <a:t> that </a:t>
            </a:r>
            <a:r>
              <a:rPr sz="1200" b="1" dirty="0">
                <a:latin typeface="Calibri"/>
                <a:cs typeface="Calibri"/>
              </a:rPr>
              <a:t>exhibit</a:t>
            </a:r>
            <a:r>
              <a:rPr sz="1200" b="1" spc="3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signs</a:t>
            </a:r>
            <a:r>
              <a:rPr sz="1200" b="1" spc="3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3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above- </a:t>
            </a:r>
            <a:r>
              <a:rPr sz="1200" b="1" dirty="0">
                <a:latin typeface="Calibri"/>
                <a:cs typeface="Calibri"/>
              </a:rPr>
              <a:t>average</a:t>
            </a:r>
            <a:r>
              <a:rPr sz="1200" b="1" spc="1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growth,</a:t>
            </a:r>
            <a:r>
              <a:rPr sz="1200" b="1" spc="1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even</a:t>
            </a:r>
            <a:r>
              <a:rPr sz="1200" b="1" spc="14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if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17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share</a:t>
            </a:r>
            <a:r>
              <a:rPr sz="1200" b="1" spc="18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price</a:t>
            </a:r>
            <a:r>
              <a:rPr sz="1200" b="1" spc="18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appears </a:t>
            </a:r>
            <a:r>
              <a:rPr sz="1200" b="1" dirty="0">
                <a:latin typeface="Calibri"/>
                <a:cs typeface="Calibri"/>
              </a:rPr>
              <a:t>expensive</a:t>
            </a:r>
            <a:r>
              <a:rPr sz="1200" b="1" spc="114" dirty="0">
                <a:latin typeface="Calibri"/>
                <a:cs typeface="Calibri"/>
              </a:rPr>
              <a:t> 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120" dirty="0">
                <a:latin typeface="Calibri"/>
                <a:cs typeface="Calibri"/>
              </a:rPr>
              <a:t>  </a:t>
            </a:r>
            <a:r>
              <a:rPr sz="1200" b="1" dirty="0">
                <a:latin typeface="Calibri"/>
                <a:cs typeface="Calibri"/>
              </a:rPr>
              <a:t>terms</a:t>
            </a:r>
            <a:r>
              <a:rPr sz="1200" b="1" spc="49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of </a:t>
            </a:r>
            <a:r>
              <a:rPr sz="1200" b="1" dirty="0">
                <a:latin typeface="Calibri"/>
                <a:cs typeface="Calibri"/>
              </a:rPr>
              <a:t>metrics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such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as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price-</a:t>
            </a:r>
            <a:r>
              <a:rPr sz="1200" b="1" spc="-25" dirty="0">
                <a:latin typeface="Calibri"/>
                <a:cs typeface="Calibri"/>
              </a:rPr>
              <a:t>to- </a:t>
            </a:r>
            <a:r>
              <a:rPr sz="1200" b="1" dirty="0">
                <a:latin typeface="Calibri"/>
                <a:cs typeface="Calibri"/>
              </a:rPr>
              <a:t>earnings</a:t>
            </a:r>
            <a:r>
              <a:rPr sz="1200" b="1" spc="390" dirty="0">
                <a:latin typeface="Calibri"/>
                <a:cs typeface="Calibri"/>
              </a:rPr>
              <a:t> 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390" dirty="0">
                <a:latin typeface="Calibri"/>
                <a:cs typeface="Calibri"/>
              </a:rPr>
              <a:t>  </a:t>
            </a:r>
            <a:r>
              <a:rPr sz="1200" b="1" spc="-10" dirty="0">
                <a:latin typeface="Calibri"/>
                <a:cs typeface="Calibri"/>
              </a:rPr>
              <a:t>price-</a:t>
            </a:r>
            <a:r>
              <a:rPr sz="1200" b="1" spc="-25" dirty="0">
                <a:latin typeface="Calibri"/>
                <a:cs typeface="Calibri"/>
              </a:rPr>
              <a:t>to- </a:t>
            </a:r>
            <a:r>
              <a:rPr sz="1200" b="1" dirty="0">
                <a:latin typeface="Calibri"/>
                <a:cs typeface="Calibri"/>
              </a:rPr>
              <a:t>book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ratios.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Objective</a:t>
            </a:r>
            <a:r>
              <a:rPr spc="-55" dirty="0"/>
              <a:t> </a:t>
            </a:r>
            <a:r>
              <a:rPr dirty="0"/>
              <a:t>&amp;</a:t>
            </a:r>
            <a:r>
              <a:rPr spc="-60" dirty="0"/>
              <a:t> </a:t>
            </a:r>
            <a:r>
              <a:rPr spc="-10" dirty="0"/>
              <a:t>Investment</a:t>
            </a:r>
            <a:r>
              <a:rPr spc="-40" dirty="0"/>
              <a:t> </a:t>
            </a:r>
            <a:r>
              <a:rPr spc="-10" dirty="0"/>
              <a:t>Philosophy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Why</a:t>
            </a:r>
            <a:r>
              <a:rPr spc="-70" dirty="0"/>
              <a:t> </a:t>
            </a:r>
            <a:r>
              <a:rPr dirty="0"/>
              <a:t>Multicap</a:t>
            </a:r>
            <a:r>
              <a:rPr spc="-55" dirty="0"/>
              <a:t> </a:t>
            </a:r>
            <a:r>
              <a:rPr spc="-10" dirty="0"/>
              <a:t>Strategy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5175" y="1011681"/>
            <a:ext cx="4264025" cy="521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300990" algn="l"/>
              </a:tabLst>
            </a:pPr>
            <a:r>
              <a:rPr sz="1600" dirty="0">
                <a:latin typeface="Calibri"/>
                <a:cs typeface="Calibri"/>
              </a:rPr>
              <a:t>	The</a:t>
            </a:r>
            <a:r>
              <a:rPr sz="1600" spc="3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table</a:t>
            </a:r>
            <a:r>
              <a:rPr sz="1600" spc="3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shows</a:t>
            </a:r>
            <a:r>
              <a:rPr sz="1600" spc="365" dirty="0"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outperformance</a:t>
            </a:r>
            <a:r>
              <a:rPr sz="1600" spc="3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3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36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Mid </a:t>
            </a:r>
            <a:r>
              <a:rPr sz="1600" dirty="0">
                <a:latin typeface="Calibri"/>
                <a:cs typeface="Calibri"/>
              </a:rPr>
              <a:t>Cap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Small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Cap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Index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over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Sensex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Index </a:t>
            </a:r>
            <a:r>
              <a:rPr sz="1600" dirty="0">
                <a:latin typeface="Calibri"/>
                <a:cs typeface="Calibri"/>
              </a:rPr>
              <a:t>during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Bull</a:t>
            </a:r>
            <a:r>
              <a:rPr sz="16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Period.</a:t>
            </a:r>
            <a:endParaRPr sz="16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299085" algn="l"/>
                <a:tab pos="300990" algn="l"/>
              </a:tabLst>
            </a:pPr>
            <a:r>
              <a:rPr sz="1600" dirty="0">
                <a:latin typeface="Calibri"/>
                <a:cs typeface="Calibri"/>
              </a:rPr>
              <a:t>	Outperformance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Mid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Cap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small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caps </a:t>
            </a:r>
            <a:r>
              <a:rPr sz="1600" dirty="0">
                <a:latin typeface="Calibri"/>
                <a:cs typeface="Calibri"/>
              </a:rPr>
              <a:t>happens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because</a:t>
            </a:r>
            <a:r>
              <a:rPr sz="1600" spc="1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better</a:t>
            </a:r>
            <a:r>
              <a:rPr sz="1600" u="sng" spc="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earnings</a:t>
            </a:r>
            <a:r>
              <a:rPr sz="1600" u="sng" spc="1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growth</a:t>
            </a:r>
            <a:r>
              <a:rPr sz="1600" spc="17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in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bull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phase.</a:t>
            </a:r>
            <a:endParaRPr sz="1600">
              <a:latin typeface="Calibri"/>
              <a:cs typeface="Calibri"/>
            </a:endParaRPr>
          </a:p>
          <a:p>
            <a:pPr marL="299085" marR="6985" indent="-287020" algn="just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299085" algn="l"/>
                <a:tab pos="300990" algn="l"/>
              </a:tabLst>
            </a:pPr>
            <a:r>
              <a:rPr sz="1600" dirty="0">
                <a:latin typeface="Calibri"/>
                <a:cs typeface="Calibri"/>
              </a:rPr>
              <a:t>	The</a:t>
            </a:r>
            <a:r>
              <a:rPr sz="1600" spc="135" dirty="0">
                <a:latin typeface="Calibri"/>
                <a:cs typeface="Calibri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P/E</a:t>
            </a:r>
            <a:r>
              <a:rPr sz="1600" spc="13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13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Mid</a:t>
            </a:r>
            <a:r>
              <a:rPr sz="1600" spc="13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cap</a:t>
            </a:r>
            <a:r>
              <a:rPr sz="1600" spc="13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14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Small</a:t>
            </a:r>
            <a:r>
              <a:rPr sz="1600" spc="13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Caps</a:t>
            </a:r>
            <a:r>
              <a:rPr sz="1600" spc="140" dirty="0">
                <a:latin typeface="Calibri"/>
                <a:cs typeface="Calibri"/>
              </a:rPr>
              <a:t>  </a:t>
            </a:r>
            <a:r>
              <a:rPr sz="1600" spc="-20" dirty="0">
                <a:latin typeface="Calibri"/>
                <a:cs typeface="Calibri"/>
              </a:rPr>
              <a:t>also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expands</a:t>
            </a:r>
            <a:r>
              <a:rPr sz="1600" spc="9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9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earnings</a:t>
            </a:r>
            <a:r>
              <a:rPr sz="1600" spc="9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growth</a:t>
            </a:r>
            <a:r>
              <a:rPr sz="1600" spc="10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9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superior</a:t>
            </a:r>
            <a:r>
              <a:rPr sz="1600" spc="100" dirty="0">
                <a:latin typeface="Calibri"/>
                <a:cs typeface="Calibri"/>
              </a:rPr>
              <a:t>  </a:t>
            </a:r>
            <a:r>
              <a:rPr sz="1600" spc="-25" dirty="0">
                <a:latin typeface="Calibri"/>
                <a:cs typeface="Calibri"/>
              </a:rPr>
              <a:t>v/s </a:t>
            </a:r>
            <a:r>
              <a:rPr sz="1600" dirty="0">
                <a:latin typeface="Calibri"/>
                <a:cs typeface="Calibri"/>
              </a:rPr>
              <a:t>Sensex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earnings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growth.</a:t>
            </a:r>
            <a:endParaRPr sz="160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299085" algn="l"/>
                <a:tab pos="300990" algn="l"/>
              </a:tabLst>
            </a:pPr>
            <a:r>
              <a:rPr sz="1600" dirty="0">
                <a:latin typeface="Calibri"/>
                <a:cs typeface="Calibri"/>
              </a:rPr>
              <a:t>	Identifying</a:t>
            </a:r>
            <a:r>
              <a:rPr sz="1600" spc="39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38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business</a:t>
            </a:r>
            <a:r>
              <a:rPr sz="1600" spc="39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within</a:t>
            </a:r>
            <a:r>
              <a:rPr sz="1600" spc="385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attractive </a:t>
            </a:r>
            <a:r>
              <a:rPr sz="1600" dirty="0">
                <a:latin typeface="Calibri"/>
                <a:cs typeface="Calibri"/>
              </a:rPr>
              <a:t>valuation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compare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their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growth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key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factor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outperformance.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  <a:buFont typeface="Arial MT"/>
              <a:buChar char="•"/>
            </a:pPr>
            <a:endParaRPr sz="160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buFont typeface="Arial MT"/>
              <a:buChar char="•"/>
              <a:tabLst>
                <a:tab pos="299085" algn="l"/>
                <a:tab pos="300990" algn="l"/>
              </a:tabLst>
            </a:pP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Returns</a:t>
            </a:r>
            <a:r>
              <a:rPr sz="1600" u="sng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delivered</a:t>
            </a:r>
            <a:r>
              <a:rPr sz="1600" u="sng" spc="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from</a:t>
            </a:r>
            <a:r>
              <a:rPr sz="1600" u="sng" spc="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Mid</a:t>
            </a:r>
            <a:r>
              <a:rPr sz="1600" u="sng" spc="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Cap</a:t>
            </a:r>
            <a:r>
              <a:rPr sz="1600" u="sng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600" u="sng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Small</a:t>
            </a:r>
            <a:r>
              <a:rPr sz="1600" u="sng" spc="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Cap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sz="1600" u="sng" spc="4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outperform</a:t>
            </a:r>
            <a:r>
              <a:rPr sz="1600" spc="4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4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Large</a:t>
            </a:r>
            <a:r>
              <a:rPr sz="1600" spc="4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Cap,</a:t>
            </a:r>
            <a:r>
              <a:rPr sz="1600" spc="4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however</a:t>
            </a:r>
            <a:r>
              <a:rPr sz="1600" spc="4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one </a:t>
            </a:r>
            <a:r>
              <a:rPr sz="1600" dirty="0">
                <a:latin typeface="Calibri"/>
                <a:cs typeface="Calibri"/>
              </a:rPr>
              <a:t>should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keep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mind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risk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associated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it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2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</a:t>
            </a:r>
            <a:r>
              <a:rPr sz="1600" spc="2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see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higher</a:t>
            </a:r>
            <a:r>
              <a:rPr sz="1600" u="sng" spc="20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volatility</a:t>
            </a:r>
            <a:r>
              <a:rPr sz="1600" u="sng" spc="1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it.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Therefore </a:t>
            </a:r>
            <a:r>
              <a:rPr sz="1600" dirty="0">
                <a:latin typeface="Calibri"/>
                <a:cs typeface="Calibri"/>
              </a:rPr>
              <a:t>we</a:t>
            </a:r>
            <a:r>
              <a:rPr sz="1600" spc="25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emphasis</a:t>
            </a:r>
            <a:r>
              <a:rPr sz="1600" spc="24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245" dirty="0">
                <a:latin typeface="Calibri"/>
                <a:cs typeface="Calibri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stringent</a:t>
            </a:r>
            <a:r>
              <a:rPr sz="1600" u="sng" spc="2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stock</a:t>
            </a:r>
            <a:r>
              <a:rPr sz="1600" u="sng" spc="2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selection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strategy</a:t>
            </a:r>
            <a:r>
              <a:rPr sz="1600" spc="22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22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create</a:t>
            </a:r>
            <a:r>
              <a:rPr sz="1600" spc="22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22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diversified</a:t>
            </a:r>
            <a:r>
              <a:rPr sz="1600" spc="215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Multicap portfolio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create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alpha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over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benchmark.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5676" y="4322064"/>
            <a:ext cx="3833495" cy="1983739"/>
            <a:chOff x="455676" y="4322064"/>
            <a:chExt cx="3833495" cy="198373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676" y="4322064"/>
              <a:ext cx="992124" cy="19832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6276" y="4322064"/>
              <a:ext cx="1789430" cy="19832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6308" y="4322064"/>
              <a:ext cx="1062507" cy="1983244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50850" y="4317758"/>
          <a:ext cx="3831589" cy="1990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/>
                <a:gridCol w="1779905"/>
                <a:gridCol w="1061084"/>
              </a:tblGrid>
              <a:tr h="1981200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Today’s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Small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Cap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Small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Cap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870" marR="34099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tomorrows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Mid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cap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Mid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Cap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00" marR="120014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Which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may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eventually become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Large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Cap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Large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Cap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912" y="4456048"/>
            <a:ext cx="3838575" cy="1634947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800800" y="2090386"/>
            <a:ext cx="2324735" cy="210185"/>
          </a:xfrm>
          <a:custGeom>
            <a:avLst/>
            <a:gdLst/>
            <a:ahLst/>
            <a:cxnLst/>
            <a:rect l="l" t="t" r="r" b="b"/>
            <a:pathLst>
              <a:path w="2324735" h="210185">
                <a:moveTo>
                  <a:pt x="0" y="209906"/>
                </a:moveTo>
                <a:lnTo>
                  <a:pt x="2324152" y="209906"/>
                </a:lnTo>
                <a:lnTo>
                  <a:pt x="2324152" y="0"/>
                </a:lnTo>
                <a:lnTo>
                  <a:pt x="0" y="0"/>
                </a:lnTo>
                <a:lnTo>
                  <a:pt x="0" y="209906"/>
                </a:lnTo>
                <a:close/>
              </a:path>
            </a:pathLst>
          </a:custGeom>
          <a:solidFill>
            <a:srgbClr val="7B5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0800" y="3182586"/>
            <a:ext cx="2324735" cy="210185"/>
          </a:xfrm>
          <a:custGeom>
            <a:avLst/>
            <a:gdLst/>
            <a:ahLst/>
            <a:cxnLst/>
            <a:rect l="l" t="t" r="r" b="b"/>
            <a:pathLst>
              <a:path w="2324735" h="210185">
                <a:moveTo>
                  <a:pt x="0" y="209906"/>
                </a:moveTo>
                <a:lnTo>
                  <a:pt x="2324152" y="209906"/>
                </a:lnTo>
                <a:lnTo>
                  <a:pt x="2324152" y="0"/>
                </a:lnTo>
                <a:lnTo>
                  <a:pt x="0" y="0"/>
                </a:lnTo>
                <a:lnTo>
                  <a:pt x="0" y="209906"/>
                </a:lnTo>
                <a:close/>
              </a:path>
            </a:pathLst>
          </a:custGeom>
          <a:solidFill>
            <a:srgbClr val="7B5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83470" y="1470881"/>
          <a:ext cx="3535679" cy="2762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295"/>
                <a:gridCol w="771525"/>
                <a:gridCol w="772159"/>
                <a:gridCol w="774700"/>
              </a:tblGrid>
              <a:tr h="160655">
                <a:tc>
                  <a:txBody>
                    <a:bodyPr/>
                    <a:lstStyle/>
                    <a:p>
                      <a:pPr marL="30480">
                        <a:lnSpc>
                          <a:spcPts val="1150"/>
                        </a:lnSpc>
                      </a:pPr>
                      <a:r>
                        <a:rPr sz="1200" b="1" spc="75" dirty="0">
                          <a:latin typeface="Calibri"/>
                          <a:cs typeface="Calibri"/>
                        </a:rPr>
                        <a:t>Sensex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50"/>
                        </a:lnSpc>
                      </a:pPr>
                      <a:r>
                        <a:rPr sz="1200" spc="60" dirty="0">
                          <a:latin typeface="Calibri"/>
                          <a:cs typeface="Calibri"/>
                        </a:rPr>
                        <a:t>2960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0"/>
                        </a:lnSpc>
                      </a:pPr>
                      <a:r>
                        <a:rPr sz="1200" spc="70" dirty="0">
                          <a:latin typeface="Calibri"/>
                          <a:cs typeface="Calibri"/>
                        </a:rPr>
                        <a:t>20287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200" spc="80" dirty="0">
                          <a:latin typeface="Calibri"/>
                          <a:cs typeface="Calibri"/>
                        </a:rPr>
                        <a:t>51.0%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75" dirty="0">
                          <a:latin typeface="Calibri"/>
                          <a:cs typeface="Calibri"/>
                        </a:rPr>
                        <a:t>BSE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Mid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Cap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55" dirty="0">
                          <a:latin typeface="Calibri"/>
                          <a:cs typeface="Calibri"/>
                        </a:rPr>
                        <a:t>952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60" dirty="0">
                          <a:latin typeface="Calibri"/>
                          <a:cs typeface="Calibri"/>
                        </a:rPr>
                        <a:t>9789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80" dirty="0">
                          <a:latin typeface="Calibri"/>
                          <a:cs typeface="Calibri"/>
                        </a:rPr>
                        <a:t>64.6%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75" dirty="0">
                          <a:latin typeface="Calibri"/>
                          <a:cs typeface="Calibri"/>
                        </a:rPr>
                        <a:t>BSE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Small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Cap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55" dirty="0">
                          <a:latin typeface="Calibri"/>
                          <a:cs typeface="Calibri"/>
                        </a:rPr>
                        <a:t>893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70" dirty="0">
                          <a:latin typeface="Calibri"/>
                          <a:cs typeface="Calibri"/>
                        </a:rPr>
                        <a:t>13348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80" dirty="0">
                          <a:latin typeface="Calibri"/>
                          <a:cs typeface="Calibri"/>
                        </a:rPr>
                        <a:t>78.4%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0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270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Bear</a:t>
                      </a:r>
                      <a:r>
                        <a:rPr sz="12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85" dirty="0">
                          <a:latin typeface="Calibri"/>
                          <a:cs typeface="Calibri"/>
                        </a:rPr>
                        <a:t>Dec-</a:t>
                      </a:r>
                      <a:r>
                        <a:rPr sz="1200" spc="60" dirty="0">
                          <a:latin typeface="Calibri"/>
                          <a:cs typeface="Calibri"/>
                        </a:rPr>
                        <a:t>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BE9D6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85" dirty="0">
                          <a:latin typeface="Calibri"/>
                          <a:cs typeface="Calibri"/>
                        </a:rPr>
                        <a:t>Dec-</a:t>
                      </a:r>
                      <a:r>
                        <a:rPr sz="1200" spc="60" dirty="0"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BE9D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95" dirty="0">
                          <a:latin typeface="Calibri"/>
                          <a:cs typeface="Calibri"/>
                        </a:rPr>
                        <a:t>CAGR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BE9D60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75" dirty="0">
                          <a:latin typeface="Calibri"/>
                          <a:cs typeface="Calibri"/>
                        </a:rPr>
                        <a:t>Sensex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70" dirty="0">
                          <a:latin typeface="Calibri"/>
                          <a:cs typeface="Calibri"/>
                        </a:rPr>
                        <a:t>20287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70" dirty="0">
                          <a:latin typeface="Calibri"/>
                          <a:cs typeface="Calibri"/>
                        </a:rPr>
                        <a:t>15455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70" dirty="0">
                          <a:latin typeface="Calibri"/>
                          <a:cs typeface="Calibri"/>
                        </a:rPr>
                        <a:t>-6.6%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75" dirty="0">
                          <a:latin typeface="Calibri"/>
                          <a:cs typeface="Calibri"/>
                        </a:rPr>
                        <a:t>BSE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Mid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Cap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60" dirty="0">
                          <a:latin typeface="Calibri"/>
                          <a:cs typeface="Calibri"/>
                        </a:rPr>
                        <a:t>9789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60" dirty="0">
                          <a:latin typeface="Calibri"/>
                          <a:cs typeface="Calibri"/>
                        </a:rPr>
                        <a:t>5135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70" dirty="0">
                          <a:latin typeface="Calibri"/>
                          <a:cs typeface="Calibri"/>
                        </a:rPr>
                        <a:t>-14.9%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75" dirty="0">
                          <a:latin typeface="Calibri"/>
                          <a:cs typeface="Calibri"/>
                        </a:rPr>
                        <a:t>BSE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Small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Cap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70" dirty="0">
                          <a:latin typeface="Calibri"/>
                          <a:cs typeface="Calibri"/>
                        </a:rPr>
                        <a:t>13348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60" dirty="0">
                          <a:latin typeface="Calibri"/>
                          <a:cs typeface="Calibri"/>
                        </a:rPr>
                        <a:t>5550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70" dirty="0">
                          <a:latin typeface="Calibri"/>
                          <a:cs typeface="Calibri"/>
                        </a:rPr>
                        <a:t>-19.7%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0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2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Bull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85" dirty="0">
                          <a:latin typeface="Calibri"/>
                          <a:cs typeface="Calibri"/>
                        </a:rPr>
                        <a:t>Dec-</a:t>
                      </a:r>
                      <a:r>
                        <a:rPr sz="1200" spc="60" dirty="0"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BE9D6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90" dirty="0">
                          <a:latin typeface="Calibri"/>
                          <a:cs typeface="Calibri"/>
                        </a:rPr>
                        <a:t>Sep-</a:t>
                      </a:r>
                      <a:r>
                        <a:rPr sz="1200" spc="60" dirty="0"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BE9D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95" dirty="0">
                          <a:latin typeface="Calibri"/>
                          <a:cs typeface="Calibri"/>
                        </a:rPr>
                        <a:t>CAGR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BE9D60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75" dirty="0">
                          <a:latin typeface="Calibri"/>
                          <a:cs typeface="Calibri"/>
                        </a:rPr>
                        <a:t>Sensex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70" dirty="0">
                          <a:latin typeface="Calibri"/>
                          <a:cs typeface="Calibri"/>
                        </a:rPr>
                        <a:t>15455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70" dirty="0">
                          <a:latin typeface="Calibri"/>
                          <a:cs typeface="Calibri"/>
                        </a:rPr>
                        <a:t>80268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80" dirty="0">
                          <a:latin typeface="Calibri"/>
                          <a:cs typeface="Calibri"/>
                        </a:rPr>
                        <a:t>12.7%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75" dirty="0">
                          <a:latin typeface="Calibri"/>
                          <a:cs typeface="Calibri"/>
                        </a:rPr>
                        <a:t>BSE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Mid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Cap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60" dirty="0">
                          <a:latin typeface="Calibri"/>
                          <a:cs typeface="Calibri"/>
                        </a:rPr>
                        <a:t>5135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70" dirty="0">
                          <a:latin typeface="Calibri"/>
                          <a:cs typeface="Calibri"/>
                        </a:rPr>
                        <a:t>44916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80" dirty="0">
                          <a:latin typeface="Calibri"/>
                          <a:cs typeface="Calibri"/>
                        </a:rPr>
                        <a:t>17.1%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75" dirty="0">
                          <a:latin typeface="Calibri"/>
                          <a:cs typeface="Calibri"/>
                        </a:rPr>
                        <a:t>BSE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Small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Cap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60" dirty="0">
                          <a:latin typeface="Calibri"/>
                          <a:cs typeface="Calibri"/>
                        </a:rPr>
                        <a:t>5550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70" dirty="0">
                          <a:latin typeface="Calibri"/>
                          <a:cs typeface="Calibri"/>
                        </a:rPr>
                        <a:t>52195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80" dirty="0">
                          <a:latin typeface="Calibri"/>
                          <a:cs typeface="Calibri"/>
                        </a:rPr>
                        <a:t>17.7%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9525">
                      <a:solidFill>
                        <a:srgbClr val="7B5E1E"/>
                      </a:solidFill>
                      <a:prstDash val="solid"/>
                    </a:lnT>
                    <a:lnB w="9525">
                      <a:solidFill>
                        <a:srgbClr val="7B5E1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86409" y="998219"/>
          <a:ext cx="3529329" cy="419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120"/>
                <a:gridCol w="771525"/>
                <a:gridCol w="772159"/>
                <a:gridCol w="771525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594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Bull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B5E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0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100" dirty="0">
                          <a:latin typeface="Calibri"/>
                          <a:cs typeface="Calibri"/>
                        </a:rPr>
                        <a:t>Apr-</a:t>
                      </a:r>
                      <a:r>
                        <a:rPr sz="1200" spc="60" dirty="0">
                          <a:latin typeface="Calibri"/>
                          <a:cs typeface="Calibri"/>
                        </a:rPr>
                        <a:t>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BE9D60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85" dirty="0">
                          <a:latin typeface="Calibri"/>
                          <a:cs typeface="Calibri"/>
                        </a:rPr>
                        <a:t>Dec-</a:t>
                      </a:r>
                      <a:r>
                        <a:rPr sz="1200" spc="60" dirty="0">
                          <a:latin typeface="Calibri"/>
                          <a:cs typeface="Calibri"/>
                        </a:rPr>
                        <a:t>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BE9D6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95" dirty="0">
                          <a:latin typeface="Calibri"/>
                          <a:cs typeface="Calibri"/>
                        </a:rPr>
                        <a:t>CAGR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BE9D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982" y="289382"/>
            <a:ext cx="33572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4P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Stock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Selection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2174" y="6173520"/>
            <a:ext cx="7613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Companies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undergo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Analysis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Universe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33335" y="1146555"/>
            <a:ext cx="3823335" cy="2496185"/>
            <a:chOff x="1133335" y="1146555"/>
            <a:chExt cx="3823335" cy="2496185"/>
          </a:xfrm>
        </p:grpSpPr>
        <p:sp>
          <p:nvSpPr>
            <p:cNvPr id="5" name="object 5"/>
            <p:cNvSpPr/>
            <p:nvPr/>
          </p:nvSpPr>
          <p:spPr>
            <a:xfrm>
              <a:off x="1139685" y="1152905"/>
              <a:ext cx="3810635" cy="2483485"/>
            </a:xfrm>
            <a:custGeom>
              <a:avLst/>
              <a:gdLst/>
              <a:ahLst/>
              <a:cxnLst/>
              <a:rect l="l" t="t" r="r" b="b"/>
              <a:pathLst>
                <a:path w="3810635" h="2483485">
                  <a:moveTo>
                    <a:pt x="3810012" y="0"/>
                  </a:moveTo>
                  <a:lnTo>
                    <a:pt x="413905" y="0"/>
                  </a:lnTo>
                  <a:lnTo>
                    <a:pt x="365634" y="2784"/>
                  </a:lnTo>
                  <a:lnTo>
                    <a:pt x="318998" y="10930"/>
                  </a:lnTo>
                  <a:lnTo>
                    <a:pt x="274309" y="24127"/>
                  </a:lnTo>
                  <a:lnTo>
                    <a:pt x="231877" y="42066"/>
                  </a:lnTo>
                  <a:lnTo>
                    <a:pt x="192013" y="64434"/>
                  </a:lnTo>
                  <a:lnTo>
                    <a:pt x="155026" y="90923"/>
                  </a:lnTo>
                  <a:lnTo>
                    <a:pt x="121227" y="121221"/>
                  </a:lnTo>
                  <a:lnTo>
                    <a:pt x="90928" y="155018"/>
                  </a:lnTo>
                  <a:lnTo>
                    <a:pt x="64438" y="192004"/>
                  </a:lnTo>
                  <a:lnTo>
                    <a:pt x="42068" y="231867"/>
                  </a:lnTo>
                  <a:lnTo>
                    <a:pt x="24129" y="274298"/>
                  </a:lnTo>
                  <a:lnTo>
                    <a:pt x="10931" y="318986"/>
                  </a:lnTo>
                  <a:lnTo>
                    <a:pt x="2784" y="365621"/>
                  </a:lnTo>
                  <a:lnTo>
                    <a:pt x="0" y="413893"/>
                  </a:lnTo>
                  <a:lnTo>
                    <a:pt x="0" y="2483485"/>
                  </a:lnTo>
                  <a:lnTo>
                    <a:pt x="3810012" y="2483485"/>
                  </a:lnTo>
                  <a:lnTo>
                    <a:pt x="3810012" y="0"/>
                  </a:lnTo>
                  <a:close/>
                </a:path>
              </a:pathLst>
            </a:custGeom>
            <a:solidFill>
              <a:srgbClr val="7B5A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9685" y="1152905"/>
              <a:ext cx="3810635" cy="2483485"/>
            </a:xfrm>
            <a:custGeom>
              <a:avLst/>
              <a:gdLst/>
              <a:ahLst/>
              <a:cxnLst/>
              <a:rect l="l" t="t" r="r" b="b"/>
              <a:pathLst>
                <a:path w="3810635" h="2483485">
                  <a:moveTo>
                    <a:pt x="0" y="2483485"/>
                  </a:moveTo>
                  <a:lnTo>
                    <a:pt x="0" y="413893"/>
                  </a:lnTo>
                  <a:lnTo>
                    <a:pt x="2784" y="365621"/>
                  </a:lnTo>
                  <a:lnTo>
                    <a:pt x="10931" y="318986"/>
                  </a:lnTo>
                  <a:lnTo>
                    <a:pt x="24129" y="274298"/>
                  </a:lnTo>
                  <a:lnTo>
                    <a:pt x="42068" y="231867"/>
                  </a:lnTo>
                  <a:lnTo>
                    <a:pt x="64438" y="192004"/>
                  </a:lnTo>
                  <a:lnTo>
                    <a:pt x="90928" y="155018"/>
                  </a:lnTo>
                  <a:lnTo>
                    <a:pt x="121227" y="121221"/>
                  </a:lnTo>
                  <a:lnTo>
                    <a:pt x="155026" y="90923"/>
                  </a:lnTo>
                  <a:lnTo>
                    <a:pt x="192013" y="64434"/>
                  </a:lnTo>
                  <a:lnTo>
                    <a:pt x="231877" y="42066"/>
                  </a:lnTo>
                  <a:lnTo>
                    <a:pt x="274309" y="24127"/>
                  </a:lnTo>
                  <a:lnTo>
                    <a:pt x="318998" y="10930"/>
                  </a:lnTo>
                  <a:lnTo>
                    <a:pt x="365634" y="2784"/>
                  </a:lnTo>
                  <a:lnTo>
                    <a:pt x="413905" y="0"/>
                  </a:lnTo>
                  <a:lnTo>
                    <a:pt x="3810012" y="0"/>
                  </a:lnTo>
                  <a:lnTo>
                    <a:pt x="3810012" y="2483485"/>
                  </a:lnTo>
                  <a:lnTo>
                    <a:pt x="0" y="24834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34032" y="1299209"/>
            <a:ext cx="2021839" cy="1721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Past</a:t>
            </a:r>
            <a:r>
              <a:rPr sz="2400" b="1" spc="-114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Analysis</a:t>
            </a:r>
            <a:endParaRPr sz="2400">
              <a:latin typeface="Calibri"/>
              <a:cs typeface="Calibri"/>
            </a:endParaRPr>
          </a:p>
          <a:p>
            <a:pPr marL="19685" marR="14604" algn="ctr">
              <a:lnSpc>
                <a:spcPct val="127699"/>
              </a:lnSpc>
              <a:spcBef>
                <a:spcPts val="53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Moat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/Market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Share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Operating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efficiency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1300">
              <a:latin typeface="Calibri"/>
              <a:cs typeface="Calibri"/>
            </a:endParaRPr>
          </a:p>
          <a:p>
            <a:pPr marL="137160" marR="129539" indent="-635" algn="ctr">
              <a:lnSpc>
                <a:spcPts val="1989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sheet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sz="13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ROE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ROCE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etc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43347" y="1146555"/>
            <a:ext cx="3822700" cy="2496185"/>
            <a:chOff x="4943347" y="1146555"/>
            <a:chExt cx="3822700" cy="2496185"/>
          </a:xfrm>
        </p:grpSpPr>
        <p:sp>
          <p:nvSpPr>
            <p:cNvPr id="9" name="object 9"/>
            <p:cNvSpPr/>
            <p:nvPr/>
          </p:nvSpPr>
          <p:spPr>
            <a:xfrm>
              <a:off x="4949697" y="1152905"/>
              <a:ext cx="3810000" cy="2483485"/>
            </a:xfrm>
            <a:custGeom>
              <a:avLst/>
              <a:gdLst/>
              <a:ahLst/>
              <a:cxnLst/>
              <a:rect l="l" t="t" r="r" b="b"/>
              <a:pathLst>
                <a:path w="3810000" h="2483485">
                  <a:moveTo>
                    <a:pt x="3396106" y="0"/>
                  </a:moveTo>
                  <a:lnTo>
                    <a:pt x="0" y="0"/>
                  </a:lnTo>
                  <a:lnTo>
                    <a:pt x="0" y="2483485"/>
                  </a:lnTo>
                  <a:lnTo>
                    <a:pt x="3810000" y="2483485"/>
                  </a:lnTo>
                  <a:lnTo>
                    <a:pt x="3810000" y="413893"/>
                  </a:lnTo>
                  <a:lnTo>
                    <a:pt x="3807215" y="365621"/>
                  </a:lnTo>
                  <a:lnTo>
                    <a:pt x="3799069" y="318986"/>
                  </a:lnTo>
                  <a:lnTo>
                    <a:pt x="3785872" y="274298"/>
                  </a:lnTo>
                  <a:lnTo>
                    <a:pt x="3767933" y="231867"/>
                  </a:lnTo>
                  <a:lnTo>
                    <a:pt x="3745565" y="192004"/>
                  </a:lnTo>
                  <a:lnTo>
                    <a:pt x="3719076" y="155018"/>
                  </a:lnTo>
                  <a:lnTo>
                    <a:pt x="3688778" y="121221"/>
                  </a:lnTo>
                  <a:lnTo>
                    <a:pt x="3654981" y="90923"/>
                  </a:lnTo>
                  <a:lnTo>
                    <a:pt x="3617995" y="64434"/>
                  </a:lnTo>
                  <a:lnTo>
                    <a:pt x="3578132" y="42066"/>
                  </a:lnTo>
                  <a:lnTo>
                    <a:pt x="3535701" y="24127"/>
                  </a:lnTo>
                  <a:lnTo>
                    <a:pt x="3491013" y="10930"/>
                  </a:lnTo>
                  <a:lnTo>
                    <a:pt x="3444378" y="2784"/>
                  </a:lnTo>
                  <a:lnTo>
                    <a:pt x="3396106" y="0"/>
                  </a:lnTo>
                  <a:close/>
                </a:path>
              </a:pathLst>
            </a:custGeom>
            <a:solidFill>
              <a:srgbClr val="BC9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9697" y="1152905"/>
              <a:ext cx="3810000" cy="2483485"/>
            </a:xfrm>
            <a:custGeom>
              <a:avLst/>
              <a:gdLst/>
              <a:ahLst/>
              <a:cxnLst/>
              <a:rect l="l" t="t" r="r" b="b"/>
              <a:pathLst>
                <a:path w="3810000" h="2483485">
                  <a:moveTo>
                    <a:pt x="0" y="0"/>
                  </a:moveTo>
                  <a:lnTo>
                    <a:pt x="3396106" y="0"/>
                  </a:lnTo>
                  <a:lnTo>
                    <a:pt x="3444378" y="2784"/>
                  </a:lnTo>
                  <a:lnTo>
                    <a:pt x="3491013" y="10930"/>
                  </a:lnTo>
                  <a:lnTo>
                    <a:pt x="3535701" y="24127"/>
                  </a:lnTo>
                  <a:lnTo>
                    <a:pt x="3578132" y="42066"/>
                  </a:lnTo>
                  <a:lnTo>
                    <a:pt x="3617995" y="64434"/>
                  </a:lnTo>
                  <a:lnTo>
                    <a:pt x="3654981" y="90923"/>
                  </a:lnTo>
                  <a:lnTo>
                    <a:pt x="3688778" y="121221"/>
                  </a:lnTo>
                  <a:lnTo>
                    <a:pt x="3719076" y="155018"/>
                  </a:lnTo>
                  <a:lnTo>
                    <a:pt x="3745565" y="192004"/>
                  </a:lnTo>
                  <a:lnTo>
                    <a:pt x="3767933" y="231867"/>
                  </a:lnTo>
                  <a:lnTo>
                    <a:pt x="3785872" y="274298"/>
                  </a:lnTo>
                  <a:lnTo>
                    <a:pt x="3799069" y="318986"/>
                  </a:lnTo>
                  <a:lnTo>
                    <a:pt x="3807215" y="365621"/>
                  </a:lnTo>
                  <a:lnTo>
                    <a:pt x="3810000" y="413893"/>
                  </a:lnTo>
                  <a:lnTo>
                    <a:pt x="3810000" y="2483485"/>
                  </a:lnTo>
                  <a:lnTo>
                    <a:pt x="0" y="248348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3939" y="1424762"/>
            <a:ext cx="3001010" cy="1468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Present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Analysis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69"/>
              </a:spcBef>
            </a:pPr>
            <a:r>
              <a:rPr sz="1300" dirty="0">
                <a:latin typeface="Calibri"/>
                <a:cs typeface="Calibri"/>
              </a:rPr>
              <a:t>Current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vs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Historical</a:t>
            </a:r>
            <a:endParaRPr sz="1300">
              <a:latin typeface="Calibri"/>
              <a:cs typeface="Calibri"/>
            </a:endParaRPr>
          </a:p>
          <a:p>
            <a:pPr marL="12700" marR="5080" algn="ctr">
              <a:lnSpc>
                <a:spcPct val="126899"/>
              </a:lnSpc>
              <a:spcBef>
                <a:spcPts val="15"/>
              </a:spcBef>
            </a:pPr>
            <a:r>
              <a:rPr sz="1300" spc="-10" dirty="0">
                <a:latin typeface="Calibri"/>
                <a:cs typeface="Calibri"/>
              </a:rPr>
              <a:t>Valuation,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Margins,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leverage,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Asset</a:t>
            </a:r>
            <a:r>
              <a:rPr sz="1300" spc="-10" dirty="0">
                <a:latin typeface="Calibri"/>
                <a:cs typeface="Calibri"/>
              </a:rPr>
              <a:t> Turnover </a:t>
            </a:r>
            <a:r>
              <a:rPr sz="1300" dirty="0">
                <a:latin typeface="Calibri"/>
                <a:cs typeface="Calibri"/>
              </a:rPr>
              <a:t>Capacity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utilisation</a:t>
            </a:r>
            <a:endParaRPr sz="13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420"/>
              </a:spcBef>
            </a:pPr>
            <a:r>
              <a:rPr sz="1300" dirty="0">
                <a:latin typeface="Calibri"/>
                <a:cs typeface="Calibri"/>
              </a:rPr>
              <a:t>Capex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Cashflow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33335" y="3630040"/>
            <a:ext cx="3823335" cy="2496185"/>
            <a:chOff x="1133335" y="3630040"/>
            <a:chExt cx="3823335" cy="2496185"/>
          </a:xfrm>
        </p:grpSpPr>
        <p:sp>
          <p:nvSpPr>
            <p:cNvPr id="13" name="object 13"/>
            <p:cNvSpPr/>
            <p:nvPr/>
          </p:nvSpPr>
          <p:spPr>
            <a:xfrm>
              <a:off x="1139685" y="3636390"/>
              <a:ext cx="3810635" cy="2483485"/>
            </a:xfrm>
            <a:custGeom>
              <a:avLst/>
              <a:gdLst/>
              <a:ahLst/>
              <a:cxnLst/>
              <a:rect l="l" t="t" r="r" b="b"/>
              <a:pathLst>
                <a:path w="3810635" h="2483485">
                  <a:moveTo>
                    <a:pt x="3810012" y="0"/>
                  </a:moveTo>
                  <a:lnTo>
                    <a:pt x="0" y="0"/>
                  </a:lnTo>
                  <a:lnTo>
                    <a:pt x="0" y="2069439"/>
                  </a:lnTo>
                  <a:lnTo>
                    <a:pt x="2784" y="2117711"/>
                  </a:lnTo>
                  <a:lnTo>
                    <a:pt x="10931" y="2164347"/>
                  </a:lnTo>
                  <a:lnTo>
                    <a:pt x="24129" y="2209036"/>
                  </a:lnTo>
                  <a:lnTo>
                    <a:pt x="42068" y="2251470"/>
                  </a:lnTo>
                  <a:lnTo>
                    <a:pt x="64438" y="2291335"/>
                  </a:lnTo>
                  <a:lnTo>
                    <a:pt x="90928" y="2328324"/>
                  </a:lnTo>
                  <a:lnTo>
                    <a:pt x="121227" y="2362123"/>
                  </a:lnTo>
                  <a:lnTo>
                    <a:pt x="155026" y="2392424"/>
                  </a:lnTo>
                  <a:lnTo>
                    <a:pt x="192013" y="2418915"/>
                  </a:lnTo>
                  <a:lnTo>
                    <a:pt x="231877" y="2441286"/>
                  </a:lnTo>
                  <a:lnTo>
                    <a:pt x="274309" y="2459227"/>
                  </a:lnTo>
                  <a:lnTo>
                    <a:pt x="318998" y="2472426"/>
                  </a:lnTo>
                  <a:lnTo>
                    <a:pt x="365634" y="2480573"/>
                  </a:lnTo>
                  <a:lnTo>
                    <a:pt x="413905" y="2483357"/>
                  </a:lnTo>
                  <a:lnTo>
                    <a:pt x="3810012" y="2483357"/>
                  </a:lnTo>
                  <a:lnTo>
                    <a:pt x="3810012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9685" y="3636390"/>
              <a:ext cx="3810635" cy="2483485"/>
            </a:xfrm>
            <a:custGeom>
              <a:avLst/>
              <a:gdLst/>
              <a:ahLst/>
              <a:cxnLst/>
              <a:rect l="l" t="t" r="r" b="b"/>
              <a:pathLst>
                <a:path w="3810635" h="2483485">
                  <a:moveTo>
                    <a:pt x="3810012" y="2483357"/>
                  </a:moveTo>
                  <a:lnTo>
                    <a:pt x="413905" y="2483357"/>
                  </a:lnTo>
                  <a:lnTo>
                    <a:pt x="365634" y="2480573"/>
                  </a:lnTo>
                  <a:lnTo>
                    <a:pt x="318998" y="2472426"/>
                  </a:lnTo>
                  <a:lnTo>
                    <a:pt x="274309" y="2459227"/>
                  </a:lnTo>
                  <a:lnTo>
                    <a:pt x="231877" y="2441286"/>
                  </a:lnTo>
                  <a:lnTo>
                    <a:pt x="192013" y="2418915"/>
                  </a:lnTo>
                  <a:lnTo>
                    <a:pt x="155026" y="2392424"/>
                  </a:lnTo>
                  <a:lnTo>
                    <a:pt x="121227" y="2362123"/>
                  </a:lnTo>
                  <a:lnTo>
                    <a:pt x="90928" y="2328324"/>
                  </a:lnTo>
                  <a:lnTo>
                    <a:pt x="64438" y="2291335"/>
                  </a:lnTo>
                  <a:lnTo>
                    <a:pt x="42068" y="2251470"/>
                  </a:lnTo>
                  <a:lnTo>
                    <a:pt x="24129" y="2209036"/>
                  </a:lnTo>
                  <a:lnTo>
                    <a:pt x="10931" y="2164347"/>
                  </a:lnTo>
                  <a:lnTo>
                    <a:pt x="2784" y="2117711"/>
                  </a:lnTo>
                  <a:lnTo>
                    <a:pt x="0" y="2069439"/>
                  </a:lnTo>
                  <a:lnTo>
                    <a:pt x="0" y="0"/>
                  </a:lnTo>
                  <a:lnTo>
                    <a:pt x="3810012" y="0"/>
                  </a:lnTo>
                  <a:lnTo>
                    <a:pt x="3810012" y="248335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85341" y="4250893"/>
            <a:ext cx="2922905" cy="1303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Pedigree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ct val="127299"/>
              </a:lnSpc>
              <a:spcBef>
                <a:spcPts val="74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13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Qualification Corporate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Governance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Practices Shareholding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patterns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43347" y="3630040"/>
            <a:ext cx="3822700" cy="2496185"/>
            <a:chOff x="4943347" y="3630040"/>
            <a:chExt cx="3822700" cy="2496185"/>
          </a:xfrm>
        </p:grpSpPr>
        <p:sp>
          <p:nvSpPr>
            <p:cNvPr id="17" name="object 17"/>
            <p:cNvSpPr/>
            <p:nvPr/>
          </p:nvSpPr>
          <p:spPr>
            <a:xfrm>
              <a:off x="4949697" y="3636390"/>
              <a:ext cx="3810000" cy="2483485"/>
            </a:xfrm>
            <a:custGeom>
              <a:avLst/>
              <a:gdLst/>
              <a:ahLst/>
              <a:cxnLst/>
              <a:rect l="l" t="t" r="r" b="b"/>
              <a:pathLst>
                <a:path w="3810000" h="2483485">
                  <a:moveTo>
                    <a:pt x="3810000" y="0"/>
                  </a:moveTo>
                  <a:lnTo>
                    <a:pt x="0" y="0"/>
                  </a:lnTo>
                  <a:lnTo>
                    <a:pt x="0" y="2483357"/>
                  </a:lnTo>
                  <a:lnTo>
                    <a:pt x="3396106" y="2483357"/>
                  </a:lnTo>
                  <a:lnTo>
                    <a:pt x="3444378" y="2480573"/>
                  </a:lnTo>
                  <a:lnTo>
                    <a:pt x="3491013" y="2472426"/>
                  </a:lnTo>
                  <a:lnTo>
                    <a:pt x="3535701" y="2459227"/>
                  </a:lnTo>
                  <a:lnTo>
                    <a:pt x="3578132" y="2441287"/>
                  </a:lnTo>
                  <a:lnTo>
                    <a:pt x="3617995" y="2418916"/>
                  </a:lnTo>
                  <a:lnTo>
                    <a:pt x="3654981" y="2392425"/>
                  </a:lnTo>
                  <a:lnTo>
                    <a:pt x="3688778" y="2362125"/>
                  </a:lnTo>
                  <a:lnTo>
                    <a:pt x="3719076" y="2328326"/>
                  </a:lnTo>
                  <a:lnTo>
                    <a:pt x="3745565" y="2291339"/>
                  </a:lnTo>
                  <a:lnTo>
                    <a:pt x="3767933" y="2251474"/>
                  </a:lnTo>
                  <a:lnTo>
                    <a:pt x="3785872" y="2209043"/>
                  </a:lnTo>
                  <a:lnTo>
                    <a:pt x="3799069" y="2164355"/>
                  </a:lnTo>
                  <a:lnTo>
                    <a:pt x="3807215" y="2117721"/>
                  </a:lnTo>
                  <a:lnTo>
                    <a:pt x="3810000" y="2069452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5E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49697" y="3636390"/>
              <a:ext cx="3810000" cy="2483485"/>
            </a:xfrm>
            <a:custGeom>
              <a:avLst/>
              <a:gdLst/>
              <a:ahLst/>
              <a:cxnLst/>
              <a:rect l="l" t="t" r="r" b="b"/>
              <a:pathLst>
                <a:path w="3810000" h="2483485">
                  <a:moveTo>
                    <a:pt x="3810000" y="0"/>
                  </a:moveTo>
                  <a:lnTo>
                    <a:pt x="3810000" y="2069452"/>
                  </a:lnTo>
                  <a:lnTo>
                    <a:pt x="3807215" y="2117721"/>
                  </a:lnTo>
                  <a:lnTo>
                    <a:pt x="3799069" y="2164355"/>
                  </a:lnTo>
                  <a:lnTo>
                    <a:pt x="3785872" y="2209043"/>
                  </a:lnTo>
                  <a:lnTo>
                    <a:pt x="3767933" y="2251474"/>
                  </a:lnTo>
                  <a:lnTo>
                    <a:pt x="3745565" y="2291339"/>
                  </a:lnTo>
                  <a:lnTo>
                    <a:pt x="3719076" y="2328326"/>
                  </a:lnTo>
                  <a:lnTo>
                    <a:pt x="3688778" y="2362125"/>
                  </a:lnTo>
                  <a:lnTo>
                    <a:pt x="3654981" y="2392425"/>
                  </a:lnTo>
                  <a:lnTo>
                    <a:pt x="3617995" y="2418916"/>
                  </a:lnTo>
                  <a:lnTo>
                    <a:pt x="3578132" y="2441287"/>
                  </a:lnTo>
                  <a:lnTo>
                    <a:pt x="3535701" y="2459227"/>
                  </a:lnTo>
                  <a:lnTo>
                    <a:pt x="3491013" y="2472426"/>
                  </a:lnTo>
                  <a:lnTo>
                    <a:pt x="3444378" y="2480573"/>
                  </a:lnTo>
                  <a:lnTo>
                    <a:pt x="3396106" y="2483357"/>
                  </a:lnTo>
                  <a:lnTo>
                    <a:pt x="0" y="2483357"/>
                  </a:lnTo>
                  <a:lnTo>
                    <a:pt x="0" y="0"/>
                  </a:lnTo>
                  <a:lnTo>
                    <a:pt x="38100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41390" y="3938712"/>
            <a:ext cx="2628265" cy="2016760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720"/>
              </a:spcBef>
            </a:pPr>
            <a:r>
              <a:rPr sz="2400" b="1" spc="-10" dirty="0">
                <a:latin typeface="Calibri"/>
                <a:cs typeface="Calibri"/>
              </a:rPr>
              <a:t>Potential</a:t>
            </a:r>
            <a:endParaRPr sz="2400">
              <a:latin typeface="Calibri"/>
              <a:cs typeface="Calibri"/>
            </a:endParaRPr>
          </a:p>
          <a:p>
            <a:pPr marL="105410" marR="99060" algn="ctr">
              <a:lnSpc>
                <a:spcPct val="127099"/>
              </a:lnSpc>
              <a:spcBef>
                <a:spcPts val="495"/>
              </a:spcBef>
            </a:pPr>
            <a:r>
              <a:rPr sz="1400" dirty="0">
                <a:latin typeface="Calibri"/>
                <a:cs typeface="Calibri"/>
              </a:rPr>
              <a:t>Sector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Outook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Favourable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Macro </a:t>
            </a:r>
            <a:r>
              <a:rPr sz="1400" spc="-10" dirty="0">
                <a:latin typeface="Calibri"/>
                <a:cs typeface="Calibri"/>
              </a:rPr>
              <a:t>Sufficient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capacity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sz="1400" spc="-10" dirty="0">
                <a:latin typeface="Calibri"/>
                <a:cs typeface="Calibri"/>
              </a:rPr>
              <a:t>Outstanding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Order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Book,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latin typeface="Calibri"/>
                <a:cs typeface="Calibri"/>
              </a:rPr>
              <a:t>Multi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Contract,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Client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Addition,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latin typeface="Calibri"/>
                <a:cs typeface="Calibri"/>
              </a:rPr>
              <a:t>Product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Pipeline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etc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35526" y="3259963"/>
            <a:ext cx="1228725" cy="753110"/>
            <a:chOff x="4335526" y="3259963"/>
            <a:chExt cx="1228725" cy="75311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1876" y="3266313"/>
              <a:ext cx="1215644" cy="74002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41876" y="3266313"/>
              <a:ext cx="1216025" cy="740410"/>
            </a:xfrm>
            <a:custGeom>
              <a:avLst/>
              <a:gdLst/>
              <a:ahLst/>
              <a:cxnLst/>
              <a:rect l="l" t="t" r="r" b="b"/>
              <a:pathLst>
                <a:path w="1216025" h="740410">
                  <a:moveTo>
                    <a:pt x="0" y="123316"/>
                  </a:moveTo>
                  <a:lnTo>
                    <a:pt x="9695" y="75330"/>
                  </a:lnTo>
                  <a:lnTo>
                    <a:pt x="36131" y="36131"/>
                  </a:lnTo>
                  <a:lnTo>
                    <a:pt x="75330" y="9695"/>
                  </a:lnTo>
                  <a:lnTo>
                    <a:pt x="123316" y="0"/>
                  </a:lnTo>
                  <a:lnTo>
                    <a:pt x="1092327" y="0"/>
                  </a:lnTo>
                  <a:lnTo>
                    <a:pt x="1140313" y="9695"/>
                  </a:lnTo>
                  <a:lnTo>
                    <a:pt x="1179512" y="36131"/>
                  </a:lnTo>
                  <a:lnTo>
                    <a:pt x="1205948" y="75330"/>
                  </a:lnTo>
                  <a:lnTo>
                    <a:pt x="1215644" y="123316"/>
                  </a:lnTo>
                  <a:lnTo>
                    <a:pt x="1215644" y="616712"/>
                  </a:lnTo>
                  <a:lnTo>
                    <a:pt x="1205948" y="664698"/>
                  </a:lnTo>
                  <a:lnTo>
                    <a:pt x="1179512" y="703897"/>
                  </a:lnTo>
                  <a:lnTo>
                    <a:pt x="1140313" y="730333"/>
                  </a:lnTo>
                  <a:lnTo>
                    <a:pt x="1092327" y="740029"/>
                  </a:lnTo>
                  <a:lnTo>
                    <a:pt x="123316" y="740029"/>
                  </a:lnTo>
                  <a:lnTo>
                    <a:pt x="75330" y="730333"/>
                  </a:lnTo>
                  <a:lnTo>
                    <a:pt x="36131" y="703897"/>
                  </a:lnTo>
                  <a:lnTo>
                    <a:pt x="9695" y="664698"/>
                  </a:lnTo>
                  <a:lnTo>
                    <a:pt x="0" y="616712"/>
                  </a:lnTo>
                  <a:lnTo>
                    <a:pt x="0" y="1233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742434" y="3351021"/>
            <a:ext cx="41655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latin typeface="Calibri"/>
                <a:cs typeface="Calibri"/>
              </a:rPr>
              <a:t>4P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Investment</a:t>
            </a:r>
            <a:r>
              <a:rPr spc="-95" dirty="0"/>
              <a:t> </a:t>
            </a:r>
            <a:r>
              <a:rPr spc="-10" dirty="0"/>
              <a:t>Process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366" y="1104595"/>
            <a:ext cx="9037193" cy="55065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982" y="264998"/>
            <a:ext cx="20542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Re-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VIEW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692" y="1130300"/>
            <a:ext cx="3686608" cy="53367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91688" y="2633929"/>
            <a:ext cx="153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2251" y="4075303"/>
            <a:ext cx="273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7898" y="5418531"/>
            <a:ext cx="477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solidFill>
                  <a:srgbClr val="252525"/>
                </a:solidFill>
                <a:latin typeface="Calibri"/>
                <a:cs typeface="Calibri"/>
              </a:rPr>
              <a:t>W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8923" y="1121740"/>
            <a:ext cx="7766684" cy="1063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329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66333"/>
                </a:solidFill>
                <a:latin typeface="Calibri"/>
                <a:cs typeface="Calibri"/>
              </a:rPr>
              <a:t>Valuation</a:t>
            </a:r>
            <a:r>
              <a:rPr sz="1600" b="1" spc="-50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566333"/>
                </a:solidFill>
                <a:latin typeface="Calibri"/>
                <a:cs typeface="Calibri"/>
              </a:rPr>
              <a:t>Check</a:t>
            </a:r>
            <a:endParaRPr sz="1600">
              <a:latin typeface="Calibri"/>
              <a:cs typeface="Calibri"/>
            </a:endParaRPr>
          </a:p>
          <a:p>
            <a:pPr marL="923290">
              <a:lnSpc>
                <a:spcPts val="210"/>
              </a:lnSpc>
              <a:spcBef>
                <a:spcPts val="15"/>
              </a:spcBef>
            </a:pPr>
            <a:r>
              <a:rPr sz="1300" dirty="0">
                <a:latin typeface="Calibri"/>
                <a:cs typeface="Calibri"/>
              </a:rPr>
              <a:t>A</a:t>
            </a:r>
            <a:r>
              <a:rPr sz="1300" spc="2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constant</a:t>
            </a:r>
            <a:r>
              <a:rPr sz="1300" spc="2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check</a:t>
            </a:r>
            <a:r>
              <a:rPr sz="1300" spc="2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kept</a:t>
            </a:r>
            <a:r>
              <a:rPr sz="1300" spc="2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</a:t>
            </a:r>
            <a:r>
              <a:rPr sz="1300" spc="25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2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valuation</a:t>
            </a:r>
            <a:r>
              <a:rPr sz="1300" spc="2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2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companies</a:t>
            </a:r>
            <a:r>
              <a:rPr sz="1300" spc="2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so</a:t>
            </a:r>
            <a:r>
              <a:rPr sz="1300" spc="25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that</a:t>
            </a:r>
            <a:r>
              <a:rPr sz="1300" spc="2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any</a:t>
            </a:r>
            <a:r>
              <a:rPr sz="1300" spc="25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stock</a:t>
            </a:r>
            <a:r>
              <a:rPr sz="1300" spc="2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whose</a:t>
            </a:r>
            <a:r>
              <a:rPr sz="1300" spc="254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valuation</a:t>
            </a:r>
            <a:endParaRPr sz="1300">
              <a:latin typeface="Calibri"/>
              <a:cs typeface="Calibri"/>
            </a:endParaRPr>
          </a:p>
          <a:p>
            <a:pPr marL="38100">
              <a:lnSpc>
                <a:spcPts val="3450"/>
              </a:lnSpc>
              <a:tabLst>
                <a:tab pos="923290" algn="l"/>
                <a:tab pos="5062855" algn="l"/>
              </a:tabLst>
            </a:pPr>
            <a:r>
              <a:rPr sz="6000" spc="-75" baseline="-21527" dirty="0">
                <a:solidFill>
                  <a:srgbClr val="252525"/>
                </a:solidFill>
                <a:latin typeface="Calibri"/>
                <a:cs typeface="Calibri"/>
              </a:rPr>
              <a:t>V</a:t>
            </a:r>
            <a:r>
              <a:rPr sz="6000" baseline="-21527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1950" spc="15" baseline="-66239" dirty="0">
                <a:latin typeface="Calibri"/>
                <a:cs typeface="Calibri"/>
              </a:rPr>
              <a:t>a</a:t>
            </a:r>
            <a:r>
              <a:rPr sz="1950" spc="-7" baseline="-66239" dirty="0">
                <a:latin typeface="Calibri"/>
                <a:cs typeface="Calibri"/>
              </a:rPr>
              <a:t>n</a:t>
            </a:r>
            <a:r>
              <a:rPr sz="1950" spc="-2812" baseline="-66239" dirty="0">
                <a:latin typeface="Calibri"/>
                <a:cs typeface="Calibri"/>
              </a:rPr>
              <a:t>y</a:t>
            </a:r>
            <a:r>
              <a:rPr sz="1300" spc="20" dirty="0">
                <a:latin typeface="Calibri"/>
                <a:cs typeface="Calibri"/>
              </a:rPr>
              <a:t>b</a:t>
            </a:r>
            <a:r>
              <a:rPr sz="1300" spc="25" dirty="0">
                <a:latin typeface="Calibri"/>
                <a:cs typeface="Calibri"/>
              </a:rPr>
              <a:t>e</a:t>
            </a:r>
            <a:r>
              <a:rPr sz="1300" spc="5" dirty="0">
                <a:latin typeface="Calibri"/>
                <a:cs typeface="Calibri"/>
              </a:rPr>
              <a:t>c</a:t>
            </a:r>
            <a:r>
              <a:rPr sz="1300" spc="20" dirty="0">
                <a:latin typeface="Calibri"/>
                <a:cs typeface="Calibri"/>
              </a:rPr>
              <a:t>om</a:t>
            </a:r>
            <a:r>
              <a:rPr sz="1300" spc="10" dirty="0">
                <a:latin typeface="Calibri"/>
                <a:cs typeface="Calibri"/>
              </a:rPr>
              <a:t>e</a:t>
            </a:r>
            <a:r>
              <a:rPr sz="1950" spc="-2242" baseline="-66239" dirty="0">
                <a:latin typeface="Calibri"/>
                <a:cs typeface="Calibri"/>
              </a:rPr>
              <a:t>e</a:t>
            </a:r>
            <a:r>
              <a:rPr sz="1950" spc="30" baseline="-66239" dirty="0">
                <a:latin typeface="Calibri"/>
                <a:cs typeface="Calibri"/>
              </a:rPr>
              <a:t>i</a:t>
            </a:r>
            <a:r>
              <a:rPr sz="1950" spc="-2992" baseline="-66239" dirty="0">
                <a:latin typeface="Calibri"/>
                <a:cs typeface="Calibri"/>
              </a:rPr>
              <a:t>c</a:t>
            </a:r>
            <a:r>
              <a:rPr sz="1950" spc="30" baseline="-66239" dirty="0">
                <a:latin typeface="Calibri"/>
                <a:cs typeface="Calibri"/>
              </a:rPr>
              <a:t>pr</a:t>
            </a:r>
            <a:r>
              <a:rPr sz="1950" spc="712" baseline="-66239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-370" dirty="0">
                <a:latin typeface="Calibri"/>
                <a:cs typeface="Calibri"/>
              </a:rPr>
              <a:t>r</a:t>
            </a:r>
            <a:r>
              <a:rPr sz="1950" spc="-37" baseline="-66239" dirty="0">
                <a:latin typeface="Calibri"/>
                <a:cs typeface="Calibri"/>
              </a:rPr>
              <a:t>c</a:t>
            </a:r>
            <a:r>
              <a:rPr sz="1950" spc="-15" baseline="-66239" dirty="0">
                <a:latin typeface="Calibri"/>
                <a:cs typeface="Calibri"/>
              </a:rPr>
              <a:t>o</a:t>
            </a:r>
            <a:r>
              <a:rPr sz="1950" spc="-2032" baseline="-66239" dirty="0">
                <a:latin typeface="Calibri"/>
                <a:cs typeface="Calibri"/>
              </a:rPr>
              <a:t>r</a:t>
            </a:r>
            <a:r>
              <a:rPr sz="1300" spc="-10" dirty="0">
                <a:latin typeface="Calibri"/>
                <a:cs typeface="Calibri"/>
              </a:rPr>
              <a:t>el</a:t>
            </a:r>
            <a:r>
              <a:rPr sz="1300" spc="-250" dirty="0">
                <a:latin typeface="Calibri"/>
                <a:cs typeface="Calibri"/>
              </a:rPr>
              <a:t>a</a:t>
            </a:r>
            <a:r>
              <a:rPr sz="1950" spc="-30" baseline="-66239" dirty="0">
                <a:latin typeface="Calibri"/>
                <a:cs typeface="Calibri"/>
              </a:rPr>
              <a:t>r</a:t>
            </a:r>
            <a:r>
              <a:rPr sz="1950" spc="-15" baseline="-66239" dirty="0">
                <a:latin typeface="Calibri"/>
                <a:cs typeface="Calibri"/>
              </a:rPr>
              <a:t>e</a:t>
            </a:r>
            <a:r>
              <a:rPr sz="1950" spc="-2160" baseline="-66239" dirty="0">
                <a:latin typeface="Calibri"/>
                <a:cs typeface="Calibri"/>
              </a:rPr>
              <a:t>c</a:t>
            </a:r>
            <a:r>
              <a:rPr sz="1300" spc="-10" dirty="0">
                <a:latin typeface="Calibri"/>
                <a:cs typeface="Calibri"/>
              </a:rPr>
              <a:t>ti</a:t>
            </a:r>
            <a:r>
              <a:rPr sz="1300" spc="-25" dirty="0">
                <a:latin typeface="Calibri"/>
                <a:cs typeface="Calibri"/>
              </a:rPr>
              <a:t>v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855" dirty="0">
                <a:latin typeface="Calibri"/>
                <a:cs typeface="Calibri"/>
              </a:rPr>
              <a:t>l</a:t>
            </a:r>
            <a:r>
              <a:rPr sz="1950" spc="-30" baseline="-66239" dirty="0">
                <a:latin typeface="Calibri"/>
                <a:cs typeface="Calibri"/>
              </a:rPr>
              <a:t>tio</a:t>
            </a:r>
            <a:r>
              <a:rPr sz="1950" spc="-1927" baseline="-66239" dirty="0">
                <a:latin typeface="Calibri"/>
                <a:cs typeface="Calibri"/>
              </a:rPr>
              <a:t>n</a:t>
            </a:r>
            <a:r>
              <a:rPr sz="1300" spc="-10" dirty="0">
                <a:latin typeface="Calibri"/>
                <a:cs typeface="Calibri"/>
              </a:rPr>
              <a:t>y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h</a:t>
            </a:r>
            <a:r>
              <a:rPr sz="1300" spc="-350" dirty="0">
                <a:latin typeface="Calibri"/>
                <a:cs typeface="Calibri"/>
              </a:rPr>
              <a:t>i</a:t>
            </a:r>
            <a:r>
              <a:rPr sz="1950" spc="-37" baseline="-66239" dirty="0">
                <a:latin typeface="Calibri"/>
                <a:cs typeface="Calibri"/>
              </a:rPr>
              <a:t>c</a:t>
            </a:r>
            <a:r>
              <a:rPr sz="1950" spc="-1364" baseline="-66239" dirty="0">
                <a:latin typeface="Calibri"/>
                <a:cs typeface="Calibri"/>
              </a:rPr>
              <a:t>o</a:t>
            </a:r>
            <a:r>
              <a:rPr sz="1300" dirty="0">
                <a:latin typeface="Calibri"/>
                <a:cs typeface="Calibri"/>
              </a:rPr>
              <a:t>g</a:t>
            </a:r>
            <a:r>
              <a:rPr sz="1300" spc="-10" dirty="0">
                <a:latin typeface="Calibri"/>
                <a:cs typeface="Calibri"/>
              </a:rPr>
              <a:t>h</a:t>
            </a:r>
            <a:r>
              <a:rPr sz="1300" spc="-750" dirty="0">
                <a:latin typeface="Calibri"/>
                <a:cs typeface="Calibri"/>
              </a:rPr>
              <a:t>,</a:t>
            </a:r>
            <a:r>
              <a:rPr sz="1950" spc="-30" baseline="-66239" dirty="0">
                <a:latin typeface="Calibri"/>
                <a:cs typeface="Calibri"/>
              </a:rPr>
              <a:t>me</a:t>
            </a:r>
            <a:r>
              <a:rPr sz="1950" spc="-1627" baseline="-66239" dirty="0">
                <a:latin typeface="Calibri"/>
                <a:cs typeface="Calibri"/>
              </a:rPr>
              <a:t>s</a:t>
            </a:r>
            <a:r>
              <a:rPr sz="1300" spc="-10" dirty="0">
                <a:latin typeface="Calibri"/>
                <a:cs typeface="Calibri"/>
              </a:rPr>
              <a:t>du</a:t>
            </a:r>
            <a:r>
              <a:rPr sz="1300" spc="-595" dirty="0">
                <a:latin typeface="Calibri"/>
                <a:cs typeface="Calibri"/>
              </a:rPr>
              <a:t>e</a:t>
            </a:r>
            <a:r>
              <a:rPr sz="1950" spc="-44" baseline="-66239" dirty="0">
                <a:latin typeface="Calibri"/>
                <a:cs typeface="Calibri"/>
              </a:rPr>
              <a:t>t</a:t>
            </a:r>
            <a:r>
              <a:rPr sz="1950" spc="-202" baseline="-66239" dirty="0">
                <a:latin typeface="Calibri"/>
                <a:cs typeface="Calibri"/>
              </a:rPr>
              <a:t>o</a:t>
            </a:r>
            <a:r>
              <a:rPr sz="1300" spc="-30" dirty="0">
                <a:latin typeface="Calibri"/>
                <a:cs typeface="Calibri"/>
              </a:rPr>
              <a:t>t</a:t>
            </a:r>
            <a:r>
              <a:rPr sz="1300" spc="-620" dirty="0">
                <a:latin typeface="Calibri"/>
                <a:cs typeface="Calibri"/>
              </a:rPr>
              <a:t>o</a:t>
            </a:r>
            <a:r>
              <a:rPr sz="1950" spc="-15" baseline="-66239" dirty="0">
                <a:latin typeface="Calibri"/>
                <a:cs typeface="Calibri"/>
              </a:rPr>
              <a:t>th</a:t>
            </a:r>
            <a:r>
              <a:rPr sz="1950" spc="-1177" baseline="-66239" dirty="0">
                <a:latin typeface="Calibri"/>
                <a:cs typeface="Calibri"/>
              </a:rPr>
              <a:t>e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180" dirty="0">
                <a:latin typeface="Calibri"/>
                <a:cs typeface="Calibri"/>
              </a:rPr>
              <a:t>n</a:t>
            </a:r>
            <a:r>
              <a:rPr sz="1950" spc="-44" baseline="-66239" dirty="0">
                <a:latin typeface="Calibri"/>
                <a:cs typeface="Calibri"/>
              </a:rPr>
              <a:t>st</a:t>
            </a:r>
            <a:r>
              <a:rPr sz="1950" spc="-15" baseline="-66239" dirty="0">
                <a:latin typeface="Calibri"/>
                <a:cs typeface="Calibri"/>
              </a:rPr>
              <a:t>o</a:t>
            </a:r>
            <a:r>
              <a:rPr sz="1950" spc="-3060" baseline="-66239" dirty="0">
                <a:latin typeface="Calibri"/>
                <a:cs typeface="Calibri"/>
              </a:rPr>
              <a:t>c</a:t>
            </a:r>
            <a:r>
              <a:rPr sz="1300" spc="-10" dirty="0">
                <a:latin typeface="Calibri"/>
                <a:cs typeface="Calibri"/>
              </a:rPr>
              <a:t>y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r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120" dirty="0">
                <a:latin typeface="Calibri"/>
                <a:cs typeface="Calibri"/>
              </a:rPr>
              <a:t>a</a:t>
            </a:r>
            <a:r>
              <a:rPr sz="1950" spc="-1395" baseline="-66239" dirty="0">
                <a:latin typeface="Calibri"/>
                <a:cs typeface="Calibri"/>
              </a:rPr>
              <a:t>.</a:t>
            </a:r>
            <a:r>
              <a:rPr sz="1950" spc="135" baseline="-66239" dirty="0">
                <a:latin typeface="Calibri"/>
                <a:cs typeface="Calibri"/>
              </a:rPr>
              <a:t>k</a:t>
            </a:r>
            <a:r>
              <a:rPr sz="1300" spc="-20" dirty="0">
                <a:latin typeface="Calibri"/>
                <a:cs typeface="Calibri"/>
              </a:rPr>
              <a:t>so</a:t>
            </a:r>
            <a:r>
              <a:rPr sz="1300" spc="-1295" dirty="0">
                <a:latin typeface="Calibri"/>
                <a:cs typeface="Calibri"/>
              </a:rPr>
              <a:t>n</a:t>
            </a:r>
            <a:r>
              <a:rPr sz="1950" spc="-97" baseline="-66239" dirty="0">
                <a:latin typeface="Calibri"/>
                <a:cs typeface="Calibri"/>
              </a:rPr>
              <a:t>W</a:t>
            </a:r>
            <a:r>
              <a:rPr sz="1950" spc="-727" baseline="-66239" dirty="0">
                <a:latin typeface="Calibri"/>
                <a:cs typeface="Calibri"/>
              </a:rPr>
              <a:t>e</a:t>
            </a:r>
            <a:r>
              <a:rPr sz="1300" spc="-10" dirty="0">
                <a:latin typeface="Calibri"/>
                <a:cs typeface="Calibri"/>
              </a:rPr>
              <a:t>s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950" spc="-547" baseline="-66239" dirty="0">
                <a:latin typeface="Calibri"/>
                <a:cs typeface="Calibri"/>
              </a:rPr>
              <a:t>t</a:t>
            </a:r>
            <a:r>
              <a:rPr sz="1300" spc="15" dirty="0">
                <a:latin typeface="Calibri"/>
                <a:cs typeface="Calibri"/>
              </a:rPr>
              <a:t>li</a:t>
            </a:r>
            <a:r>
              <a:rPr sz="1300" spc="-800" dirty="0">
                <a:latin typeface="Calibri"/>
                <a:cs typeface="Calibri"/>
              </a:rPr>
              <a:t>k</a:t>
            </a:r>
            <a:r>
              <a:rPr sz="1950" spc="22" baseline="-66239" dirty="0">
                <a:latin typeface="Calibri"/>
                <a:cs typeface="Calibri"/>
              </a:rPr>
              <a:t>h</a:t>
            </a:r>
            <a:r>
              <a:rPr sz="1950" spc="-832" baseline="-66239" dirty="0">
                <a:latin typeface="Calibri"/>
                <a:cs typeface="Calibri"/>
              </a:rPr>
              <a:t>e</a:t>
            </a:r>
            <a:r>
              <a:rPr sz="1300" spc="-75" dirty="0">
                <a:latin typeface="Calibri"/>
                <a:cs typeface="Calibri"/>
              </a:rPr>
              <a:t>e</a:t>
            </a:r>
            <a:r>
              <a:rPr sz="1950" spc="-307" baseline="-66239" dirty="0">
                <a:latin typeface="Calibri"/>
                <a:cs typeface="Calibri"/>
              </a:rPr>
              <a:t>n</a:t>
            </a:r>
            <a:r>
              <a:rPr sz="1300" spc="20" dirty="0">
                <a:latin typeface="Calibri"/>
                <a:cs typeface="Calibri"/>
              </a:rPr>
              <a:t>s</a:t>
            </a:r>
            <a:r>
              <a:rPr sz="1300" spc="5" dirty="0">
                <a:latin typeface="Calibri"/>
                <a:cs typeface="Calibri"/>
              </a:rPr>
              <a:t>e</a:t>
            </a:r>
            <a:r>
              <a:rPr sz="1300" spc="-735" dirty="0">
                <a:latin typeface="Calibri"/>
                <a:cs typeface="Calibri"/>
              </a:rPr>
              <a:t>n</a:t>
            </a:r>
            <a:r>
              <a:rPr sz="1950" spc="22" baseline="-66239" dirty="0">
                <a:latin typeface="Calibri"/>
                <a:cs typeface="Calibri"/>
              </a:rPr>
              <a:t>h</a:t>
            </a:r>
            <a:r>
              <a:rPr sz="1950" spc="-2250" baseline="-66239" dirty="0">
                <a:latin typeface="Calibri"/>
                <a:cs typeface="Calibri"/>
              </a:rPr>
              <a:t>i</a:t>
            </a:r>
            <a:r>
              <a:rPr sz="1950" spc="22" baseline="-66239" dirty="0">
                <a:latin typeface="Calibri"/>
                <a:cs typeface="Calibri"/>
              </a:rPr>
              <a:t>s</a:t>
            </a:r>
            <a:r>
              <a:rPr sz="1950" spc="615" baseline="-66239" dirty="0">
                <a:latin typeface="Calibri"/>
                <a:cs typeface="Calibri"/>
              </a:rPr>
              <a:t> </a:t>
            </a:r>
            <a:r>
              <a:rPr sz="1300" spc="75" dirty="0">
                <a:latin typeface="Calibri"/>
                <a:cs typeface="Calibri"/>
              </a:rPr>
              <a:t>t</a:t>
            </a:r>
            <a:r>
              <a:rPr sz="1300" spc="-5" dirty="0">
                <a:latin typeface="Calibri"/>
                <a:cs typeface="Calibri"/>
              </a:rPr>
              <a:t>i</a:t>
            </a:r>
            <a:r>
              <a:rPr sz="1950" spc="-1170" baseline="-66239" dirty="0">
                <a:latin typeface="Calibri"/>
                <a:cs typeface="Calibri"/>
              </a:rPr>
              <a:t>t</a:t>
            </a:r>
            <a:r>
              <a:rPr sz="1950" spc="254" baseline="-66239" dirty="0">
                <a:latin typeface="Calibri"/>
                <a:cs typeface="Calibri"/>
              </a:rPr>
              <a:t>f</a:t>
            </a:r>
            <a:r>
              <a:rPr sz="1300" spc="65" dirty="0">
                <a:latin typeface="Calibri"/>
                <a:cs typeface="Calibri"/>
              </a:rPr>
              <a:t>ment</a:t>
            </a:r>
            <a:r>
              <a:rPr sz="1300" spc="-360" dirty="0">
                <a:latin typeface="Calibri"/>
                <a:cs typeface="Calibri"/>
              </a:rPr>
              <a:t>s</a:t>
            </a:r>
            <a:r>
              <a:rPr sz="1950" spc="97" baseline="-66239" dirty="0">
                <a:latin typeface="Calibri"/>
                <a:cs typeface="Calibri"/>
              </a:rPr>
              <a:t>m</a:t>
            </a:r>
            <a:r>
              <a:rPr sz="1950" spc="-4050" baseline="-66239" dirty="0">
                <a:latin typeface="Calibri"/>
                <a:cs typeface="Calibri"/>
              </a:rPr>
              <a:t>o</a:t>
            </a:r>
            <a:r>
              <a:rPr sz="1950" spc="-2579" baseline="-66239" dirty="0">
                <a:latin typeface="Calibri"/>
                <a:cs typeface="Calibri"/>
              </a:rPr>
              <a:t>e</a:t>
            </a:r>
            <a:r>
              <a:rPr sz="1950" spc="97" baseline="-66239" dirty="0">
                <a:latin typeface="Calibri"/>
                <a:cs typeface="Calibri"/>
              </a:rPr>
              <a:t>t</a:t>
            </a:r>
            <a:r>
              <a:rPr sz="1950" spc="112" baseline="-66239" dirty="0">
                <a:latin typeface="Calibri"/>
                <a:cs typeface="Calibri"/>
              </a:rPr>
              <a:t>h</a:t>
            </a:r>
            <a:r>
              <a:rPr sz="1950" baseline="-66239" dirty="0">
                <a:latin typeface="Calibri"/>
                <a:cs typeface="Calibri"/>
              </a:rPr>
              <a:t>	</a:t>
            </a:r>
            <a:r>
              <a:rPr sz="1300" spc="-195" dirty="0">
                <a:latin typeface="Calibri"/>
                <a:cs typeface="Calibri"/>
              </a:rPr>
              <a:t>o</a:t>
            </a:r>
            <a:r>
              <a:rPr sz="1300" spc="-450" dirty="0">
                <a:latin typeface="Calibri"/>
                <a:cs typeface="Calibri"/>
              </a:rPr>
              <a:t>r</a:t>
            </a:r>
            <a:r>
              <a:rPr sz="1950" spc="-292" baseline="-66239" dirty="0">
                <a:latin typeface="Calibri"/>
                <a:cs typeface="Calibri"/>
              </a:rPr>
              <a:t>n</a:t>
            </a:r>
            <a:r>
              <a:rPr sz="1950" spc="-300" baseline="-66239" dirty="0">
                <a:latin typeface="Calibri"/>
                <a:cs typeface="Calibri"/>
              </a:rPr>
              <a:t>e</a:t>
            </a:r>
            <a:r>
              <a:rPr sz="1950" spc="-2197" baseline="-66239" dirty="0">
                <a:latin typeface="Calibri"/>
                <a:cs typeface="Calibri"/>
              </a:rPr>
              <a:t>y</a:t>
            </a:r>
            <a:r>
              <a:rPr sz="1300" spc="-200" dirty="0">
                <a:latin typeface="Calibri"/>
                <a:cs typeface="Calibri"/>
              </a:rPr>
              <a:t>i</a:t>
            </a:r>
            <a:r>
              <a:rPr sz="1300" spc="-195" dirty="0">
                <a:latin typeface="Calibri"/>
                <a:cs typeface="Calibri"/>
              </a:rPr>
              <a:t>nc</a:t>
            </a:r>
            <a:r>
              <a:rPr sz="1300" spc="-540" dirty="0">
                <a:latin typeface="Calibri"/>
                <a:cs typeface="Calibri"/>
              </a:rPr>
              <a:t>r</a:t>
            </a:r>
            <a:r>
              <a:rPr sz="1950" spc="-300" baseline="-66239" dirty="0">
                <a:latin typeface="Calibri"/>
                <a:cs typeface="Calibri"/>
              </a:rPr>
              <a:t>t</a:t>
            </a:r>
            <a:r>
              <a:rPr sz="1950" spc="-1477" baseline="-66239" dirty="0">
                <a:latin typeface="Calibri"/>
                <a:cs typeface="Calibri"/>
              </a:rPr>
              <a:t>o</a:t>
            </a:r>
            <a:r>
              <a:rPr sz="1300" spc="-195" dirty="0">
                <a:latin typeface="Calibri"/>
                <a:cs typeface="Calibri"/>
              </a:rPr>
              <a:t>e</a:t>
            </a:r>
            <a:r>
              <a:rPr sz="1300" spc="-320" dirty="0">
                <a:latin typeface="Calibri"/>
                <a:cs typeface="Calibri"/>
              </a:rPr>
              <a:t>a</a:t>
            </a:r>
            <a:r>
              <a:rPr sz="1950" spc="-1042" baseline="-66239" dirty="0">
                <a:latin typeface="Calibri"/>
                <a:cs typeface="Calibri"/>
              </a:rPr>
              <a:t>a</a:t>
            </a:r>
            <a:r>
              <a:rPr sz="1300" spc="-195" dirty="0">
                <a:latin typeface="Calibri"/>
                <a:cs typeface="Calibri"/>
              </a:rPr>
              <a:t>s</a:t>
            </a:r>
            <a:r>
              <a:rPr sz="1300" spc="-470" dirty="0">
                <a:latin typeface="Calibri"/>
                <a:cs typeface="Calibri"/>
              </a:rPr>
              <a:t>e</a:t>
            </a:r>
            <a:r>
              <a:rPr sz="1950" spc="-292" baseline="-66239" dirty="0">
                <a:latin typeface="Calibri"/>
                <a:cs typeface="Calibri"/>
              </a:rPr>
              <a:t>n</a:t>
            </a:r>
            <a:r>
              <a:rPr sz="1950" spc="-1282" baseline="-66239" dirty="0">
                <a:latin typeface="Calibri"/>
                <a:cs typeface="Calibri"/>
              </a:rPr>
              <a:t>e</a:t>
            </a:r>
            <a:r>
              <a:rPr sz="1300" spc="-185" dirty="0">
                <a:latin typeface="Calibri"/>
                <a:cs typeface="Calibri"/>
              </a:rPr>
              <a:t>i</a:t>
            </a:r>
            <a:r>
              <a:rPr sz="1300" spc="-535" dirty="0">
                <a:latin typeface="Calibri"/>
                <a:cs typeface="Calibri"/>
              </a:rPr>
              <a:t>n</a:t>
            </a:r>
            <a:r>
              <a:rPr sz="1950" spc="-577" baseline="-66239" dirty="0">
                <a:latin typeface="Calibri"/>
                <a:cs typeface="Calibri"/>
              </a:rPr>
              <a:t>w</a:t>
            </a:r>
            <a:r>
              <a:rPr sz="1300" spc="-200" dirty="0">
                <a:latin typeface="Calibri"/>
                <a:cs typeface="Calibri"/>
              </a:rPr>
              <a:t>li</a:t>
            </a:r>
            <a:r>
              <a:rPr sz="1300" spc="-915" dirty="0">
                <a:latin typeface="Calibri"/>
                <a:cs typeface="Calibri"/>
              </a:rPr>
              <a:t>q</a:t>
            </a:r>
            <a:r>
              <a:rPr sz="1950" spc="-292" baseline="-66239" dirty="0">
                <a:latin typeface="Calibri"/>
                <a:cs typeface="Calibri"/>
              </a:rPr>
              <a:t>s</a:t>
            </a:r>
            <a:r>
              <a:rPr sz="1950" spc="-322" baseline="-66239" dirty="0">
                <a:latin typeface="Calibri"/>
                <a:cs typeface="Calibri"/>
              </a:rPr>
              <a:t>t</a:t>
            </a:r>
            <a:r>
              <a:rPr sz="1950" spc="-292" baseline="-66239" dirty="0">
                <a:latin typeface="Calibri"/>
                <a:cs typeface="Calibri"/>
              </a:rPr>
              <a:t>o</a:t>
            </a:r>
            <a:r>
              <a:rPr sz="1950" spc="-2475" baseline="-66239" dirty="0">
                <a:latin typeface="Calibri"/>
                <a:cs typeface="Calibri"/>
              </a:rPr>
              <a:t>c</a:t>
            </a:r>
            <a:r>
              <a:rPr sz="1300" spc="-195" dirty="0">
                <a:latin typeface="Calibri"/>
                <a:cs typeface="Calibri"/>
              </a:rPr>
              <a:t>u</a:t>
            </a:r>
            <a:r>
              <a:rPr sz="1300" spc="-180" dirty="0">
                <a:latin typeface="Calibri"/>
                <a:cs typeface="Calibri"/>
              </a:rPr>
              <a:t>i</a:t>
            </a:r>
            <a:r>
              <a:rPr sz="1300" spc="-195" dirty="0">
                <a:latin typeface="Calibri"/>
                <a:cs typeface="Calibri"/>
              </a:rPr>
              <a:t>d</a:t>
            </a:r>
            <a:r>
              <a:rPr sz="1300" spc="-735" dirty="0">
                <a:latin typeface="Calibri"/>
                <a:cs typeface="Calibri"/>
              </a:rPr>
              <a:t>i</a:t>
            </a:r>
            <a:r>
              <a:rPr sz="1950" spc="-367" baseline="-66239" dirty="0">
                <a:latin typeface="Calibri"/>
                <a:cs typeface="Calibri"/>
              </a:rPr>
              <a:t>k</a:t>
            </a:r>
            <a:r>
              <a:rPr sz="1300" spc="-195" dirty="0">
                <a:latin typeface="Calibri"/>
                <a:cs typeface="Calibri"/>
              </a:rPr>
              <a:t>t</a:t>
            </a:r>
            <a:r>
              <a:rPr sz="1300" spc="-800" dirty="0">
                <a:latin typeface="Calibri"/>
                <a:cs typeface="Calibri"/>
              </a:rPr>
              <a:t>y</a:t>
            </a:r>
            <a:r>
              <a:rPr sz="1950" spc="-292" baseline="-66239" dirty="0">
                <a:latin typeface="Calibri"/>
                <a:cs typeface="Calibri"/>
              </a:rPr>
              <a:t>wi</a:t>
            </a:r>
            <a:r>
              <a:rPr sz="1950" spc="-2047" baseline="-66239" dirty="0">
                <a:latin typeface="Calibri"/>
                <a:cs typeface="Calibri"/>
              </a:rPr>
              <a:t>t</a:t>
            </a:r>
            <a:r>
              <a:rPr sz="1300" spc="-195" dirty="0">
                <a:latin typeface="Calibri"/>
                <a:cs typeface="Calibri"/>
              </a:rPr>
              <a:t>,</a:t>
            </a:r>
            <a:r>
              <a:rPr sz="1300" spc="254" dirty="0">
                <a:latin typeface="Calibri"/>
                <a:cs typeface="Calibri"/>
              </a:rPr>
              <a:t> </a:t>
            </a:r>
            <a:r>
              <a:rPr sz="1300" spc="45" dirty="0">
                <a:latin typeface="Calibri"/>
                <a:cs typeface="Calibri"/>
              </a:rPr>
              <a:t>i</a:t>
            </a:r>
            <a:r>
              <a:rPr sz="1300" spc="-345" dirty="0">
                <a:latin typeface="Calibri"/>
                <a:cs typeface="Calibri"/>
              </a:rPr>
              <a:t>s</a:t>
            </a:r>
            <a:r>
              <a:rPr sz="1950" spc="217" baseline="-66239" dirty="0">
                <a:latin typeface="Calibri"/>
                <a:cs typeface="Calibri"/>
              </a:rPr>
              <a:t>h</a:t>
            </a:r>
            <a:r>
              <a:rPr sz="1300" spc="-330" dirty="0">
                <a:latin typeface="Calibri"/>
                <a:cs typeface="Calibri"/>
              </a:rPr>
              <a:t>e</a:t>
            </a:r>
            <a:r>
              <a:rPr sz="1950" spc="-352" baseline="-66239" dirty="0">
                <a:latin typeface="Calibri"/>
                <a:cs typeface="Calibri"/>
              </a:rPr>
              <a:t>a</a:t>
            </a:r>
            <a:r>
              <a:rPr sz="1300" spc="45" dirty="0">
                <a:latin typeface="Calibri"/>
                <a:cs typeface="Calibri"/>
              </a:rPr>
              <a:t>x</a:t>
            </a:r>
            <a:r>
              <a:rPr sz="1300" spc="-175" dirty="0">
                <a:latin typeface="Calibri"/>
                <a:cs typeface="Calibri"/>
              </a:rPr>
              <a:t>i</a:t>
            </a:r>
            <a:r>
              <a:rPr sz="1950" spc="52" baseline="-66239" dirty="0">
                <a:latin typeface="Calibri"/>
                <a:cs typeface="Calibri"/>
              </a:rPr>
              <a:t>r</a:t>
            </a:r>
            <a:r>
              <a:rPr sz="1950" spc="67" baseline="-66239" dirty="0">
                <a:latin typeface="Calibri"/>
                <a:cs typeface="Calibri"/>
              </a:rPr>
              <a:t>e</a:t>
            </a:r>
            <a:r>
              <a:rPr sz="1950" spc="-2204" baseline="-66239" dirty="0">
                <a:latin typeface="Calibri"/>
                <a:cs typeface="Calibri"/>
              </a:rPr>
              <a:t>a</a:t>
            </a:r>
            <a:r>
              <a:rPr sz="1300" spc="35" dirty="0">
                <a:latin typeface="Calibri"/>
                <a:cs typeface="Calibri"/>
              </a:rPr>
              <a:t>te</a:t>
            </a:r>
            <a:r>
              <a:rPr sz="1300" spc="-225" dirty="0">
                <a:latin typeface="Calibri"/>
                <a:cs typeface="Calibri"/>
              </a:rPr>
              <a:t>d</a:t>
            </a:r>
            <a:r>
              <a:rPr sz="1950" spc="52" baseline="-66239" dirty="0">
                <a:latin typeface="Calibri"/>
                <a:cs typeface="Calibri"/>
              </a:rPr>
              <a:t>s</a:t>
            </a:r>
            <a:r>
              <a:rPr sz="1950" spc="-742" baseline="-66239" dirty="0">
                <a:latin typeface="Calibri"/>
                <a:cs typeface="Calibri"/>
              </a:rPr>
              <a:t>o</a:t>
            </a:r>
            <a:r>
              <a:rPr sz="1300" spc="45" dirty="0">
                <a:latin typeface="Calibri"/>
                <a:cs typeface="Calibri"/>
              </a:rPr>
              <a:t>b</a:t>
            </a:r>
            <a:r>
              <a:rPr sz="1300" spc="-755" dirty="0">
                <a:latin typeface="Calibri"/>
                <a:cs typeface="Calibri"/>
              </a:rPr>
              <a:t>e</a:t>
            </a:r>
            <a:r>
              <a:rPr sz="1950" spc="67" baseline="-66239" dirty="0">
                <a:latin typeface="Calibri"/>
                <a:cs typeface="Calibri"/>
              </a:rPr>
              <a:t>n</a:t>
            </a:r>
            <a:r>
              <a:rPr sz="1950" spc="-727" baseline="-66239" dirty="0">
                <a:latin typeface="Calibri"/>
                <a:cs typeface="Calibri"/>
              </a:rPr>
              <a:t>a</a:t>
            </a:r>
            <a:r>
              <a:rPr sz="1300" spc="15" dirty="0">
                <a:latin typeface="Calibri"/>
                <a:cs typeface="Calibri"/>
              </a:rPr>
              <a:t>f</a:t>
            </a:r>
            <a:r>
              <a:rPr sz="1300" spc="45" dirty="0">
                <a:latin typeface="Calibri"/>
                <a:cs typeface="Calibri"/>
              </a:rPr>
              <a:t>o</a:t>
            </a:r>
            <a:r>
              <a:rPr sz="1300" spc="35" dirty="0">
                <a:latin typeface="Calibri"/>
                <a:cs typeface="Calibri"/>
              </a:rPr>
              <a:t>r</a:t>
            </a:r>
            <a:r>
              <a:rPr sz="1950" spc="-2407" baseline="-66239" dirty="0">
                <a:latin typeface="Calibri"/>
                <a:cs typeface="Calibri"/>
              </a:rPr>
              <a:t>e</a:t>
            </a:r>
            <a:r>
              <a:rPr sz="1950" spc="67" baseline="-66239" dirty="0">
                <a:latin typeface="Calibri"/>
                <a:cs typeface="Calibri"/>
              </a:rPr>
              <a:t>b</a:t>
            </a:r>
            <a:r>
              <a:rPr sz="1950" spc="52" baseline="-66239" dirty="0">
                <a:latin typeface="Calibri"/>
                <a:cs typeface="Calibri"/>
              </a:rPr>
              <a:t>l</a:t>
            </a:r>
            <a:r>
              <a:rPr sz="1300" spc="45" dirty="0">
                <a:latin typeface="Calibri"/>
                <a:cs typeface="Calibri"/>
              </a:rPr>
              <a:t>e</a:t>
            </a:r>
            <a:endParaRPr sz="1300">
              <a:latin typeface="Calibri"/>
              <a:cs typeface="Calibri"/>
            </a:endParaRPr>
          </a:p>
          <a:p>
            <a:pPr marL="923290">
              <a:lnSpc>
                <a:spcPct val="100000"/>
              </a:lnSpc>
              <a:spcBef>
                <a:spcPts val="1019"/>
              </a:spcBef>
            </a:pPr>
            <a:r>
              <a:rPr sz="1300" spc="-10" dirty="0">
                <a:latin typeface="Calibri"/>
                <a:cs typeface="Calibri"/>
              </a:rPr>
              <a:t>valuation.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86327" y="2377186"/>
            <a:ext cx="5915025" cy="1062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66333"/>
                </a:solidFill>
                <a:latin typeface="Calibri"/>
                <a:cs typeface="Calibri"/>
              </a:rPr>
              <a:t>Impact</a:t>
            </a:r>
            <a:r>
              <a:rPr sz="1600" b="1" spc="-20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66333"/>
                </a:solidFill>
                <a:latin typeface="Calibri"/>
                <a:cs typeface="Calibri"/>
              </a:rPr>
              <a:t>of</a:t>
            </a:r>
            <a:r>
              <a:rPr sz="1600" b="1" spc="-35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66333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"/>
              </a:spcBef>
            </a:pPr>
            <a:r>
              <a:rPr sz="1300" dirty="0">
                <a:latin typeface="Calibri"/>
                <a:cs typeface="Calibri"/>
              </a:rPr>
              <a:t>A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stock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price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can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highly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affected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by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event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series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events,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recent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examples: </a:t>
            </a:r>
            <a:r>
              <a:rPr sz="1300" dirty="0">
                <a:latin typeface="Calibri"/>
                <a:cs typeface="Calibri"/>
              </a:rPr>
              <a:t>COVID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crisis,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Russia-</a:t>
            </a:r>
            <a:r>
              <a:rPr sz="1300" dirty="0">
                <a:latin typeface="Calibri"/>
                <a:cs typeface="Calibri"/>
              </a:rPr>
              <a:t>Ukraine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War,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Increase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Crude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Price,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Interest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Rates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Hike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etc.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Our </a:t>
            </a:r>
            <a:r>
              <a:rPr sz="1300" dirty="0">
                <a:latin typeface="Calibri"/>
                <a:cs typeface="Calibri"/>
              </a:rPr>
              <a:t>team actively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tracks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these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events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makes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timely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modifications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per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situation’s </a:t>
            </a:r>
            <a:r>
              <a:rPr sz="1300" dirty="0">
                <a:latin typeface="Calibri"/>
                <a:cs typeface="Calibri"/>
              </a:rPr>
              <a:t>needs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minimize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risks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&amp;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optimize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returns.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6327" y="3914394"/>
            <a:ext cx="5915025" cy="1062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66333"/>
                </a:solidFill>
                <a:latin typeface="Calibri"/>
                <a:cs typeface="Calibri"/>
              </a:rPr>
              <a:t>Earnings</a:t>
            </a:r>
            <a:r>
              <a:rPr sz="1600" b="1" spc="-40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66333"/>
                </a:solidFill>
                <a:latin typeface="Calibri"/>
                <a:cs typeface="Calibri"/>
              </a:rPr>
              <a:t>Visibility</a:t>
            </a:r>
            <a:r>
              <a:rPr sz="1600" b="1" spc="-80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66333"/>
                </a:solidFill>
                <a:latin typeface="Calibri"/>
                <a:cs typeface="Calibri"/>
              </a:rPr>
              <a:t>Changes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"/>
              </a:spcBef>
            </a:pPr>
            <a:r>
              <a:rPr sz="1300" dirty="0">
                <a:latin typeface="Calibri"/>
                <a:cs typeface="Calibri"/>
              </a:rPr>
              <a:t>Our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fundamental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research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team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scrutinizes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quarterly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results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companies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to </a:t>
            </a:r>
            <a:r>
              <a:rPr sz="1300" dirty="0">
                <a:latin typeface="Calibri"/>
                <a:cs typeface="Calibri"/>
              </a:rPr>
              <a:t>understand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current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&amp;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future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estimated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growth.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If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we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are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not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satisfied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2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-50" dirty="0">
                <a:latin typeface="Calibri"/>
                <a:cs typeface="Calibri"/>
              </a:rPr>
              <a:t>3 </a:t>
            </a:r>
            <a:r>
              <a:rPr sz="1300" dirty="0">
                <a:latin typeface="Calibri"/>
                <a:cs typeface="Calibri"/>
              </a:rPr>
              <a:t>quarterly</a:t>
            </a:r>
            <a:r>
              <a:rPr sz="1300" spc="2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results</a:t>
            </a:r>
            <a:r>
              <a:rPr sz="1300" spc="2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2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2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company</a:t>
            </a:r>
            <a:r>
              <a:rPr sz="1300" spc="229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&amp;</a:t>
            </a:r>
            <a:r>
              <a:rPr sz="1300" spc="2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don’t</a:t>
            </a:r>
            <a:r>
              <a:rPr sz="1300" spc="2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see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growth,</a:t>
            </a:r>
            <a:r>
              <a:rPr sz="1300" spc="2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we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take</a:t>
            </a:r>
            <a:r>
              <a:rPr sz="1300" spc="25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</a:t>
            </a:r>
            <a:r>
              <a:rPr sz="1300" spc="2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exit</a:t>
            </a:r>
            <a:r>
              <a:rPr sz="1300" spc="2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move</a:t>
            </a:r>
            <a:r>
              <a:rPr sz="1300" spc="254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to </a:t>
            </a:r>
            <a:r>
              <a:rPr sz="1300" dirty="0">
                <a:latin typeface="Calibri"/>
                <a:cs typeface="Calibri"/>
              </a:rPr>
              <a:t>another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stock.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9767" y="5394147"/>
            <a:ext cx="6811645" cy="1063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66333"/>
                </a:solidFill>
                <a:latin typeface="Calibri"/>
                <a:cs typeface="Calibri"/>
              </a:rPr>
              <a:t>Weightage</a:t>
            </a:r>
            <a:r>
              <a:rPr sz="1600" b="1" spc="-60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66333"/>
                </a:solidFill>
                <a:latin typeface="Calibri"/>
                <a:cs typeface="Calibri"/>
              </a:rPr>
              <a:t>Check</a:t>
            </a:r>
            <a:r>
              <a:rPr sz="1600" b="1" spc="-10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66333"/>
                </a:solidFill>
                <a:latin typeface="Calibri"/>
                <a:cs typeface="Calibri"/>
              </a:rPr>
              <a:t>of</a:t>
            </a:r>
            <a:r>
              <a:rPr sz="1600" b="1" spc="-25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66333"/>
                </a:solidFill>
                <a:latin typeface="Calibri"/>
                <a:cs typeface="Calibri"/>
              </a:rPr>
              <a:t>the</a:t>
            </a:r>
            <a:r>
              <a:rPr sz="1600" b="1" spc="-35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66333"/>
                </a:solidFill>
                <a:latin typeface="Calibri"/>
                <a:cs typeface="Calibri"/>
              </a:rPr>
              <a:t>Holdings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300" dirty="0">
                <a:latin typeface="Calibri"/>
                <a:cs typeface="Calibri"/>
              </a:rPr>
              <a:t>Every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stock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&amp;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sector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has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been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capped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certain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percentage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total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allocation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limit</a:t>
            </a:r>
            <a:r>
              <a:rPr sz="1300" spc="5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downside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due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any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uncertainties and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also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diversify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portfolio.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If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any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stock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sector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reaches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near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decided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percent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allocation,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we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book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profits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reduce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weightage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invest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into</a:t>
            </a:r>
            <a:r>
              <a:rPr sz="1300" spc="-25" dirty="0">
                <a:latin typeface="Calibri"/>
                <a:cs typeface="Calibri"/>
              </a:rPr>
              <a:t> any </a:t>
            </a:r>
            <a:r>
              <a:rPr sz="1300" dirty="0">
                <a:latin typeface="Calibri"/>
                <a:cs typeface="Calibri"/>
              </a:rPr>
              <a:t>other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stock.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8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/>
              <a:t>Top</a:t>
            </a:r>
            <a:r>
              <a:rPr sz="2000" spc="-50" dirty="0"/>
              <a:t> </a:t>
            </a:r>
            <a:r>
              <a:rPr sz="2000" dirty="0"/>
              <a:t>Holdings</a:t>
            </a:r>
            <a:r>
              <a:rPr sz="2000" spc="365" dirty="0"/>
              <a:t> </a:t>
            </a:r>
            <a:r>
              <a:rPr sz="2000" dirty="0"/>
              <a:t>&amp;</a:t>
            </a:r>
            <a:r>
              <a:rPr sz="2000" spc="-30" dirty="0"/>
              <a:t> </a:t>
            </a:r>
            <a:r>
              <a:rPr sz="2000" dirty="0"/>
              <a:t>Market</a:t>
            </a:r>
            <a:r>
              <a:rPr sz="2000" spc="-30" dirty="0"/>
              <a:t> </a:t>
            </a:r>
            <a:r>
              <a:rPr sz="2000" dirty="0"/>
              <a:t>Cap</a:t>
            </a:r>
            <a:r>
              <a:rPr sz="2000" spc="-25" dirty="0"/>
              <a:t> </a:t>
            </a:r>
            <a:r>
              <a:rPr sz="2000" spc="-10" dirty="0"/>
              <a:t>Allocation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140708" y="5382514"/>
            <a:ext cx="5656580" cy="1044575"/>
          </a:xfrm>
          <a:custGeom>
            <a:avLst/>
            <a:gdLst/>
            <a:ahLst/>
            <a:cxnLst/>
            <a:rect l="l" t="t" r="r" b="b"/>
            <a:pathLst>
              <a:path w="5656580" h="1044575">
                <a:moveTo>
                  <a:pt x="0" y="215328"/>
                </a:moveTo>
                <a:lnTo>
                  <a:pt x="5686" y="165951"/>
                </a:lnTo>
                <a:lnTo>
                  <a:pt x="21882" y="120626"/>
                </a:lnTo>
                <a:lnTo>
                  <a:pt x="47296" y="80646"/>
                </a:lnTo>
                <a:lnTo>
                  <a:pt x="80634" y="47301"/>
                </a:lnTo>
                <a:lnTo>
                  <a:pt x="120603" y="21883"/>
                </a:lnTo>
                <a:lnTo>
                  <a:pt x="165911" y="5686"/>
                </a:lnTo>
                <a:lnTo>
                  <a:pt x="215264" y="0"/>
                </a:lnTo>
                <a:lnTo>
                  <a:pt x="5441188" y="0"/>
                </a:lnTo>
                <a:lnTo>
                  <a:pt x="5490541" y="5686"/>
                </a:lnTo>
                <a:lnTo>
                  <a:pt x="5535849" y="21883"/>
                </a:lnTo>
                <a:lnTo>
                  <a:pt x="5575818" y="47301"/>
                </a:lnTo>
                <a:lnTo>
                  <a:pt x="5609156" y="80646"/>
                </a:lnTo>
                <a:lnTo>
                  <a:pt x="5634570" y="120626"/>
                </a:lnTo>
                <a:lnTo>
                  <a:pt x="5650766" y="165951"/>
                </a:lnTo>
                <a:lnTo>
                  <a:pt x="5656452" y="215328"/>
                </a:lnTo>
                <a:lnTo>
                  <a:pt x="5656452" y="828751"/>
                </a:lnTo>
                <a:lnTo>
                  <a:pt x="5650766" y="878113"/>
                </a:lnTo>
                <a:lnTo>
                  <a:pt x="5634570" y="923428"/>
                </a:lnTo>
                <a:lnTo>
                  <a:pt x="5609156" y="963402"/>
                </a:lnTo>
                <a:lnTo>
                  <a:pt x="5575818" y="996743"/>
                </a:lnTo>
                <a:lnTo>
                  <a:pt x="5535849" y="1022158"/>
                </a:lnTo>
                <a:lnTo>
                  <a:pt x="5490541" y="1038355"/>
                </a:lnTo>
                <a:lnTo>
                  <a:pt x="5441188" y="1044041"/>
                </a:lnTo>
                <a:lnTo>
                  <a:pt x="215264" y="1044041"/>
                </a:lnTo>
                <a:lnTo>
                  <a:pt x="165911" y="1038355"/>
                </a:lnTo>
                <a:lnTo>
                  <a:pt x="120603" y="1022158"/>
                </a:lnTo>
                <a:lnTo>
                  <a:pt x="80634" y="996743"/>
                </a:lnTo>
                <a:lnTo>
                  <a:pt x="47296" y="963402"/>
                </a:lnTo>
                <a:lnTo>
                  <a:pt x="21882" y="923428"/>
                </a:lnTo>
                <a:lnTo>
                  <a:pt x="5686" y="878113"/>
                </a:lnTo>
                <a:lnTo>
                  <a:pt x="0" y="828751"/>
                </a:lnTo>
                <a:lnTo>
                  <a:pt x="0" y="215328"/>
                </a:lnTo>
                <a:close/>
              </a:path>
            </a:pathLst>
          </a:custGeom>
          <a:ln w="12700">
            <a:solidFill>
              <a:srgbClr val="7B5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83202" y="5467603"/>
            <a:ext cx="537400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The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current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model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client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portfolio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comprise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18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stocks.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Portfolio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well </a:t>
            </a:r>
            <a:r>
              <a:rPr sz="1400" spc="-10" dirty="0">
                <a:latin typeface="Calibri"/>
                <a:cs typeface="Calibri"/>
              </a:rPr>
              <a:t>diversified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across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capitalization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sector.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shown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10 </a:t>
            </a:r>
            <a:r>
              <a:rPr sz="1400" dirty="0">
                <a:latin typeface="Calibri"/>
                <a:cs typeface="Calibri"/>
              </a:rPr>
              <a:t>stocks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current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portfolio.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Most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stocks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given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more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or </a:t>
            </a:r>
            <a:r>
              <a:rPr sz="1400" dirty="0">
                <a:latin typeface="Calibri"/>
                <a:cs typeface="Calibri"/>
              </a:rPr>
              <a:t>less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equal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sizable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weightage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portfolio.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4904" y="6237833"/>
            <a:ext cx="203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Data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as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on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30</a:t>
            </a:r>
            <a:r>
              <a:rPr sz="1200" i="1" baseline="24305" dirty="0">
                <a:latin typeface="Calibri"/>
                <a:cs typeface="Calibri"/>
              </a:rPr>
              <a:t>th</a:t>
            </a:r>
            <a:r>
              <a:rPr sz="1200" i="1" spc="97" baseline="2430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November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20" dirty="0"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50278" y="1134999"/>
          <a:ext cx="4679315" cy="2696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7380"/>
                <a:gridCol w="2950210"/>
                <a:gridCol w="1101725"/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566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Holdings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566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Holdings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566333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Cemindia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Projects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9.1%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Bharat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Electronics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Ltd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8.2%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Radico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Khaitan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Ltd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8.0%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Coforge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6.3%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KEI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Industries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Ltd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6.3%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KPI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Green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Energy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5.8%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PG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Electroplast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5.8%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Schneider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Electric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Infrastructure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5.6%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Titagarh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Rail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Systems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5.6%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APL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Apollo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Tubes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5.6%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5E09C"/>
                      </a:solidFill>
                      <a:prstDash val="solid"/>
                    </a:lnL>
                    <a:lnR w="6350">
                      <a:solidFill>
                        <a:srgbClr val="F5E09C"/>
                      </a:solidFill>
                      <a:prstDash val="solid"/>
                    </a:lnR>
                    <a:lnT w="6350">
                      <a:solidFill>
                        <a:srgbClr val="F5E09C"/>
                      </a:solidFill>
                      <a:prstDash val="solid"/>
                    </a:lnT>
                    <a:lnB w="6350">
                      <a:solidFill>
                        <a:srgbClr val="F5E09C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890257" y="228295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0257" y="250240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0257" y="272186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0257" y="294132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0257" y="316230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0257" y="338175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0257" y="360121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0257" y="382066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0257" y="404012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90257" y="425957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90257" y="448055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6890257" y="1520952"/>
            <a:ext cx="2698115" cy="3641725"/>
            <a:chOff x="6890257" y="1520952"/>
            <a:chExt cx="2698115" cy="364172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2863" y="1520952"/>
              <a:ext cx="2675382" cy="36415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890257" y="1623695"/>
              <a:ext cx="48895" cy="3515360"/>
            </a:xfrm>
            <a:custGeom>
              <a:avLst/>
              <a:gdLst/>
              <a:ahLst/>
              <a:cxnLst/>
              <a:rect l="l" t="t" r="r" b="b"/>
              <a:pathLst>
                <a:path w="48895" h="3515360">
                  <a:moveTo>
                    <a:pt x="48387" y="0"/>
                  </a:moveTo>
                  <a:lnTo>
                    <a:pt x="0" y="0"/>
                  </a:lnTo>
                </a:path>
                <a:path w="48895" h="3515360">
                  <a:moveTo>
                    <a:pt x="48387" y="220344"/>
                  </a:moveTo>
                  <a:lnTo>
                    <a:pt x="0" y="220344"/>
                  </a:lnTo>
                </a:path>
                <a:path w="48895" h="3515360">
                  <a:moveTo>
                    <a:pt x="48387" y="439800"/>
                  </a:moveTo>
                  <a:lnTo>
                    <a:pt x="0" y="439800"/>
                  </a:lnTo>
                </a:path>
                <a:path w="48895" h="3515360">
                  <a:moveTo>
                    <a:pt x="48387" y="3076321"/>
                  </a:moveTo>
                  <a:lnTo>
                    <a:pt x="0" y="3076321"/>
                  </a:lnTo>
                </a:path>
                <a:path w="48895" h="3515360">
                  <a:moveTo>
                    <a:pt x="48387" y="3295777"/>
                  </a:moveTo>
                  <a:lnTo>
                    <a:pt x="0" y="3295777"/>
                  </a:lnTo>
                </a:path>
                <a:path w="48895" h="3515360">
                  <a:moveTo>
                    <a:pt x="48387" y="3515359"/>
                  </a:moveTo>
                  <a:lnTo>
                    <a:pt x="0" y="3515359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25439" y="1583496"/>
            <a:ext cx="885825" cy="6851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390"/>
              </a:spcBef>
            </a:pPr>
            <a:r>
              <a:rPr sz="1200" spc="-10" dirty="0">
                <a:latin typeface="Calibri"/>
                <a:cs typeface="Calibri"/>
              </a:rPr>
              <a:t>Consumables</a:t>
            </a:r>
            <a:endParaRPr sz="1200">
              <a:latin typeface="Calibri"/>
              <a:cs typeface="Calibri"/>
            </a:endParaRPr>
          </a:p>
          <a:p>
            <a:pPr marL="12700" marR="5080" indent="462280" algn="r">
              <a:lnSpc>
                <a:spcPct val="120100"/>
              </a:lnSpc>
            </a:pPr>
            <a:r>
              <a:rPr sz="1200" spc="-10" dirty="0">
                <a:latin typeface="Calibri"/>
                <a:cs typeface="Calibri"/>
              </a:rPr>
              <a:t>Power Infrastructure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18961" y="4440300"/>
            <a:ext cx="996315" cy="6851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200" spc="-10" dirty="0">
                <a:latin typeface="Calibri"/>
                <a:cs typeface="Calibri"/>
              </a:rPr>
              <a:t>Automobile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&amp;…</a:t>
            </a:r>
            <a:endParaRPr sz="1200">
              <a:latin typeface="Calibri"/>
              <a:cs typeface="Calibri"/>
            </a:endParaRPr>
          </a:p>
          <a:p>
            <a:pPr marL="393065" marR="109220" indent="191135">
              <a:lnSpc>
                <a:spcPct val="120100"/>
              </a:lnSpc>
            </a:pPr>
            <a:r>
              <a:rPr sz="1200" spc="-20" dirty="0">
                <a:latin typeface="Calibri"/>
                <a:cs typeface="Calibri"/>
              </a:rPr>
              <a:t>Cash </a:t>
            </a:r>
            <a:r>
              <a:rPr sz="1200" spc="-10" dirty="0">
                <a:latin typeface="Calibri"/>
                <a:cs typeface="Calibri"/>
              </a:rPr>
              <a:t>Cement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67292" y="1563624"/>
            <a:ext cx="434975" cy="4654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90"/>
              </a:spcBef>
            </a:pPr>
            <a:r>
              <a:rPr sz="1200" b="1" spc="-10" dirty="0">
                <a:latin typeface="Calibri"/>
                <a:cs typeface="Calibri"/>
              </a:rPr>
              <a:t>12.3%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b="1" spc="-10" dirty="0">
                <a:latin typeface="Calibri"/>
                <a:cs typeface="Calibri"/>
              </a:rPr>
              <a:t>12.1%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60054" y="2039569"/>
            <a:ext cx="334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9.1%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5548884" y="2279776"/>
          <a:ext cx="3209925" cy="2202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3870"/>
                <a:gridCol w="1113155"/>
                <a:gridCol w="342900"/>
              </a:tblGrid>
              <a:tr h="446405">
                <a:tc>
                  <a:txBody>
                    <a:bodyPr/>
                    <a:lstStyle/>
                    <a:p>
                      <a:pPr marL="7366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Defence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1360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IT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6.3%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80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8.2%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7804">
                <a:tc>
                  <a:txBody>
                    <a:bodyPr/>
                    <a:lstStyle/>
                    <a:p>
                      <a:pPr marR="49720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Healthcare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25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6.3%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0979">
                <a:tc>
                  <a:txBody>
                    <a:bodyPr/>
                    <a:lstStyle/>
                    <a:p>
                      <a:pPr marR="49784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Consumer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Durables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 gridSpan="2">
                  <a:txBody>
                    <a:bodyPr/>
                    <a:lstStyle/>
                    <a:p>
                      <a:pPr marL="709295">
                        <a:lnSpc>
                          <a:spcPts val="1340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5.8%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9710">
                <a:tc>
                  <a:txBody>
                    <a:bodyPr/>
                    <a:lstStyle/>
                    <a:p>
                      <a:pPr marR="49720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Capital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Goods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tc gridSpan="2">
                  <a:txBody>
                    <a:bodyPr/>
                    <a:lstStyle/>
                    <a:p>
                      <a:pPr marL="678815">
                        <a:lnSpc>
                          <a:spcPts val="1325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5.6%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9075">
                <a:tc>
                  <a:txBody>
                    <a:bodyPr/>
                    <a:lstStyle/>
                    <a:p>
                      <a:pPr marR="49657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Railways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 gridSpan="2">
                  <a:txBody>
                    <a:bodyPr/>
                    <a:lstStyle/>
                    <a:p>
                      <a:pPr marL="672465">
                        <a:lnSpc>
                          <a:spcPts val="1325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5.6%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9710">
                <a:tc>
                  <a:txBody>
                    <a:bodyPr/>
                    <a:lstStyle/>
                    <a:p>
                      <a:pPr marR="49720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Iron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Steel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tc gridSpan="2">
                  <a:txBody>
                    <a:bodyPr/>
                    <a:lstStyle/>
                    <a:p>
                      <a:pPr marL="672465">
                        <a:lnSpc>
                          <a:spcPts val="1325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5.6%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9710">
                <a:tc>
                  <a:txBody>
                    <a:bodyPr/>
                    <a:lstStyle/>
                    <a:p>
                      <a:pPr marR="49657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FMCG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tc gridSpan="2">
                  <a:txBody>
                    <a:bodyPr/>
                    <a:lstStyle/>
                    <a:p>
                      <a:pPr marL="76835" algn="ctr">
                        <a:lnSpc>
                          <a:spcPts val="1325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5.2%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9710">
                <a:tc>
                  <a:txBody>
                    <a:bodyPr/>
                    <a:lstStyle/>
                    <a:p>
                      <a:pPr marR="49720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Textiles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tc gridSpan="2">
                  <a:txBody>
                    <a:bodyPr/>
                    <a:lstStyle/>
                    <a:p>
                      <a:pPr marR="120014" algn="ctr">
                        <a:lnSpc>
                          <a:spcPts val="1325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4.6%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9075">
                <a:tc>
                  <a:txBody>
                    <a:bodyPr/>
                    <a:lstStyle/>
                    <a:p>
                      <a:pPr marR="49847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Financials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tc gridSpan="2">
                  <a:txBody>
                    <a:bodyPr/>
                    <a:lstStyle/>
                    <a:p>
                      <a:pPr marR="130810" algn="ctr">
                        <a:lnSpc>
                          <a:spcPts val="1325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4.6%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7413752" y="4420362"/>
            <a:ext cx="598170" cy="6851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390"/>
              </a:spcBef>
            </a:pPr>
            <a:r>
              <a:rPr sz="1200" b="1" spc="-20" dirty="0">
                <a:latin typeface="Calibri"/>
                <a:cs typeface="Calibri"/>
              </a:rPr>
              <a:t>3.9%</a:t>
            </a:r>
            <a:endParaRPr sz="1200">
              <a:latin typeface="Calibri"/>
              <a:cs typeface="Calibri"/>
            </a:endParaRPr>
          </a:p>
          <a:p>
            <a:pPr marL="99695">
              <a:lnSpc>
                <a:spcPct val="100000"/>
              </a:lnSpc>
              <a:spcBef>
                <a:spcPts val="290"/>
              </a:spcBef>
            </a:pPr>
            <a:r>
              <a:rPr sz="1200" b="1" spc="-20" dirty="0">
                <a:latin typeface="Calibri"/>
                <a:cs typeface="Calibri"/>
              </a:rPr>
              <a:t>2.8%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b="1" spc="-20" dirty="0">
                <a:latin typeface="Calibri"/>
                <a:cs typeface="Calibri"/>
              </a:rPr>
              <a:t>2.3%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7059" y="1115529"/>
            <a:ext cx="1432559" cy="35817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983603" y="1142238"/>
            <a:ext cx="1329690" cy="255270"/>
          </a:xfrm>
          <a:prstGeom prst="rect">
            <a:avLst/>
          </a:prstGeom>
          <a:solidFill>
            <a:srgbClr val="566333"/>
          </a:solidFill>
        </p:spPr>
        <p:txBody>
          <a:bodyPr vert="horz" wrap="square" lIns="0" tIns="1016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8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Sector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044" y="4239767"/>
            <a:ext cx="2868930" cy="217246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2248280" y="4492244"/>
            <a:ext cx="67627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4780" marR="5080" indent="-132715">
              <a:lnSpc>
                <a:spcPct val="101699"/>
              </a:lnSpc>
              <a:spcBef>
                <a:spcPts val="7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Large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Cap,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12.4%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53360" y="4972557"/>
            <a:ext cx="58928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2235" marR="5080" indent="-90170">
              <a:lnSpc>
                <a:spcPct val="101699"/>
              </a:lnSpc>
              <a:spcBef>
                <a:spcPts val="7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Mid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Cap,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30.7%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39925" y="5175630"/>
            <a:ext cx="68389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Cap,</a:t>
            </a:r>
            <a:endParaRPr sz="12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54.0%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17039" y="4502022"/>
            <a:ext cx="33401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445">
              <a:lnSpc>
                <a:spcPct val="101699"/>
              </a:lnSpc>
              <a:spcBef>
                <a:spcPts val="75"/>
              </a:spcBef>
            </a:pP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Cash 2.8%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1496" y="3991305"/>
            <a:ext cx="1819655" cy="356666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327658" y="4017645"/>
            <a:ext cx="1717675" cy="255270"/>
          </a:xfrm>
          <a:prstGeom prst="rect">
            <a:avLst/>
          </a:prstGeom>
          <a:solidFill>
            <a:srgbClr val="566333"/>
          </a:solidFill>
        </p:spPr>
        <p:txBody>
          <a:bodyPr vert="horz" wrap="square" lIns="0" tIns="1079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8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Cap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Portfolio</a:t>
            </a:r>
            <a:r>
              <a:rPr spc="-55" dirty="0"/>
              <a:t> </a:t>
            </a:r>
            <a:r>
              <a:rPr spc="-10" dirty="0"/>
              <a:t>Strategy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20485" y="628721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886" y="6225032"/>
            <a:ext cx="3873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Source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: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Internal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Research,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Ace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20" dirty="0">
                <a:latin typeface="Calibri"/>
                <a:cs typeface="Calibri"/>
              </a:rPr>
              <a:t>Equity,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Bloomberg*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(Estimates)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26251" y="1136650"/>
            <a:ext cx="1460500" cy="1917700"/>
            <a:chOff x="6326251" y="1136650"/>
            <a:chExt cx="1460500" cy="19177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0696" y="1141475"/>
              <a:ext cx="1449704" cy="19065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32601" y="1143000"/>
              <a:ext cx="1447800" cy="1905000"/>
            </a:xfrm>
            <a:custGeom>
              <a:avLst/>
              <a:gdLst/>
              <a:ahLst/>
              <a:cxnLst/>
              <a:rect l="l" t="t" r="r" b="b"/>
              <a:pathLst>
                <a:path w="1447800" h="1905000">
                  <a:moveTo>
                    <a:pt x="0" y="475107"/>
                  </a:moveTo>
                  <a:lnTo>
                    <a:pt x="723900" y="0"/>
                  </a:lnTo>
                  <a:lnTo>
                    <a:pt x="1447800" y="475107"/>
                  </a:lnTo>
                  <a:lnTo>
                    <a:pt x="1115568" y="475107"/>
                  </a:lnTo>
                  <a:lnTo>
                    <a:pt x="1115568" y="1905000"/>
                  </a:lnTo>
                  <a:lnTo>
                    <a:pt x="332358" y="1905000"/>
                  </a:lnTo>
                  <a:lnTo>
                    <a:pt x="332358" y="475107"/>
                  </a:lnTo>
                  <a:lnTo>
                    <a:pt x="0" y="4751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84593" y="1510665"/>
            <a:ext cx="5473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27%</a:t>
            </a:r>
            <a:endParaRPr sz="1800">
              <a:latin typeface="Calibri"/>
              <a:cs typeface="Calibri"/>
            </a:endParaRPr>
          </a:p>
          <a:p>
            <a:pPr marL="12700" marR="5080" indent="91440" algn="just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Avg </a:t>
            </a:r>
            <a:r>
              <a:rPr sz="1800" spc="-20" dirty="0">
                <a:latin typeface="Calibri"/>
                <a:cs typeface="Calibri"/>
              </a:rPr>
              <a:t>Est. </a:t>
            </a:r>
            <a:r>
              <a:rPr sz="1800" spc="-25" dirty="0">
                <a:latin typeface="Calibri"/>
                <a:cs typeface="Calibri"/>
              </a:rPr>
              <a:t>EPS </a:t>
            </a:r>
            <a:r>
              <a:rPr sz="1800" spc="-20" dirty="0">
                <a:latin typeface="Calibri"/>
                <a:cs typeface="Calibri"/>
              </a:rPr>
              <a:t>CAGR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926451" y="1136650"/>
            <a:ext cx="1384300" cy="1917700"/>
            <a:chOff x="7926451" y="1136650"/>
            <a:chExt cx="1384300" cy="19177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0896" y="1141475"/>
              <a:ext cx="1373504" cy="19065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32801" y="1143000"/>
              <a:ext cx="1371600" cy="1905000"/>
            </a:xfrm>
            <a:custGeom>
              <a:avLst/>
              <a:gdLst/>
              <a:ahLst/>
              <a:cxnLst/>
              <a:rect l="l" t="t" r="r" b="b"/>
              <a:pathLst>
                <a:path w="1371600" h="1905000">
                  <a:moveTo>
                    <a:pt x="0" y="450088"/>
                  </a:moveTo>
                  <a:lnTo>
                    <a:pt x="685800" y="0"/>
                  </a:lnTo>
                  <a:lnTo>
                    <a:pt x="1371600" y="450088"/>
                  </a:lnTo>
                  <a:lnTo>
                    <a:pt x="1056894" y="450088"/>
                  </a:lnTo>
                  <a:lnTo>
                    <a:pt x="1056894" y="1905000"/>
                  </a:lnTo>
                  <a:lnTo>
                    <a:pt x="314832" y="1905000"/>
                  </a:lnTo>
                  <a:lnTo>
                    <a:pt x="314832" y="450088"/>
                  </a:lnTo>
                  <a:lnTo>
                    <a:pt x="0" y="4500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382761" y="1641094"/>
            <a:ext cx="4737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 algn="just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31x Fwd P/E </a:t>
            </a:r>
            <a:r>
              <a:rPr sz="1800" spc="-20" dirty="0">
                <a:latin typeface="Calibri"/>
                <a:cs typeface="Calibri"/>
              </a:rPr>
              <a:t>FY27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68324" y="909827"/>
            <a:ext cx="2693035" cy="2540635"/>
            <a:chOff x="1068324" y="909827"/>
            <a:chExt cx="2693035" cy="254063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8324" y="909827"/>
              <a:ext cx="2692907" cy="25405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95121" y="990599"/>
              <a:ext cx="2590800" cy="2438400"/>
            </a:xfrm>
            <a:custGeom>
              <a:avLst/>
              <a:gdLst/>
              <a:ahLst/>
              <a:cxnLst/>
              <a:rect l="l" t="t" r="r" b="b"/>
              <a:pathLst>
                <a:path w="2590800" h="2438400">
                  <a:moveTo>
                    <a:pt x="2590800" y="2334260"/>
                  </a:moveTo>
                  <a:lnTo>
                    <a:pt x="94830" y="2334260"/>
                  </a:lnTo>
                  <a:lnTo>
                    <a:pt x="94830" y="0"/>
                  </a:lnTo>
                  <a:lnTo>
                    <a:pt x="0" y="0"/>
                  </a:lnTo>
                  <a:lnTo>
                    <a:pt x="0" y="2334260"/>
                  </a:lnTo>
                  <a:lnTo>
                    <a:pt x="0" y="2438400"/>
                  </a:lnTo>
                  <a:lnTo>
                    <a:pt x="2590800" y="2438400"/>
                  </a:lnTo>
                  <a:lnTo>
                    <a:pt x="2590800" y="233426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34870" y="3453510"/>
            <a:ext cx="283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Risk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6122" y="2070868"/>
            <a:ext cx="177800" cy="508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Reward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3391" y="3453510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Low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01110" y="3453510"/>
            <a:ext cx="313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High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3476" y="1014729"/>
            <a:ext cx="314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High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223708" y="1062037"/>
            <a:ext cx="2466975" cy="2219325"/>
            <a:chOff x="1223708" y="1062037"/>
            <a:chExt cx="2466975" cy="2219325"/>
          </a:xfrm>
        </p:grpSpPr>
        <p:sp>
          <p:nvSpPr>
            <p:cNvPr id="22" name="object 22"/>
            <p:cNvSpPr/>
            <p:nvPr/>
          </p:nvSpPr>
          <p:spPr>
            <a:xfrm>
              <a:off x="1228471" y="1066800"/>
              <a:ext cx="2457450" cy="2209800"/>
            </a:xfrm>
            <a:custGeom>
              <a:avLst/>
              <a:gdLst/>
              <a:ahLst/>
              <a:cxnLst/>
              <a:rect l="l" t="t" r="r" b="b"/>
              <a:pathLst>
                <a:path w="2457450" h="2209800">
                  <a:moveTo>
                    <a:pt x="0" y="1524000"/>
                  </a:moveTo>
                  <a:lnTo>
                    <a:pt x="2438400" y="1524000"/>
                  </a:lnTo>
                </a:path>
                <a:path w="2457450" h="2209800">
                  <a:moveTo>
                    <a:pt x="0" y="762000"/>
                  </a:moveTo>
                  <a:lnTo>
                    <a:pt x="2438400" y="762000"/>
                  </a:lnTo>
                </a:path>
                <a:path w="2457450" h="2209800">
                  <a:moveTo>
                    <a:pt x="19050" y="0"/>
                  </a:moveTo>
                  <a:lnTo>
                    <a:pt x="2457450" y="0"/>
                  </a:lnTo>
                </a:path>
                <a:path w="2457450" h="2209800">
                  <a:moveTo>
                    <a:pt x="781049" y="0"/>
                  </a:moveTo>
                  <a:lnTo>
                    <a:pt x="781049" y="2209800"/>
                  </a:lnTo>
                </a:path>
                <a:path w="2457450" h="2209800">
                  <a:moveTo>
                    <a:pt x="1543049" y="0"/>
                  </a:moveTo>
                  <a:lnTo>
                    <a:pt x="1543049" y="2209800"/>
                  </a:lnTo>
                </a:path>
                <a:path w="2457450" h="2209800">
                  <a:moveTo>
                    <a:pt x="2457450" y="0"/>
                  </a:moveTo>
                  <a:lnTo>
                    <a:pt x="2457450" y="220980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9716" y="1546834"/>
              <a:ext cx="940295" cy="55933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10968" y="1577301"/>
              <a:ext cx="749833" cy="52124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314321" y="1600200"/>
              <a:ext cx="838200" cy="457200"/>
            </a:xfrm>
            <a:custGeom>
              <a:avLst/>
              <a:gdLst/>
              <a:ahLst/>
              <a:cxnLst/>
              <a:rect l="l" t="t" r="r" b="b"/>
              <a:pathLst>
                <a:path w="838200" h="457200">
                  <a:moveTo>
                    <a:pt x="7620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762000" y="457200"/>
                  </a:lnTo>
                  <a:lnTo>
                    <a:pt x="791640" y="451205"/>
                  </a:lnTo>
                  <a:lnTo>
                    <a:pt x="815863" y="434863"/>
                  </a:lnTo>
                  <a:lnTo>
                    <a:pt x="832205" y="410640"/>
                  </a:lnTo>
                  <a:lnTo>
                    <a:pt x="838200" y="381000"/>
                  </a:lnTo>
                  <a:lnTo>
                    <a:pt x="838200" y="76200"/>
                  </a:lnTo>
                  <a:lnTo>
                    <a:pt x="832205" y="46559"/>
                  </a:lnTo>
                  <a:lnTo>
                    <a:pt x="815863" y="22336"/>
                  </a:lnTo>
                  <a:lnTo>
                    <a:pt x="791640" y="599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BE9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014283" y="1648205"/>
            <a:ext cx="9645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IMPRESS</a:t>
            </a:r>
            <a:endParaRPr sz="1000">
              <a:latin typeface="Calibri"/>
              <a:cs typeface="Calibri"/>
            </a:endParaRPr>
          </a:p>
          <a:p>
            <a:pPr marL="48768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Portfolio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79317" y="1219200"/>
            <a:ext cx="2792730" cy="762000"/>
          </a:xfrm>
          <a:custGeom>
            <a:avLst/>
            <a:gdLst/>
            <a:ahLst/>
            <a:cxnLst/>
            <a:rect l="l" t="t" r="r" b="b"/>
            <a:pathLst>
              <a:path w="2792729" h="762000">
                <a:moveTo>
                  <a:pt x="887603" y="127000"/>
                </a:moveTo>
                <a:lnTo>
                  <a:pt x="897588" y="77581"/>
                </a:lnTo>
                <a:lnTo>
                  <a:pt x="924814" y="37211"/>
                </a:lnTo>
                <a:lnTo>
                  <a:pt x="965184" y="9985"/>
                </a:lnTo>
                <a:lnTo>
                  <a:pt x="1014603" y="0"/>
                </a:lnTo>
                <a:lnTo>
                  <a:pt x="1205103" y="0"/>
                </a:lnTo>
                <a:lnTo>
                  <a:pt x="1681353" y="0"/>
                </a:lnTo>
                <a:lnTo>
                  <a:pt x="2665603" y="0"/>
                </a:lnTo>
                <a:lnTo>
                  <a:pt x="2715021" y="9985"/>
                </a:lnTo>
                <a:lnTo>
                  <a:pt x="2755392" y="37211"/>
                </a:lnTo>
                <a:lnTo>
                  <a:pt x="2782617" y="77581"/>
                </a:lnTo>
                <a:lnTo>
                  <a:pt x="2792603" y="127000"/>
                </a:lnTo>
                <a:lnTo>
                  <a:pt x="2792603" y="444500"/>
                </a:lnTo>
                <a:lnTo>
                  <a:pt x="2792603" y="635000"/>
                </a:lnTo>
                <a:lnTo>
                  <a:pt x="2782617" y="684418"/>
                </a:lnTo>
                <a:lnTo>
                  <a:pt x="2755392" y="724788"/>
                </a:lnTo>
                <a:lnTo>
                  <a:pt x="2715021" y="752014"/>
                </a:lnTo>
                <a:lnTo>
                  <a:pt x="2665603" y="762000"/>
                </a:lnTo>
                <a:lnTo>
                  <a:pt x="1681353" y="762000"/>
                </a:lnTo>
                <a:lnTo>
                  <a:pt x="1205103" y="762000"/>
                </a:lnTo>
                <a:lnTo>
                  <a:pt x="1014603" y="762000"/>
                </a:lnTo>
                <a:lnTo>
                  <a:pt x="965184" y="752014"/>
                </a:lnTo>
                <a:lnTo>
                  <a:pt x="924814" y="724788"/>
                </a:lnTo>
                <a:lnTo>
                  <a:pt x="897588" y="684418"/>
                </a:lnTo>
                <a:lnTo>
                  <a:pt x="887603" y="635000"/>
                </a:lnTo>
                <a:lnTo>
                  <a:pt x="0" y="570864"/>
                </a:lnTo>
                <a:lnTo>
                  <a:pt x="887603" y="444500"/>
                </a:lnTo>
                <a:lnTo>
                  <a:pt x="887603" y="127000"/>
                </a:lnTo>
                <a:close/>
              </a:path>
            </a:pathLst>
          </a:custGeom>
          <a:ln w="9525">
            <a:solidFill>
              <a:srgbClr val="7B5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377944" y="1280540"/>
            <a:ext cx="1282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Portfolio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Positioning </a:t>
            </a:r>
            <a:r>
              <a:rPr sz="1200" dirty="0">
                <a:latin typeface="Calibri"/>
                <a:cs typeface="Calibri"/>
              </a:rPr>
              <a:t>Medium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0" dirty="0">
                <a:latin typeface="Calibri"/>
                <a:cs typeface="Calibri"/>
              </a:rPr>
              <a:t> High</a:t>
            </a:r>
            <a:r>
              <a:rPr sz="1200" spc="5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Risk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Reward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66921" y="2209800"/>
            <a:ext cx="2571115" cy="1066800"/>
          </a:xfrm>
          <a:custGeom>
            <a:avLst/>
            <a:gdLst/>
            <a:ahLst/>
            <a:cxnLst/>
            <a:rect l="l" t="t" r="r" b="b"/>
            <a:pathLst>
              <a:path w="2571115" h="1066800">
                <a:moveTo>
                  <a:pt x="0" y="177800"/>
                </a:moveTo>
                <a:lnTo>
                  <a:pt x="6352" y="130542"/>
                </a:lnTo>
                <a:lnTo>
                  <a:pt x="24280" y="88072"/>
                </a:lnTo>
                <a:lnTo>
                  <a:pt x="52085" y="52085"/>
                </a:lnTo>
                <a:lnTo>
                  <a:pt x="88072" y="24280"/>
                </a:lnTo>
                <a:lnTo>
                  <a:pt x="130542" y="6352"/>
                </a:lnTo>
                <a:lnTo>
                  <a:pt x="177800" y="0"/>
                </a:lnTo>
                <a:lnTo>
                  <a:pt x="1111250" y="0"/>
                </a:lnTo>
                <a:lnTo>
                  <a:pt x="1587500" y="0"/>
                </a:lnTo>
                <a:lnTo>
                  <a:pt x="1727200" y="0"/>
                </a:lnTo>
                <a:lnTo>
                  <a:pt x="1774457" y="6352"/>
                </a:lnTo>
                <a:lnTo>
                  <a:pt x="1816927" y="24280"/>
                </a:lnTo>
                <a:lnTo>
                  <a:pt x="1852914" y="52085"/>
                </a:lnTo>
                <a:lnTo>
                  <a:pt x="1880719" y="88072"/>
                </a:lnTo>
                <a:lnTo>
                  <a:pt x="1898647" y="130542"/>
                </a:lnTo>
                <a:lnTo>
                  <a:pt x="1905000" y="177800"/>
                </a:lnTo>
                <a:lnTo>
                  <a:pt x="2570860" y="135636"/>
                </a:lnTo>
                <a:lnTo>
                  <a:pt x="1905000" y="444500"/>
                </a:lnTo>
                <a:lnTo>
                  <a:pt x="1905000" y="889000"/>
                </a:lnTo>
                <a:lnTo>
                  <a:pt x="1898647" y="936257"/>
                </a:lnTo>
                <a:lnTo>
                  <a:pt x="1880719" y="978727"/>
                </a:lnTo>
                <a:lnTo>
                  <a:pt x="1852914" y="1014714"/>
                </a:lnTo>
                <a:lnTo>
                  <a:pt x="1816927" y="1042519"/>
                </a:lnTo>
                <a:lnTo>
                  <a:pt x="1774457" y="1060447"/>
                </a:lnTo>
                <a:lnTo>
                  <a:pt x="1727200" y="1066800"/>
                </a:lnTo>
                <a:lnTo>
                  <a:pt x="1587500" y="1066800"/>
                </a:lnTo>
                <a:lnTo>
                  <a:pt x="1111250" y="1066800"/>
                </a:lnTo>
                <a:lnTo>
                  <a:pt x="177800" y="1066800"/>
                </a:lnTo>
                <a:lnTo>
                  <a:pt x="130542" y="1060447"/>
                </a:lnTo>
                <a:lnTo>
                  <a:pt x="88072" y="1042519"/>
                </a:lnTo>
                <a:lnTo>
                  <a:pt x="52085" y="1014714"/>
                </a:lnTo>
                <a:lnTo>
                  <a:pt x="24280" y="978727"/>
                </a:lnTo>
                <a:lnTo>
                  <a:pt x="6352" y="936257"/>
                </a:lnTo>
                <a:lnTo>
                  <a:pt x="0" y="889000"/>
                </a:lnTo>
                <a:lnTo>
                  <a:pt x="0" y="444500"/>
                </a:lnTo>
                <a:lnTo>
                  <a:pt x="0" y="177800"/>
                </a:lnTo>
                <a:close/>
              </a:path>
            </a:pathLst>
          </a:custGeom>
          <a:ln w="9525">
            <a:solidFill>
              <a:srgbClr val="7B5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229227" y="2285822"/>
            <a:ext cx="15798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Overall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Portfolio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Average Estimated*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EPS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expected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grow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29%</a:t>
            </a:r>
            <a:r>
              <a:rPr sz="1200" spc="-20" dirty="0">
                <a:latin typeface="Calibri"/>
                <a:cs typeface="Calibri"/>
              </a:rPr>
              <a:t> CAGR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FY25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FY27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34028" y="3564254"/>
            <a:ext cx="2438400" cy="1137920"/>
          </a:xfrm>
          <a:custGeom>
            <a:avLst/>
            <a:gdLst/>
            <a:ahLst/>
            <a:cxnLst/>
            <a:rect l="l" t="t" r="r" b="b"/>
            <a:pathLst>
              <a:path w="2438400" h="1137920">
                <a:moveTo>
                  <a:pt x="532892" y="155321"/>
                </a:moveTo>
                <a:lnTo>
                  <a:pt x="540802" y="106249"/>
                </a:lnTo>
                <a:lnTo>
                  <a:pt x="562831" y="63614"/>
                </a:lnTo>
                <a:lnTo>
                  <a:pt x="596424" y="29984"/>
                </a:lnTo>
                <a:lnTo>
                  <a:pt x="639027" y="7923"/>
                </a:lnTo>
                <a:lnTo>
                  <a:pt x="688086" y="0"/>
                </a:lnTo>
                <a:lnTo>
                  <a:pt x="850392" y="0"/>
                </a:lnTo>
                <a:lnTo>
                  <a:pt x="1326642" y="0"/>
                </a:lnTo>
                <a:lnTo>
                  <a:pt x="2282698" y="0"/>
                </a:lnTo>
                <a:lnTo>
                  <a:pt x="2331756" y="7923"/>
                </a:lnTo>
                <a:lnTo>
                  <a:pt x="2374359" y="29984"/>
                </a:lnTo>
                <a:lnTo>
                  <a:pt x="2407952" y="63614"/>
                </a:lnTo>
                <a:lnTo>
                  <a:pt x="2429981" y="106249"/>
                </a:lnTo>
                <a:lnTo>
                  <a:pt x="2437892" y="155321"/>
                </a:lnTo>
                <a:lnTo>
                  <a:pt x="2437892" y="543433"/>
                </a:lnTo>
                <a:lnTo>
                  <a:pt x="2437892" y="776351"/>
                </a:lnTo>
                <a:lnTo>
                  <a:pt x="2429981" y="825409"/>
                </a:lnTo>
                <a:lnTo>
                  <a:pt x="2407952" y="868012"/>
                </a:lnTo>
                <a:lnTo>
                  <a:pt x="2374359" y="901605"/>
                </a:lnTo>
                <a:lnTo>
                  <a:pt x="2331756" y="923634"/>
                </a:lnTo>
                <a:lnTo>
                  <a:pt x="2282698" y="931545"/>
                </a:lnTo>
                <a:lnTo>
                  <a:pt x="1326642" y="931545"/>
                </a:lnTo>
                <a:lnTo>
                  <a:pt x="850392" y="931545"/>
                </a:lnTo>
                <a:lnTo>
                  <a:pt x="688086" y="931545"/>
                </a:lnTo>
                <a:lnTo>
                  <a:pt x="639027" y="923634"/>
                </a:lnTo>
                <a:lnTo>
                  <a:pt x="596424" y="901605"/>
                </a:lnTo>
                <a:lnTo>
                  <a:pt x="562831" y="868012"/>
                </a:lnTo>
                <a:lnTo>
                  <a:pt x="540802" y="825409"/>
                </a:lnTo>
                <a:lnTo>
                  <a:pt x="532892" y="776351"/>
                </a:lnTo>
                <a:lnTo>
                  <a:pt x="0" y="1137920"/>
                </a:lnTo>
                <a:lnTo>
                  <a:pt x="532892" y="543433"/>
                </a:lnTo>
                <a:lnTo>
                  <a:pt x="532892" y="155321"/>
                </a:lnTo>
                <a:close/>
              </a:path>
            </a:pathLst>
          </a:custGeom>
          <a:ln w="9525">
            <a:solidFill>
              <a:srgbClr val="7B5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244085" y="3634485"/>
            <a:ext cx="15506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Focus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Quality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Midcap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Small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Cap.</a:t>
            </a:r>
            <a:endParaRPr sz="1200">
              <a:latin typeface="Calibri"/>
              <a:cs typeface="Calibri"/>
            </a:endParaRPr>
          </a:p>
          <a:p>
            <a:pPr marL="167640" marR="160655" indent="-635" algn="ctr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No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stock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then </a:t>
            </a:r>
            <a:r>
              <a:rPr sz="1200" dirty="0">
                <a:latin typeface="Calibri"/>
                <a:cs typeface="Calibri"/>
              </a:rPr>
              <a:t>2000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Market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Cap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066921" y="4609465"/>
            <a:ext cx="2336800" cy="1029335"/>
          </a:xfrm>
          <a:custGeom>
            <a:avLst/>
            <a:gdLst/>
            <a:ahLst/>
            <a:cxnLst/>
            <a:rect l="l" t="t" r="r" b="b"/>
            <a:pathLst>
              <a:path w="2336800" h="1029335">
                <a:moveTo>
                  <a:pt x="0" y="203835"/>
                </a:moveTo>
                <a:lnTo>
                  <a:pt x="5897" y="159943"/>
                </a:lnTo>
                <a:lnTo>
                  <a:pt x="22540" y="120504"/>
                </a:lnTo>
                <a:lnTo>
                  <a:pt x="48355" y="87090"/>
                </a:lnTo>
                <a:lnTo>
                  <a:pt x="81769" y="61275"/>
                </a:lnTo>
                <a:lnTo>
                  <a:pt x="121208" y="44632"/>
                </a:lnTo>
                <a:lnTo>
                  <a:pt x="165100" y="38735"/>
                </a:lnTo>
                <a:lnTo>
                  <a:pt x="1111250" y="38735"/>
                </a:lnTo>
                <a:lnTo>
                  <a:pt x="1587500" y="38735"/>
                </a:lnTo>
                <a:lnTo>
                  <a:pt x="1739900" y="38735"/>
                </a:lnTo>
                <a:lnTo>
                  <a:pt x="1783791" y="44632"/>
                </a:lnTo>
                <a:lnTo>
                  <a:pt x="1823230" y="61275"/>
                </a:lnTo>
                <a:lnTo>
                  <a:pt x="1856644" y="87090"/>
                </a:lnTo>
                <a:lnTo>
                  <a:pt x="1882459" y="120504"/>
                </a:lnTo>
                <a:lnTo>
                  <a:pt x="1899102" y="159943"/>
                </a:lnTo>
                <a:lnTo>
                  <a:pt x="1905000" y="203835"/>
                </a:lnTo>
                <a:lnTo>
                  <a:pt x="2336418" y="0"/>
                </a:lnTo>
                <a:lnTo>
                  <a:pt x="1905000" y="451485"/>
                </a:lnTo>
                <a:lnTo>
                  <a:pt x="1905000" y="864235"/>
                </a:lnTo>
                <a:lnTo>
                  <a:pt x="1899102" y="908126"/>
                </a:lnTo>
                <a:lnTo>
                  <a:pt x="1882459" y="947565"/>
                </a:lnTo>
                <a:lnTo>
                  <a:pt x="1856644" y="980979"/>
                </a:lnTo>
                <a:lnTo>
                  <a:pt x="1823230" y="1006794"/>
                </a:lnTo>
                <a:lnTo>
                  <a:pt x="1783791" y="1023437"/>
                </a:lnTo>
                <a:lnTo>
                  <a:pt x="1739900" y="1029335"/>
                </a:lnTo>
                <a:lnTo>
                  <a:pt x="1587500" y="1029335"/>
                </a:lnTo>
                <a:lnTo>
                  <a:pt x="1111250" y="1029335"/>
                </a:lnTo>
                <a:lnTo>
                  <a:pt x="165100" y="1029335"/>
                </a:lnTo>
                <a:lnTo>
                  <a:pt x="121208" y="1023437"/>
                </a:lnTo>
                <a:lnTo>
                  <a:pt x="81769" y="1006794"/>
                </a:lnTo>
                <a:lnTo>
                  <a:pt x="48355" y="980979"/>
                </a:lnTo>
                <a:lnTo>
                  <a:pt x="22540" y="947565"/>
                </a:lnTo>
                <a:lnTo>
                  <a:pt x="5897" y="908126"/>
                </a:lnTo>
                <a:lnTo>
                  <a:pt x="0" y="864235"/>
                </a:lnTo>
                <a:lnTo>
                  <a:pt x="0" y="451485"/>
                </a:lnTo>
                <a:lnTo>
                  <a:pt x="0" y="203835"/>
                </a:lnTo>
                <a:close/>
              </a:path>
            </a:pathLst>
          </a:custGeom>
          <a:ln w="9525">
            <a:solidFill>
              <a:srgbClr val="7B5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227321" y="4721479"/>
            <a:ext cx="15824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portfolio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well </a:t>
            </a:r>
            <a:r>
              <a:rPr sz="1200" dirty="0">
                <a:latin typeface="Calibri"/>
                <a:cs typeface="Calibri"/>
              </a:rPr>
              <a:t>balanced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between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the </a:t>
            </a:r>
            <a:r>
              <a:rPr sz="1200" dirty="0">
                <a:latin typeface="Calibri"/>
                <a:cs typeface="Calibri"/>
              </a:rPr>
              <a:t>value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growth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style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investment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7486" y="5712309"/>
            <a:ext cx="3619500" cy="49275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40"/>
              </a:spcBef>
            </a:pPr>
            <a:r>
              <a:rPr sz="1100" dirty="0">
                <a:latin typeface="Calibri"/>
                <a:cs typeface="Calibri"/>
              </a:rPr>
              <a:t>Data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 on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30</a:t>
            </a:r>
            <a:r>
              <a:rPr sz="1050" baseline="27777" dirty="0">
                <a:latin typeface="Calibri"/>
                <a:cs typeface="Calibri"/>
              </a:rPr>
              <a:t>th</a:t>
            </a:r>
            <a:r>
              <a:rPr sz="1050" spc="172" baseline="27777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November,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2025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475"/>
              </a:spcBef>
            </a:pPr>
            <a:r>
              <a:rPr sz="1200" dirty="0">
                <a:latin typeface="Calibri"/>
                <a:cs typeface="Calibri"/>
              </a:rPr>
              <a:t>Note: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above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stocks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model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client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portfolio.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35750" y="3132581"/>
            <a:ext cx="1962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*Estimates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Data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as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30</a:t>
            </a:r>
            <a:r>
              <a:rPr sz="975" baseline="25641" dirty="0">
                <a:latin typeface="Calibri"/>
                <a:cs typeface="Calibri"/>
              </a:rPr>
              <a:t>th</a:t>
            </a:r>
            <a:r>
              <a:rPr sz="975" spc="127" baseline="25641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Nov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2025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62934" y="3816232"/>
            <a:ext cx="2917762" cy="2091531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6834140" y="4567459"/>
            <a:ext cx="664845" cy="5168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54305" marR="5080" indent="-142240">
              <a:lnSpc>
                <a:spcPct val="101699"/>
              </a:lnSpc>
              <a:spcBef>
                <a:spcPts val="6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Growth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65%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30557" y="4181181"/>
            <a:ext cx="4959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89107" y="4429150"/>
            <a:ext cx="379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783970" y="4187825"/>
          <a:ext cx="2700020" cy="1441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0010"/>
                <a:gridCol w="1350010"/>
              </a:tblGrid>
              <a:tr h="287655">
                <a:tc gridSpan="2">
                  <a:txBody>
                    <a:bodyPr/>
                    <a:lstStyle/>
                    <a:p>
                      <a:pPr marL="8286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Avg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Market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(cr)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6350">
                      <a:solidFill>
                        <a:srgbClr val="BE9D60"/>
                      </a:solidFill>
                      <a:prstDash val="solid"/>
                    </a:lnL>
                    <a:lnR w="12700">
                      <a:solidFill>
                        <a:srgbClr val="BE9D60"/>
                      </a:solidFill>
                      <a:prstDash val="solid"/>
                    </a:lnR>
                    <a:lnT w="6350">
                      <a:solidFill>
                        <a:srgbClr val="BE9D60"/>
                      </a:solidFill>
                      <a:prstDash val="solid"/>
                    </a:lnT>
                    <a:lnB w="6350">
                      <a:solidFill>
                        <a:srgbClr val="BE9D60"/>
                      </a:solidFill>
                      <a:prstDash val="solid"/>
                    </a:lnB>
                    <a:solidFill>
                      <a:srgbClr val="566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Large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Cap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6350">
                      <a:solidFill>
                        <a:srgbClr val="BE9D60"/>
                      </a:solidFill>
                      <a:prstDash val="solid"/>
                    </a:lnL>
                    <a:lnR w="6350">
                      <a:solidFill>
                        <a:srgbClr val="BE9D60"/>
                      </a:solidFill>
                      <a:prstDash val="solid"/>
                    </a:lnR>
                    <a:lnT w="6350">
                      <a:solidFill>
                        <a:srgbClr val="BE9D60"/>
                      </a:solidFill>
                      <a:prstDash val="solid"/>
                    </a:lnT>
                    <a:lnB w="6350">
                      <a:solidFill>
                        <a:srgbClr val="BE9D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231920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6350">
                      <a:solidFill>
                        <a:srgbClr val="BE9D60"/>
                      </a:solidFill>
                      <a:prstDash val="solid"/>
                    </a:lnL>
                    <a:lnR w="6350">
                      <a:solidFill>
                        <a:srgbClr val="BE9D60"/>
                      </a:solidFill>
                      <a:prstDash val="solid"/>
                    </a:lnR>
                    <a:lnT w="6350">
                      <a:solidFill>
                        <a:srgbClr val="BE9D60"/>
                      </a:solidFill>
                      <a:prstDash val="solid"/>
                    </a:lnT>
                    <a:lnB w="6350">
                      <a:solidFill>
                        <a:srgbClr val="BE9D60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Mid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cap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6350">
                      <a:solidFill>
                        <a:srgbClr val="BE9D60"/>
                      </a:solidFill>
                      <a:prstDash val="solid"/>
                    </a:lnL>
                    <a:lnR w="6350">
                      <a:solidFill>
                        <a:srgbClr val="BE9D60"/>
                      </a:solidFill>
                      <a:prstDash val="solid"/>
                    </a:lnR>
                    <a:lnT w="6350">
                      <a:solidFill>
                        <a:srgbClr val="BE9D60"/>
                      </a:solidFill>
                      <a:prstDash val="solid"/>
                    </a:lnT>
                    <a:lnB w="6350">
                      <a:solidFill>
                        <a:srgbClr val="BE9D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46226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6350">
                      <a:solidFill>
                        <a:srgbClr val="BE9D60"/>
                      </a:solidFill>
                      <a:prstDash val="solid"/>
                    </a:lnL>
                    <a:lnR w="6350">
                      <a:solidFill>
                        <a:srgbClr val="BE9D60"/>
                      </a:solidFill>
                      <a:prstDash val="solid"/>
                    </a:lnR>
                    <a:lnT w="6350">
                      <a:solidFill>
                        <a:srgbClr val="BE9D60"/>
                      </a:solidFill>
                      <a:prstDash val="solid"/>
                    </a:lnT>
                    <a:lnB w="6350">
                      <a:solidFill>
                        <a:srgbClr val="BE9D60"/>
                      </a:solidFill>
                      <a:prstDash val="solid"/>
                    </a:lnB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Small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Cap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6350">
                      <a:solidFill>
                        <a:srgbClr val="BE9D60"/>
                      </a:solidFill>
                      <a:prstDash val="solid"/>
                    </a:lnL>
                    <a:lnR w="6350">
                      <a:solidFill>
                        <a:srgbClr val="BE9D60"/>
                      </a:solidFill>
                      <a:prstDash val="solid"/>
                    </a:lnR>
                    <a:lnT w="6350">
                      <a:solidFill>
                        <a:srgbClr val="BE9D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14695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6350">
                      <a:solidFill>
                        <a:srgbClr val="BE9D60"/>
                      </a:solidFill>
                      <a:prstDash val="solid"/>
                    </a:lnL>
                    <a:lnR w="6350">
                      <a:solidFill>
                        <a:srgbClr val="BE9D60"/>
                      </a:solidFill>
                      <a:prstDash val="solid"/>
                    </a:lnR>
                    <a:lnT w="6350">
                      <a:solidFill>
                        <a:srgbClr val="BE9D60"/>
                      </a:solidFill>
                      <a:prstDash val="solid"/>
                    </a:lnT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Overall</a:t>
                      </a:r>
                      <a:r>
                        <a:rPr sz="1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Portfolio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6350">
                      <a:solidFill>
                        <a:srgbClr val="BE9D60"/>
                      </a:solidFill>
                      <a:prstDash val="solid"/>
                    </a:lnL>
                    <a:lnR w="6350">
                      <a:solidFill>
                        <a:srgbClr val="BE9D60"/>
                      </a:solidFill>
                      <a:prstDash val="solid"/>
                    </a:lnR>
                    <a:solidFill>
                      <a:srgbClr val="BE9D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53297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6350">
                      <a:solidFill>
                        <a:srgbClr val="BE9D60"/>
                      </a:solidFill>
                      <a:prstDash val="solid"/>
                    </a:lnL>
                    <a:lnR w="6350">
                      <a:solidFill>
                        <a:srgbClr val="BE9D60"/>
                      </a:solidFill>
                      <a:prstDash val="solid"/>
                    </a:lnR>
                    <a:solidFill>
                      <a:srgbClr val="BE9D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Portfolio</a:t>
            </a:r>
            <a:r>
              <a:rPr spc="-55" dirty="0"/>
              <a:t> </a:t>
            </a:r>
            <a:r>
              <a:rPr spc="-10" dirty="0"/>
              <a:t>Performance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1276" y="5729732"/>
            <a:ext cx="9058275" cy="70802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dirty="0">
                <a:latin typeface="Calibri"/>
                <a:cs typeface="Calibri"/>
              </a:rPr>
              <a:t>Note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Returns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above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year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annualized.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Returns</a:t>
            </a:r>
            <a:r>
              <a:rPr sz="1200" spc="2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fees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expenses.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200" b="1" dirty="0">
                <a:latin typeface="Calibri"/>
                <a:cs typeface="Calibri"/>
              </a:rPr>
              <a:t>Disclaimer:</a:t>
            </a:r>
            <a:r>
              <a:rPr sz="1200" b="1" spc="3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Past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Performance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not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necessarily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indicative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likely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future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performance.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Performance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mentioned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above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not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verified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SEBI.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We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have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shown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performance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Aggregate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performance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clients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 TWRR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basis.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0293" y="1799844"/>
            <a:ext cx="8667750" cy="3323590"/>
            <a:chOff x="620293" y="1799844"/>
            <a:chExt cx="8667750" cy="3323590"/>
          </a:xfrm>
        </p:grpSpPr>
        <p:sp>
          <p:nvSpPr>
            <p:cNvPr id="5" name="object 5"/>
            <p:cNvSpPr/>
            <p:nvPr/>
          </p:nvSpPr>
          <p:spPr>
            <a:xfrm>
              <a:off x="623468" y="1799844"/>
              <a:ext cx="8661400" cy="3323590"/>
            </a:xfrm>
            <a:custGeom>
              <a:avLst/>
              <a:gdLst/>
              <a:ahLst/>
              <a:cxnLst/>
              <a:rect l="l" t="t" r="r" b="b"/>
              <a:pathLst>
                <a:path w="8661400" h="3323590">
                  <a:moveTo>
                    <a:pt x="8661019" y="0"/>
                  </a:moveTo>
                  <a:lnTo>
                    <a:pt x="0" y="0"/>
                  </a:lnTo>
                  <a:lnTo>
                    <a:pt x="0" y="3323082"/>
                  </a:lnTo>
                  <a:lnTo>
                    <a:pt x="8661019" y="3323082"/>
                  </a:lnTo>
                  <a:lnTo>
                    <a:pt x="8661019" y="0"/>
                  </a:lnTo>
                  <a:close/>
                </a:path>
              </a:pathLst>
            </a:custGeom>
            <a:solidFill>
              <a:srgbClr val="F8F7E7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3468" y="1799844"/>
              <a:ext cx="8661400" cy="3323590"/>
            </a:xfrm>
            <a:custGeom>
              <a:avLst/>
              <a:gdLst/>
              <a:ahLst/>
              <a:cxnLst/>
              <a:rect l="l" t="t" r="r" b="b"/>
              <a:pathLst>
                <a:path w="8661400" h="3323590">
                  <a:moveTo>
                    <a:pt x="0" y="0"/>
                  </a:moveTo>
                  <a:lnTo>
                    <a:pt x="0" y="3323081"/>
                  </a:lnTo>
                </a:path>
                <a:path w="8661400" h="3323590">
                  <a:moveTo>
                    <a:pt x="722223" y="0"/>
                  </a:moveTo>
                  <a:lnTo>
                    <a:pt x="722223" y="3323081"/>
                  </a:lnTo>
                </a:path>
                <a:path w="8661400" h="3323590">
                  <a:moveTo>
                    <a:pt x="1443075" y="0"/>
                  </a:moveTo>
                  <a:lnTo>
                    <a:pt x="1443075" y="3323081"/>
                  </a:lnTo>
                </a:path>
                <a:path w="8661400" h="3323590">
                  <a:moveTo>
                    <a:pt x="2165451" y="0"/>
                  </a:moveTo>
                  <a:lnTo>
                    <a:pt x="2165451" y="3323081"/>
                  </a:lnTo>
                </a:path>
                <a:path w="8661400" h="3323590">
                  <a:moveTo>
                    <a:pt x="2886303" y="0"/>
                  </a:moveTo>
                  <a:lnTo>
                    <a:pt x="2886303" y="3323081"/>
                  </a:lnTo>
                </a:path>
                <a:path w="8661400" h="3323590">
                  <a:moveTo>
                    <a:pt x="3608679" y="0"/>
                  </a:moveTo>
                  <a:lnTo>
                    <a:pt x="3608679" y="3323081"/>
                  </a:lnTo>
                </a:path>
                <a:path w="8661400" h="3323590">
                  <a:moveTo>
                    <a:pt x="4331055" y="0"/>
                  </a:moveTo>
                  <a:lnTo>
                    <a:pt x="4331055" y="3323081"/>
                  </a:lnTo>
                </a:path>
                <a:path w="8661400" h="3323590">
                  <a:moveTo>
                    <a:pt x="5051907" y="0"/>
                  </a:moveTo>
                  <a:lnTo>
                    <a:pt x="5051907" y="3323081"/>
                  </a:lnTo>
                </a:path>
                <a:path w="8661400" h="3323590">
                  <a:moveTo>
                    <a:pt x="5774283" y="0"/>
                  </a:moveTo>
                  <a:lnTo>
                    <a:pt x="5774283" y="3323081"/>
                  </a:lnTo>
                </a:path>
                <a:path w="8661400" h="3323590">
                  <a:moveTo>
                    <a:pt x="6495135" y="0"/>
                  </a:moveTo>
                  <a:lnTo>
                    <a:pt x="6495135" y="3323081"/>
                  </a:lnTo>
                </a:path>
                <a:path w="8661400" h="3323590">
                  <a:moveTo>
                    <a:pt x="7217511" y="0"/>
                  </a:moveTo>
                  <a:lnTo>
                    <a:pt x="7217511" y="3323081"/>
                  </a:lnTo>
                </a:path>
                <a:path w="8661400" h="3323590">
                  <a:moveTo>
                    <a:pt x="7939887" y="0"/>
                  </a:moveTo>
                  <a:lnTo>
                    <a:pt x="7939887" y="3323081"/>
                  </a:lnTo>
                </a:path>
                <a:path w="8661400" h="3323590">
                  <a:moveTo>
                    <a:pt x="8660993" y="0"/>
                  </a:moveTo>
                  <a:lnTo>
                    <a:pt x="8660993" y="332308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8952" y="2250947"/>
              <a:ext cx="8164195" cy="2555875"/>
            </a:xfrm>
            <a:custGeom>
              <a:avLst/>
              <a:gdLst/>
              <a:ahLst/>
              <a:cxnLst/>
              <a:rect l="l" t="t" r="r" b="b"/>
              <a:pathLst>
                <a:path w="8164195" h="2555875">
                  <a:moveTo>
                    <a:pt x="225552" y="2040636"/>
                  </a:moveTo>
                  <a:lnTo>
                    <a:pt x="0" y="2040636"/>
                  </a:lnTo>
                  <a:lnTo>
                    <a:pt x="0" y="2382012"/>
                  </a:lnTo>
                  <a:lnTo>
                    <a:pt x="225552" y="2382012"/>
                  </a:lnTo>
                  <a:lnTo>
                    <a:pt x="225552" y="2040636"/>
                  </a:lnTo>
                  <a:close/>
                </a:path>
                <a:path w="8164195" h="2555875">
                  <a:moveTo>
                    <a:pt x="946404" y="2002536"/>
                  </a:moveTo>
                  <a:lnTo>
                    <a:pt x="720852" y="2002536"/>
                  </a:lnTo>
                  <a:lnTo>
                    <a:pt x="720852" y="2040636"/>
                  </a:lnTo>
                  <a:lnTo>
                    <a:pt x="946404" y="2040636"/>
                  </a:lnTo>
                  <a:lnTo>
                    <a:pt x="946404" y="2002536"/>
                  </a:lnTo>
                  <a:close/>
                </a:path>
                <a:path w="8164195" h="2555875">
                  <a:moveTo>
                    <a:pt x="1668780" y="2040636"/>
                  </a:moveTo>
                  <a:lnTo>
                    <a:pt x="1443228" y="2040636"/>
                  </a:lnTo>
                  <a:lnTo>
                    <a:pt x="1443228" y="2388108"/>
                  </a:lnTo>
                  <a:lnTo>
                    <a:pt x="1668780" y="2388108"/>
                  </a:lnTo>
                  <a:lnTo>
                    <a:pt x="1668780" y="2040636"/>
                  </a:lnTo>
                  <a:close/>
                </a:path>
                <a:path w="8164195" h="2555875">
                  <a:moveTo>
                    <a:pt x="2391156" y="2040636"/>
                  </a:moveTo>
                  <a:lnTo>
                    <a:pt x="2165604" y="2040636"/>
                  </a:lnTo>
                  <a:lnTo>
                    <a:pt x="2165604" y="2555748"/>
                  </a:lnTo>
                  <a:lnTo>
                    <a:pt x="2391156" y="2555748"/>
                  </a:lnTo>
                  <a:lnTo>
                    <a:pt x="2391156" y="2040636"/>
                  </a:lnTo>
                  <a:close/>
                </a:path>
                <a:path w="8164195" h="2555875">
                  <a:moveTo>
                    <a:pt x="3112008" y="728472"/>
                  </a:moveTo>
                  <a:lnTo>
                    <a:pt x="2886456" y="728472"/>
                  </a:lnTo>
                  <a:lnTo>
                    <a:pt x="2886456" y="2040636"/>
                  </a:lnTo>
                  <a:lnTo>
                    <a:pt x="3112008" y="2040636"/>
                  </a:lnTo>
                  <a:lnTo>
                    <a:pt x="3112008" y="728472"/>
                  </a:lnTo>
                  <a:close/>
                </a:path>
                <a:path w="8164195" h="2555875">
                  <a:moveTo>
                    <a:pt x="3834384" y="420624"/>
                  </a:moveTo>
                  <a:lnTo>
                    <a:pt x="3608832" y="420624"/>
                  </a:lnTo>
                  <a:lnTo>
                    <a:pt x="3608832" y="2040636"/>
                  </a:lnTo>
                  <a:lnTo>
                    <a:pt x="3834384" y="2040636"/>
                  </a:lnTo>
                  <a:lnTo>
                    <a:pt x="3834384" y="420624"/>
                  </a:lnTo>
                  <a:close/>
                </a:path>
                <a:path w="8164195" h="2555875">
                  <a:moveTo>
                    <a:pt x="4555236" y="809244"/>
                  </a:moveTo>
                  <a:lnTo>
                    <a:pt x="4329684" y="809244"/>
                  </a:lnTo>
                  <a:lnTo>
                    <a:pt x="4329684" y="2040636"/>
                  </a:lnTo>
                  <a:lnTo>
                    <a:pt x="4555236" y="2040636"/>
                  </a:lnTo>
                  <a:lnTo>
                    <a:pt x="4555236" y="809244"/>
                  </a:lnTo>
                  <a:close/>
                </a:path>
                <a:path w="8164195" h="2555875">
                  <a:moveTo>
                    <a:pt x="5277612" y="155448"/>
                  </a:moveTo>
                  <a:lnTo>
                    <a:pt x="5052060" y="155448"/>
                  </a:lnTo>
                  <a:lnTo>
                    <a:pt x="5052060" y="2040636"/>
                  </a:lnTo>
                  <a:lnTo>
                    <a:pt x="5277612" y="2040636"/>
                  </a:lnTo>
                  <a:lnTo>
                    <a:pt x="5277612" y="155448"/>
                  </a:lnTo>
                  <a:close/>
                </a:path>
                <a:path w="8164195" h="2555875">
                  <a:moveTo>
                    <a:pt x="5999988" y="0"/>
                  </a:moveTo>
                  <a:lnTo>
                    <a:pt x="5774436" y="0"/>
                  </a:lnTo>
                  <a:lnTo>
                    <a:pt x="5774436" y="2040636"/>
                  </a:lnTo>
                  <a:lnTo>
                    <a:pt x="5999988" y="2040636"/>
                  </a:lnTo>
                  <a:lnTo>
                    <a:pt x="5999988" y="0"/>
                  </a:lnTo>
                  <a:close/>
                </a:path>
                <a:path w="8164195" h="2555875">
                  <a:moveTo>
                    <a:pt x="6720840" y="499872"/>
                  </a:moveTo>
                  <a:lnTo>
                    <a:pt x="6495288" y="499872"/>
                  </a:lnTo>
                  <a:lnTo>
                    <a:pt x="6495288" y="2040636"/>
                  </a:lnTo>
                  <a:lnTo>
                    <a:pt x="6720840" y="2040636"/>
                  </a:lnTo>
                  <a:lnTo>
                    <a:pt x="6720840" y="499872"/>
                  </a:lnTo>
                  <a:close/>
                </a:path>
                <a:path w="8164195" h="2555875">
                  <a:moveTo>
                    <a:pt x="7443216" y="858012"/>
                  </a:moveTo>
                  <a:lnTo>
                    <a:pt x="7217664" y="858012"/>
                  </a:lnTo>
                  <a:lnTo>
                    <a:pt x="7217664" y="2040636"/>
                  </a:lnTo>
                  <a:lnTo>
                    <a:pt x="7443216" y="2040636"/>
                  </a:lnTo>
                  <a:lnTo>
                    <a:pt x="7443216" y="858012"/>
                  </a:lnTo>
                  <a:close/>
                </a:path>
                <a:path w="8164195" h="2555875">
                  <a:moveTo>
                    <a:pt x="8164068" y="868680"/>
                  </a:moveTo>
                  <a:lnTo>
                    <a:pt x="7938516" y="868680"/>
                  </a:lnTo>
                  <a:lnTo>
                    <a:pt x="7938516" y="2040636"/>
                  </a:lnTo>
                  <a:lnTo>
                    <a:pt x="8164068" y="2040636"/>
                  </a:lnTo>
                  <a:lnTo>
                    <a:pt x="8164068" y="86868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4504" y="2744723"/>
              <a:ext cx="8164195" cy="1546860"/>
            </a:xfrm>
            <a:custGeom>
              <a:avLst/>
              <a:gdLst/>
              <a:ahLst/>
              <a:cxnLst/>
              <a:rect l="l" t="t" r="r" b="b"/>
              <a:pathLst>
                <a:path w="8164195" h="1546860">
                  <a:moveTo>
                    <a:pt x="225552" y="1467612"/>
                  </a:moveTo>
                  <a:lnTo>
                    <a:pt x="0" y="1467612"/>
                  </a:lnTo>
                  <a:lnTo>
                    <a:pt x="0" y="1546860"/>
                  </a:lnTo>
                  <a:lnTo>
                    <a:pt x="225552" y="1546860"/>
                  </a:lnTo>
                  <a:lnTo>
                    <a:pt x="225552" y="1467612"/>
                  </a:lnTo>
                  <a:close/>
                </a:path>
                <a:path w="8164195" h="1546860">
                  <a:moveTo>
                    <a:pt x="946404" y="1001268"/>
                  </a:moveTo>
                  <a:lnTo>
                    <a:pt x="720852" y="1001268"/>
                  </a:lnTo>
                  <a:lnTo>
                    <a:pt x="720852" y="1546860"/>
                  </a:lnTo>
                  <a:lnTo>
                    <a:pt x="946404" y="1546860"/>
                  </a:lnTo>
                  <a:lnTo>
                    <a:pt x="946404" y="1001268"/>
                  </a:lnTo>
                  <a:close/>
                </a:path>
                <a:path w="8164195" h="1546860">
                  <a:moveTo>
                    <a:pt x="1668780" y="1080516"/>
                  </a:moveTo>
                  <a:lnTo>
                    <a:pt x="1443228" y="1080516"/>
                  </a:lnTo>
                  <a:lnTo>
                    <a:pt x="1443228" y="1546860"/>
                  </a:lnTo>
                  <a:lnTo>
                    <a:pt x="1668780" y="1546860"/>
                  </a:lnTo>
                  <a:lnTo>
                    <a:pt x="1668780" y="1080516"/>
                  </a:lnTo>
                  <a:close/>
                </a:path>
                <a:path w="8164195" h="1546860">
                  <a:moveTo>
                    <a:pt x="2391156" y="1025652"/>
                  </a:moveTo>
                  <a:lnTo>
                    <a:pt x="2165604" y="1025652"/>
                  </a:lnTo>
                  <a:lnTo>
                    <a:pt x="2165604" y="1546860"/>
                  </a:lnTo>
                  <a:lnTo>
                    <a:pt x="2391156" y="1546860"/>
                  </a:lnTo>
                  <a:lnTo>
                    <a:pt x="2391156" y="1025652"/>
                  </a:lnTo>
                  <a:close/>
                </a:path>
                <a:path w="8164195" h="1546860">
                  <a:moveTo>
                    <a:pt x="3112008" y="202692"/>
                  </a:moveTo>
                  <a:lnTo>
                    <a:pt x="2886456" y="202692"/>
                  </a:lnTo>
                  <a:lnTo>
                    <a:pt x="2886456" y="1546860"/>
                  </a:lnTo>
                  <a:lnTo>
                    <a:pt x="3112008" y="1546860"/>
                  </a:lnTo>
                  <a:lnTo>
                    <a:pt x="3112008" y="202692"/>
                  </a:lnTo>
                  <a:close/>
                </a:path>
                <a:path w="8164195" h="1546860">
                  <a:moveTo>
                    <a:pt x="3834384" y="278892"/>
                  </a:moveTo>
                  <a:lnTo>
                    <a:pt x="3608832" y="278892"/>
                  </a:lnTo>
                  <a:lnTo>
                    <a:pt x="3608832" y="1546860"/>
                  </a:lnTo>
                  <a:lnTo>
                    <a:pt x="3834384" y="1546860"/>
                  </a:lnTo>
                  <a:lnTo>
                    <a:pt x="3834384" y="278892"/>
                  </a:lnTo>
                  <a:close/>
                </a:path>
                <a:path w="8164195" h="1546860">
                  <a:moveTo>
                    <a:pt x="4555236" y="374904"/>
                  </a:moveTo>
                  <a:lnTo>
                    <a:pt x="4329684" y="374904"/>
                  </a:lnTo>
                  <a:lnTo>
                    <a:pt x="4329684" y="1546860"/>
                  </a:lnTo>
                  <a:lnTo>
                    <a:pt x="4555236" y="1546860"/>
                  </a:lnTo>
                  <a:lnTo>
                    <a:pt x="4555236" y="374904"/>
                  </a:lnTo>
                  <a:close/>
                </a:path>
                <a:path w="8164195" h="1546860">
                  <a:moveTo>
                    <a:pt x="5277612" y="0"/>
                  </a:moveTo>
                  <a:lnTo>
                    <a:pt x="5052060" y="0"/>
                  </a:lnTo>
                  <a:lnTo>
                    <a:pt x="5052060" y="1546860"/>
                  </a:lnTo>
                  <a:lnTo>
                    <a:pt x="5277612" y="1546860"/>
                  </a:lnTo>
                  <a:lnTo>
                    <a:pt x="5277612" y="0"/>
                  </a:lnTo>
                  <a:close/>
                </a:path>
                <a:path w="8164195" h="1546860">
                  <a:moveTo>
                    <a:pt x="5999988" y="114300"/>
                  </a:moveTo>
                  <a:lnTo>
                    <a:pt x="5774436" y="114300"/>
                  </a:lnTo>
                  <a:lnTo>
                    <a:pt x="5774436" y="1546860"/>
                  </a:lnTo>
                  <a:lnTo>
                    <a:pt x="5999988" y="1546860"/>
                  </a:lnTo>
                  <a:lnTo>
                    <a:pt x="5999988" y="114300"/>
                  </a:lnTo>
                  <a:close/>
                </a:path>
                <a:path w="8164195" h="1546860">
                  <a:moveTo>
                    <a:pt x="6720840" y="213360"/>
                  </a:moveTo>
                  <a:lnTo>
                    <a:pt x="6495288" y="213360"/>
                  </a:lnTo>
                  <a:lnTo>
                    <a:pt x="6495288" y="1546860"/>
                  </a:lnTo>
                  <a:lnTo>
                    <a:pt x="6720840" y="1546860"/>
                  </a:lnTo>
                  <a:lnTo>
                    <a:pt x="6720840" y="213360"/>
                  </a:lnTo>
                  <a:close/>
                </a:path>
                <a:path w="8164195" h="1546860">
                  <a:moveTo>
                    <a:pt x="7443216" y="381000"/>
                  </a:moveTo>
                  <a:lnTo>
                    <a:pt x="7217664" y="381000"/>
                  </a:lnTo>
                  <a:lnTo>
                    <a:pt x="7217664" y="1546860"/>
                  </a:lnTo>
                  <a:lnTo>
                    <a:pt x="7443216" y="1546860"/>
                  </a:lnTo>
                  <a:lnTo>
                    <a:pt x="7443216" y="381000"/>
                  </a:lnTo>
                  <a:close/>
                </a:path>
                <a:path w="8164195" h="1546860">
                  <a:moveTo>
                    <a:pt x="8164068" y="338328"/>
                  </a:moveTo>
                  <a:lnTo>
                    <a:pt x="7938516" y="338328"/>
                  </a:lnTo>
                  <a:lnTo>
                    <a:pt x="7938516" y="1546860"/>
                  </a:lnTo>
                  <a:lnTo>
                    <a:pt x="8164068" y="1546860"/>
                  </a:lnTo>
                  <a:lnTo>
                    <a:pt x="8164068" y="338328"/>
                  </a:lnTo>
                  <a:close/>
                </a:path>
              </a:pathLst>
            </a:custGeom>
            <a:solidFill>
              <a:srgbClr val="BE9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3468" y="4292219"/>
              <a:ext cx="8661400" cy="48895"/>
            </a:xfrm>
            <a:custGeom>
              <a:avLst/>
              <a:gdLst/>
              <a:ahLst/>
              <a:cxnLst/>
              <a:rect l="l" t="t" r="r" b="b"/>
              <a:pathLst>
                <a:path w="8661400" h="48895">
                  <a:moveTo>
                    <a:pt x="0" y="0"/>
                  </a:moveTo>
                  <a:lnTo>
                    <a:pt x="8660993" y="0"/>
                  </a:lnTo>
                </a:path>
                <a:path w="8661400" h="48895">
                  <a:moveTo>
                    <a:pt x="0" y="0"/>
                  </a:moveTo>
                  <a:lnTo>
                    <a:pt x="0" y="48386"/>
                  </a:lnTo>
                </a:path>
                <a:path w="8661400" h="48895">
                  <a:moveTo>
                    <a:pt x="722223" y="0"/>
                  </a:moveTo>
                  <a:lnTo>
                    <a:pt x="722223" y="48386"/>
                  </a:lnTo>
                </a:path>
                <a:path w="8661400" h="48895">
                  <a:moveTo>
                    <a:pt x="1443075" y="0"/>
                  </a:moveTo>
                  <a:lnTo>
                    <a:pt x="1443075" y="48386"/>
                  </a:lnTo>
                </a:path>
                <a:path w="8661400" h="48895">
                  <a:moveTo>
                    <a:pt x="2165451" y="0"/>
                  </a:moveTo>
                  <a:lnTo>
                    <a:pt x="2165451" y="48386"/>
                  </a:lnTo>
                </a:path>
                <a:path w="8661400" h="48895">
                  <a:moveTo>
                    <a:pt x="2886303" y="0"/>
                  </a:moveTo>
                  <a:lnTo>
                    <a:pt x="2886303" y="48386"/>
                  </a:lnTo>
                </a:path>
                <a:path w="8661400" h="48895">
                  <a:moveTo>
                    <a:pt x="3608679" y="0"/>
                  </a:moveTo>
                  <a:lnTo>
                    <a:pt x="3608679" y="48386"/>
                  </a:lnTo>
                </a:path>
                <a:path w="8661400" h="48895">
                  <a:moveTo>
                    <a:pt x="4331055" y="0"/>
                  </a:moveTo>
                  <a:lnTo>
                    <a:pt x="4331055" y="48386"/>
                  </a:lnTo>
                </a:path>
                <a:path w="8661400" h="48895">
                  <a:moveTo>
                    <a:pt x="5051907" y="0"/>
                  </a:moveTo>
                  <a:lnTo>
                    <a:pt x="5051907" y="48386"/>
                  </a:lnTo>
                </a:path>
                <a:path w="8661400" h="48895">
                  <a:moveTo>
                    <a:pt x="5774283" y="0"/>
                  </a:moveTo>
                  <a:lnTo>
                    <a:pt x="5774283" y="48386"/>
                  </a:lnTo>
                </a:path>
                <a:path w="8661400" h="48895">
                  <a:moveTo>
                    <a:pt x="6495135" y="0"/>
                  </a:moveTo>
                  <a:lnTo>
                    <a:pt x="6495135" y="48386"/>
                  </a:lnTo>
                </a:path>
                <a:path w="8661400" h="48895">
                  <a:moveTo>
                    <a:pt x="7217511" y="0"/>
                  </a:moveTo>
                  <a:lnTo>
                    <a:pt x="7217511" y="48386"/>
                  </a:lnTo>
                </a:path>
                <a:path w="8661400" h="48895">
                  <a:moveTo>
                    <a:pt x="7939887" y="0"/>
                  </a:moveTo>
                  <a:lnTo>
                    <a:pt x="7939887" y="48386"/>
                  </a:lnTo>
                </a:path>
                <a:path w="8661400" h="48895">
                  <a:moveTo>
                    <a:pt x="8660993" y="0"/>
                  </a:moveTo>
                  <a:lnTo>
                    <a:pt x="8660993" y="48386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96543" y="4696447"/>
            <a:ext cx="177800" cy="381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-20" dirty="0">
                <a:latin typeface="Calibri"/>
                <a:cs typeface="Calibri"/>
              </a:rPr>
              <a:t>4.1%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8284" y="3858628"/>
            <a:ext cx="177800" cy="3340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20" dirty="0">
                <a:latin typeface="Calibri"/>
                <a:cs typeface="Calibri"/>
              </a:rPr>
              <a:t>0.5%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9797" y="4702296"/>
            <a:ext cx="178435" cy="381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-20" dirty="0">
                <a:latin typeface="Calibri"/>
                <a:cs typeface="Calibri"/>
              </a:rPr>
              <a:t>4.2%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62148" y="4869929"/>
            <a:ext cx="177800" cy="381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-20" dirty="0">
                <a:latin typeface="Calibri"/>
                <a:cs typeface="Calibri"/>
              </a:rPr>
              <a:t>6.2%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71005" y="1777512"/>
            <a:ext cx="178435" cy="4114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24.6%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2095" y="3818369"/>
            <a:ext cx="177800" cy="3340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20" dirty="0">
                <a:latin typeface="Calibri"/>
                <a:cs typeface="Calibri"/>
              </a:rPr>
              <a:t>1.0%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43836" y="3351771"/>
            <a:ext cx="177800" cy="3340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20" dirty="0">
                <a:latin typeface="Calibri"/>
                <a:cs typeface="Calibri"/>
              </a:rPr>
              <a:t>6.6%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65958" y="3430638"/>
            <a:ext cx="177800" cy="3340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20" dirty="0">
                <a:latin typeface="Calibri"/>
                <a:cs typeface="Calibri"/>
              </a:rPr>
              <a:t>5.6%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87700" y="3376409"/>
            <a:ext cx="177800" cy="3340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20" dirty="0">
                <a:latin typeface="Calibri"/>
                <a:cs typeface="Calibri"/>
              </a:rPr>
              <a:t>6.3%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83889" y="2475115"/>
            <a:ext cx="403860" cy="4438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15.8%</a:t>
            </a:r>
            <a:endParaRPr sz="1200">
              <a:latin typeface="Calibri"/>
              <a:cs typeface="Calibri"/>
            </a:endParaRPr>
          </a:p>
          <a:p>
            <a:pPr marL="45085">
              <a:lnSpc>
                <a:spcPct val="100000"/>
              </a:lnSpc>
              <a:spcBef>
                <a:spcPts val="335"/>
              </a:spcBef>
            </a:pPr>
            <a:r>
              <a:rPr sz="1200" b="1" spc="-10" dirty="0">
                <a:latin typeface="Calibri"/>
                <a:cs typeface="Calibri"/>
              </a:rPr>
              <a:t>16.2%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05401" y="2198390"/>
            <a:ext cx="404495" cy="7645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365125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19.5%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b="1" spc="-10" dirty="0">
                <a:latin typeface="Calibri"/>
                <a:cs typeface="Calibri"/>
              </a:rPr>
              <a:t>15.3%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27752" y="2587256"/>
            <a:ext cx="403860" cy="4711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7239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14.8%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b="1" spc="-10" dirty="0">
                <a:latin typeface="Calibri"/>
                <a:cs typeface="Calibri"/>
              </a:rPr>
              <a:t>14.1%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49492" y="1933206"/>
            <a:ext cx="403860" cy="750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35179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22.7%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b="1" spc="-10" dirty="0">
                <a:latin typeface="Calibri"/>
                <a:cs typeface="Calibri"/>
              </a:rPr>
              <a:t>18.6%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97167" y="2386088"/>
            <a:ext cx="177800" cy="4114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17.3%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93355" y="2278900"/>
            <a:ext cx="403860" cy="617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1844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18.5%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b="1" spc="-10" dirty="0">
                <a:latin typeface="Calibri"/>
                <a:cs typeface="Calibri"/>
              </a:rPr>
              <a:t>16.1%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15096" y="2636405"/>
            <a:ext cx="403860" cy="4279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9209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14.2%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b="1" spc="-10" dirty="0">
                <a:latin typeface="Calibri"/>
                <a:cs typeface="Calibri"/>
              </a:rPr>
              <a:t>14.0%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36609" y="2611132"/>
            <a:ext cx="404495" cy="4476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14.1%</a:t>
            </a:r>
            <a:endParaRPr sz="1200">
              <a:latin typeface="Calibri"/>
              <a:cs typeface="Calibri"/>
            </a:endParaRPr>
          </a:p>
          <a:p>
            <a:pPr marL="48260">
              <a:lnSpc>
                <a:spcPct val="100000"/>
              </a:lnSpc>
              <a:spcBef>
                <a:spcPts val="340"/>
              </a:spcBef>
            </a:pPr>
            <a:r>
              <a:rPr sz="1200" b="1" spc="-10" dirty="0">
                <a:latin typeface="Calibri"/>
                <a:cs typeface="Calibri"/>
              </a:rPr>
              <a:t>14.5%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0227" y="5200650"/>
            <a:ext cx="568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Month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22019" y="5200650"/>
            <a:ext cx="568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3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Month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43760" y="5200650"/>
            <a:ext cx="568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6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Month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39033" y="5200650"/>
            <a:ext cx="422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Year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60775" y="5200650"/>
            <a:ext cx="422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2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Year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82515" y="5200650"/>
            <a:ext cx="422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3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Year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04638" y="5200650"/>
            <a:ext cx="422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4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Year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26378" y="5200650"/>
            <a:ext cx="422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5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Year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48119" y="5200650"/>
            <a:ext cx="422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6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Year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70242" y="5200650"/>
            <a:ext cx="422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7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Year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91982" y="5200650"/>
            <a:ext cx="422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8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Year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70721" y="5200650"/>
            <a:ext cx="707390" cy="5803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indent="635" algn="ctr">
              <a:lnSpc>
                <a:spcPct val="101699"/>
              </a:lnSpc>
              <a:spcBef>
                <a:spcPts val="75"/>
              </a:spcBef>
            </a:pPr>
            <a:r>
              <a:rPr sz="1200" b="1" spc="-20" dirty="0">
                <a:latin typeface="Calibri"/>
                <a:cs typeface="Calibri"/>
              </a:rPr>
              <a:t>Since </a:t>
            </a:r>
            <a:r>
              <a:rPr sz="1200" b="1" spc="-10" dirty="0">
                <a:latin typeface="Calibri"/>
                <a:cs typeface="Calibri"/>
              </a:rPr>
              <a:t>Inception 31-May-</a:t>
            </a:r>
            <a:r>
              <a:rPr sz="1200" b="1" spc="-25" dirty="0"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11473" y="1193164"/>
            <a:ext cx="3083560" cy="255270"/>
          </a:xfrm>
          <a:prstGeom prst="rect">
            <a:avLst/>
          </a:prstGeom>
          <a:solidFill>
            <a:srgbClr val="566333"/>
          </a:solidFill>
        </p:spPr>
        <p:txBody>
          <a:bodyPr vert="horz" wrap="square" lIns="0" tIns="1079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8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30th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November,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36009" y="161286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566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71034" y="161286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BE9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244721" y="1533271"/>
            <a:ext cx="1597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25" algn="l"/>
              </a:tabLst>
            </a:pPr>
            <a:r>
              <a:rPr sz="1200" b="1" spc="-10" dirty="0">
                <a:latin typeface="Calibri"/>
                <a:cs typeface="Calibri"/>
              </a:rPr>
              <a:t>IMPRESS</a:t>
            </a:r>
            <a:r>
              <a:rPr sz="1200" b="1" dirty="0">
                <a:latin typeface="Calibri"/>
                <a:cs typeface="Calibri"/>
              </a:rPr>
              <a:t>	BSE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500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TRI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2489</Words>
  <Application>Microsoft Office PowerPoint</Application>
  <PresentationFormat>A4 Paper (210x297 mm)</PresentationFormat>
  <Paragraphs>484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MT</vt:lpstr>
      <vt:lpstr>Calibri</vt:lpstr>
      <vt:lpstr>Calibri Light</vt:lpstr>
      <vt:lpstr>Times New Roman</vt:lpstr>
      <vt:lpstr>Office Theme</vt:lpstr>
      <vt:lpstr>PowerPoint Presentation</vt:lpstr>
      <vt:lpstr>Objective &amp; Investment Philosophy</vt:lpstr>
      <vt:lpstr>Why Multicap Strategy</vt:lpstr>
      <vt:lpstr>PowerPoint Presentation</vt:lpstr>
      <vt:lpstr>Investment Process</vt:lpstr>
      <vt:lpstr>PowerPoint Presentation</vt:lpstr>
      <vt:lpstr>Top Holdings &amp; Market Cap Allocation</vt:lpstr>
      <vt:lpstr>Portfolio Strategy</vt:lpstr>
      <vt:lpstr>Portfolio Performance</vt:lpstr>
      <vt:lpstr>Key Ratios</vt:lpstr>
      <vt:lpstr>Success Stories – Radico Khaitan</vt:lpstr>
      <vt:lpstr>Success Stories - Bajaj Finance</vt:lpstr>
      <vt:lpstr>Founder &amp; Promoter (Anand Rathi Group)</vt:lpstr>
      <vt:lpstr>Fund Management Team</vt:lpstr>
      <vt:lpstr>Features</vt:lpstr>
      <vt:lpstr>Specific Disclaimer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account</dc:creator>
  <cp:lastModifiedBy>Tejashvi Bhanjan</cp:lastModifiedBy>
  <cp:revision>2</cp:revision>
  <dcterms:created xsi:type="dcterms:W3CDTF">2025-12-03T10:01:10Z</dcterms:created>
  <dcterms:modified xsi:type="dcterms:W3CDTF">2025-12-03T10:21:32Z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2025-12-03T00:00:00Z</vt:filetime>
  </property>
  <property fmtid="{D5CDD505-2E9C-101B-9397-08002B2CF9AE}" pid="5" name="MSIP_Label_defa4170-0d19-0005-0004-bc88714345d2_ActionId">
    <vt:lpwstr>b62b1709-5f8a-450d-a659-4ac0f13cc1a5</vt:lpwstr>
  </property>
  <property fmtid="{D5CDD505-2E9C-101B-9397-08002B2CF9AE}" pid="6" name="MSIP_Label_defa4170-0d19-0005-0004-bc88714345d2_ContentBits">
    <vt:lpwstr>0</vt:lpwstr>
  </property>
  <property fmtid="{D5CDD505-2E9C-101B-9397-08002B2CF9AE}" pid="7" name="MSIP_Label_defa4170-0d19-0005-0004-bc88714345d2_Enabled">
    <vt:lpwstr>true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etDate">
    <vt:lpwstr>2023-07-03T08:48:38Z</vt:lpwstr>
  </property>
  <property fmtid="{D5CDD505-2E9C-101B-9397-08002B2CF9AE}" pid="11" name="MSIP_Label_defa4170-0d19-0005-0004-bc88714345d2_SiteId">
    <vt:lpwstr>8c992cc7-c498-4831-8453-de3f4a9f1c63</vt:lpwstr>
  </property>
  <property fmtid="{D5CDD505-2E9C-101B-9397-08002B2CF9AE}" pid="12" name="Producer">
    <vt:lpwstr>Microsoft® PowerPoint® for Microsoft 365</vt:lpwstr>
  </property>
</Properties>
</file>