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6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78979"/>
            <a:ext cx="12191999" cy="1790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9963" y="3641242"/>
            <a:ext cx="4811013" cy="27506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8"/>
            <a:ext cx="12191999" cy="91791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9990" y="1805927"/>
            <a:ext cx="9863074" cy="452272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26007" y="1065275"/>
            <a:ext cx="9540240" cy="683895"/>
          </a:xfrm>
          <a:custGeom>
            <a:avLst/>
            <a:gdLst/>
            <a:ahLst/>
            <a:cxnLst/>
            <a:rect l="l" t="t" r="r" b="b"/>
            <a:pathLst>
              <a:path w="9540240" h="683894">
                <a:moveTo>
                  <a:pt x="9447403" y="0"/>
                </a:moveTo>
                <a:lnTo>
                  <a:pt x="92583" y="0"/>
                </a:lnTo>
                <a:lnTo>
                  <a:pt x="56524" y="7268"/>
                </a:lnTo>
                <a:lnTo>
                  <a:pt x="27098" y="27098"/>
                </a:lnTo>
                <a:lnTo>
                  <a:pt x="7268" y="56524"/>
                </a:lnTo>
                <a:lnTo>
                  <a:pt x="0" y="92583"/>
                </a:lnTo>
                <a:lnTo>
                  <a:pt x="0" y="591312"/>
                </a:lnTo>
                <a:lnTo>
                  <a:pt x="7268" y="627370"/>
                </a:lnTo>
                <a:lnTo>
                  <a:pt x="27098" y="656796"/>
                </a:lnTo>
                <a:lnTo>
                  <a:pt x="56524" y="676626"/>
                </a:lnTo>
                <a:lnTo>
                  <a:pt x="92583" y="683895"/>
                </a:lnTo>
                <a:lnTo>
                  <a:pt x="9447403" y="683895"/>
                </a:lnTo>
                <a:lnTo>
                  <a:pt x="9483461" y="676626"/>
                </a:lnTo>
                <a:lnTo>
                  <a:pt x="9512887" y="656796"/>
                </a:lnTo>
                <a:lnTo>
                  <a:pt x="9532717" y="627370"/>
                </a:lnTo>
                <a:lnTo>
                  <a:pt x="9539986" y="591312"/>
                </a:lnTo>
                <a:lnTo>
                  <a:pt x="9539986" y="92583"/>
                </a:lnTo>
                <a:lnTo>
                  <a:pt x="9532717" y="56524"/>
                </a:lnTo>
                <a:lnTo>
                  <a:pt x="9512887" y="27098"/>
                </a:lnTo>
                <a:lnTo>
                  <a:pt x="9483461" y="7268"/>
                </a:lnTo>
                <a:lnTo>
                  <a:pt x="9447403" y="0"/>
                </a:lnTo>
                <a:close/>
              </a:path>
            </a:pathLst>
          </a:custGeom>
          <a:solidFill>
            <a:srgbClr val="566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1614" y="190880"/>
            <a:ext cx="1508125" cy="475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13954" y="1270203"/>
            <a:ext cx="3793490" cy="479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78979"/>
            <a:ext cx="12191999" cy="1790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9963" y="3641242"/>
            <a:ext cx="4811013" cy="27506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8"/>
            <a:ext cx="12191999" cy="9179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947" y="199085"/>
            <a:ext cx="6728993" cy="446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653" y="1029716"/>
            <a:ext cx="7306945" cy="276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hyperlink" Target="https://www.anandrathipms.com/contact-us.php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53.png"/><Relationship Id="rId7" Type="http://schemas.openxmlformats.org/officeDocument/2006/relationships/image" Target="../media/image44.png"/><Relationship Id="rId12" Type="http://schemas.openxmlformats.org/officeDocument/2006/relationships/hyperlink" Target="mailto:pmsdesk@rathi.com" TargetMode="External"/><Relationship Id="rId17" Type="http://schemas.openxmlformats.org/officeDocument/2006/relationships/image" Target="../media/image50.png"/><Relationship Id="rId2" Type="http://schemas.openxmlformats.org/officeDocument/2006/relationships/image" Target="../media/image2.png"/><Relationship Id="rId16" Type="http://schemas.openxmlformats.org/officeDocument/2006/relationships/hyperlink" Target="https://www.anandrathipms.com/pdf/Disclosure_Document_30th_Sept_2025_compressed.pdf" TargetMode="Externa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hyperlink" Target="https://www.anandrathipms.com/" TargetMode="External"/><Relationship Id="rId10" Type="http://schemas.openxmlformats.org/officeDocument/2006/relationships/image" Target="../media/image46.png"/><Relationship Id="rId19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hyperlink" Target="mailto:vinodvaya@rathi.com" TargetMode="External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" y="-1"/>
            <a:ext cx="1218907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73717" y="6467347"/>
            <a:ext cx="2258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Calibri"/>
                <a:cs typeface="Calibri"/>
              </a:rPr>
              <a:t>30</a:t>
            </a:r>
            <a:r>
              <a:rPr sz="1950" b="1" i="1" baseline="25641" dirty="0">
                <a:latin typeface="Calibri"/>
                <a:cs typeface="Calibri"/>
              </a:rPr>
              <a:t>th</a:t>
            </a:r>
            <a:r>
              <a:rPr sz="1950" b="1" i="1" spc="232" baseline="25641" dirty="0">
                <a:latin typeface="Calibri"/>
                <a:cs typeface="Calibri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November, 2025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1140" y="2858211"/>
            <a:ext cx="155956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0" dirty="0">
                <a:latin typeface="Calibri"/>
                <a:cs typeface="Calibri"/>
              </a:rPr>
              <a:t>Investment Approach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637119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854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95"/>
              </a:spcBef>
            </a:pPr>
            <a:r>
              <a:rPr dirty="0"/>
              <a:t>Potential</a:t>
            </a:r>
            <a:r>
              <a:rPr spc="-45" dirty="0"/>
              <a:t> </a:t>
            </a:r>
            <a:r>
              <a:rPr spc="-10" dirty="0"/>
              <a:t>Opportunity</a:t>
            </a:r>
          </a:p>
        </p:txBody>
      </p:sp>
      <p:sp>
        <p:nvSpPr>
          <p:cNvPr id="3" name="object 3"/>
          <p:cNvSpPr/>
          <p:nvPr/>
        </p:nvSpPr>
        <p:spPr>
          <a:xfrm>
            <a:off x="1058579" y="5304301"/>
            <a:ext cx="6639559" cy="54610"/>
          </a:xfrm>
          <a:custGeom>
            <a:avLst/>
            <a:gdLst/>
            <a:ahLst/>
            <a:cxnLst/>
            <a:rect l="l" t="t" r="r" b="b"/>
            <a:pathLst>
              <a:path w="6639559" h="54610">
                <a:moveTo>
                  <a:pt x="0" y="0"/>
                </a:moveTo>
                <a:lnTo>
                  <a:pt x="6639397" y="0"/>
                </a:lnTo>
              </a:path>
              <a:path w="6639559" h="54610">
                <a:moveTo>
                  <a:pt x="0" y="0"/>
                </a:moveTo>
                <a:lnTo>
                  <a:pt x="0" y="54329"/>
                </a:lnTo>
              </a:path>
              <a:path w="6639559" h="54610">
                <a:moveTo>
                  <a:pt x="243647" y="0"/>
                </a:moveTo>
                <a:lnTo>
                  <a:pt x="243647" y="54329"/>
                </a:lnTo>
              </a:path>
              <a:path w="6639559" h="54610">
                <a:moveTo>
                  <a:pt x="485999" y="0"/>
                </a:moveTo>
                <a:lnTo>
                  <a:pt x="485999" y="54329"/>
                </a:lnTo>
              </a:path>
              <a:path w="6639559" h="54610">
                <a:moveTo>
                  <a:pt x="728350" y="0"/>
                </a:moveTo>
                <a:lnTo>
                  <a:pt x="728350" y="54329"/>
                </a:lnTo>
              </a:path>
              <a:path w="6639559" h="54610">
                <a:moveTo>
                  <a:pt x="971998" y="0"/>
                </a:moveTo>
                <a:lnTo>
                  <a:pt x="971998" y="54329"/>
                </a:lnTo>
              </a:path>
              <a:path w="6639559" h="54610">
                <a:moveTo>
                  <a:pt x="1214350" y="0"/>
                </a:moveTo>
                <a:lnTo>
                  <a:pt x="1214350" y="54329"/>
                </a:lnTo>
              </a:path>
              <a:path w="6639559" h="54610">
                <a:moveTo>
                  <a:pt x="1457997" y="0"/>
                </a:moveTo>
                <a:lnTo>
                  <a:pt x="1457997" y="54329"/>
                </a:lnTo>
              </a:path>
              <a:path w="6639559" h="54610">
                <a:moveTo>
                  <a:pt x="1700349" y="0"/>
                </a:moveTo>
                <a:lnTo>
                  <a:pt x="1700349" y="54329"/>
                </a:lnTo>
              </a:path>
              <a:path w="6639559" h="54610">
                <a:moveTo>
                  <a:pt x="1942700" y="0"/>
                </a:moveTo>
                <a:lnTo>
                  <a:pt x="1942700" y="54329"/>
                </a:lnTo>
              </a:path>
              <a:path w="6639559" h="54610">
                <a:moveTo>
                  <a:pt x="2186348" y="0"/>
                </a:moveTo>
                <a:lnTo>
                  <a:pt x="2186348" y="54329"/>
                </a:lnTo>
              </a:path>
              <a:path w="6639559" h="54610">
                <a:moveTo>
                  <a:pt x="2428700" y="0"/>
                </a:moveTo>
                <a:lnTo>
                  <a:pt x="2428700" y="54329"/>
                </a:lnTo>
              </a:path>
              <a:path w="6639559" h="54610">
                <a:moveTo>
                  <a:pt x="2672347" y="0"/>
                </a:moveTo>
                <a:lnTo>
                  <a:pt x="2672347" y="54329"/>
                </a:lnTo>
              </a:path>
              <a:path w="6639559" h="54610">
                <a:moveTo>
                  <a:pt x="2914699" y="0"/>
                </a:moveTo>
                <a:lnTo>
                  <a:pt x="2914699" y="54329"/>
                </a:lnTo>
              </a:path>
              <a:path w="6639559" h="54610">
                <a:moveTo>
                  <a:pt x="3157050" y="0"/>
                </a:moveTo>
                <a:lnTo>
                  <a:pt x="3157050" y="54329"/>
                </a:lnTo>
              </a:path>
              <a:path w="6639559" h="54610">
                <a:moveTo>
                  <a:pt x="3400698" y="0"/>
                </a:moveTo>
                <a:lnTo>
                  <a:pt x="3400698" y="54329"/>
                </a:lnTo>
              </a:path>
              <a:path w="6639559" h="54610">
                <a:moveTo>
                  <a:pt x="3643050" y="0"/>
                </a:moveTo>
                <a:lnTo>
                  <a:pt x="3643050" y="54329"/>
                </a:lnTo>
              </a:path>
              <a:path w="6639559" h="54610">
                <a:moveTo>
                  <a:pt x="3886697" y="0"/>
                </a:moveTo>
                <a:lnTo>
                  <a:pt x="3886697" y="54329"/>
                </a:lnTo>
              </a:path>
              <a:path w="6639559" h="54610">
                <a:moveTo>
                  <a:pt x="4129049" y="0"/>
                </a:moveTo>
                <a:lnTo>
                  <a:pt x="4129049" y="54329"/>
                </a:lnTo>
              </a:path>
              <a:path w="6639559" h="54610">
                <a:moveTo>
                  <a:pt x="4372697" y="0"/>
                </a:moveTo>
                <a:lnTo>
                  <a:pt x="4372697" y="54329"/>
                </a:lnTo>
              </a:path>
              <a:path w="6639559" h="54610">
                <a:moveTo>
                  <a:pt x="4615048" y="0"/>
                </a:moveTo>
                <a:lnTo>
                  <a:pt x="4615048" y="54329"/>
                </a:lnTo>
              </a:path>
              <a:path w="6639559" h="54610">
                <a:moveTo>
                  <a:pt x="4857400" y="0"/>
                </a:moveTo>
                <a:lnTo>
                  <a:pt x="4857400" y="54329"/>
                </a:lnTo>
              </a:path>
              <a:path w="6639559" h="54610">
                <a:moveTo>
                  <a:pt x="5101047" y="0"/>
                </a:moveTo>
                <a:lnTo>
                  <a:pt x="5101047" y="54329"/>
                </a:lnTo>
              </a:path>
              <a:path w="6639559" h="54610">
                <a:moveTo>
                  <a:pt x="5343399" y="0"/>
                </a:moveTo>
                <a:lnTo>
                  <a:pt x="5343399" y="54329"/>
                </a:lnTo>
              </a:path>
              <a:path w="6639559" h="54610">
                <a:moveTo>
                  <a:pt x="5587047" y="0"/>
                </a:moveTo>
                <a:lnTo>
                  <a:pt x="5587047" y="54329"/>
                </a:lnTo>
              </a:path>
              <a:path w="6639559" h="54610">
                <a:moveTo>
                  <a:pt x="5829398" y="0"/>
                </a:moveTo>
                <a:lnTo>
                  <a:pt x="5829398" y="54329"/>
                </a:lnTo>
              </a:path>
              <a:path w="6639559" h="54610">
                <a:moveTo>
                  <a:pt x="6071750" y="0"/>
                </a:moveTo>
                <a:lnTo>
                  <a:pt x="6071750" y="54329"/>
                </a:lnTo>
              </a:path>
              <a:path w="6639559" h="54610">
                <a:moveTo>
                  <a:pt x="6315397" y="0"/>
                </a:moveTo>
                <a:lnTo>
                  <a:pt x="6315397" y="54329"/>
                </a:lnTo>
              </a:path>
              <a:path w="6639559" h="54610">
                <a:moveTo>
                  <a:pt x="6557749" y="0"/>
                </a:moveTo>
                <a:lnTo>
                  <a:pt x="6557749" y="54329"/>
                </a:lnTo>
              </a:path>
            </a:pathLst>
          </a:custGeom>
          <a:ln w="776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59617" y="2164547"/>
            <a:ext cx="6637655" cy="2934970"/>
            <a:chOff x="1059617" y="2164547"/>
            <a:chExt cx="6637655" cy="2934970"/>
          </a:xfrm>
        </p:grpSpPr>
        <p:sp>
          <p:nvSpPr>
            <p:cNvPr id="5" name="object 5"/>
            <p:cNvSpPr/>
            <p:nvPr/>
          </p:nvSpPr>
          <p:spPr>
            <a:xfrm>
              <a:off x="1078667" y="2183597"/>
              <a:ext cx="6599555" cy="2870835"/>
            </a:xfrm>
            <a:custGeom>
              <a:avLst/>
              <a:gdLst/>
              <a:ahLst/>
              <a:cxnLst/>
              <a:rect l="l" t="t" r="r" b="b"/>
              <a:pathLst>
                <a:path w="6599555" h="2870835">
                  <a:moveTo>
                    <a:pt x="0" y="2610396"/>
                  </a:moveTo>
                  <a:lnTo>
                    <a:pt x="41471" y="2605221"/>
                  </a:lnTo>
                  <a:lnTo>
                    <a:pt x="81647" y="2625918"/>
                  </a:lnTo>
                  <a:lnTo>
                    <a:pt x="121823" y="2733283"/>
                  </a:lnTo>
                  <a:lnTo>
                    <a:pt x="161999" y="2704825"/>
                  </a:lnTo>
                  <a:lnTo>
                    <a:pt x="202175" y="2788906"/>
                  </a:lnTo>
                  <a:lnTo>
                    <a:pt x="243647" y="2799255"/>
                  </a:lnTo>
                  <a:lnTo>
                    <a:pt x="283823" y="2870400"/>
                  </a:lnTo>
                  <a:lnTo>
                    <a:pt x="323999" y="2831594"/>
                  </a:lnTo>
                  <a:lnTo>
                    <a:pt x="364175" y="2809603"/>
                  </a:lnTo>
                  <a:lnTo>
                    <a:pt x="405647" y="2773384"/>
                  </a:lnTo>
                  <a:lnTo>
                    <a:pt x="445823" y="2742338"/>
                  </a:lnTo>
                  <a:lnTo>
                    <a:pt x="485999" y="2686715"/>
                  </a:lnTo>
                  <a:lnTo>
                    <a:pt x="526175" y="2654376"/>
                  </a:lnTo>
                  <a:lnTo>
                    <a:pt x="567647" y="2642734"/>
                  </a:lnTo>
                  <a:lnTo>
                    <a:pt x="607823" y="2618157"/>
                  </a:lnTo>
                  <a:lnTo>
                    <a:pt x="647998" y="2557360"/>
                  </a:lnTo>
                  <a:lnTo>
                    <a:pt x="688174" y="2615570"/>
                  </a:lnTo>
                  <a:lnTo>
                    <a:pt x="729646" y="2578057"/>
                  </a:lnTo>
                  <a:lnTo>
                    <a:pt x="769822" y="2532782"/>
                  </a:lnTo>
                  <a:lnTo>
                    <a:pt x="809998" y="2431885"/>
                  </a:lnTo>
                  <a:lnTo>
                    <a:pt x="850174" y="2393078"/>
                  </a:lnTo>
                  <a:lnTo>
                    <a:pt x="890350" y="2385317"/>
                  </a:lnTo>
                  <a:lnTo>
                    <a:pt x="931822" y="2333575"/>
                  </a:lnTo>
                  <a:lnTo>
                    <a:pt x="971998" y="2338749"/>
                  </a:lnTo>
                  <a:lnTo>
                    <a:pt x="1012174" y="2342629"/>
                  </a:lnTo>
                  <a:lnTo>
                    <a:pt x="1052350" y="2368501"/>
                  </a:lnTo>
                  <a:lnTo>
                    <a:pt x="1093822" y="2431885"/>
                  </a:lnTo>
                  <a:lnTo>
                    <a:pt x="1133998" y="2338749"/>
                  </a:lnTo>
                  <a:lnTo>
                    <a:pt x="1174174" y="2255961"/>
                  </a:lnTo>
                  <a:lnTo>
                    <a:pt x="1214350" y="2226209"/>
                  </a:lnTo>
                  <a:lnTo>
                    <a:pt x="1255821" y="2171880"/>
                  </a:lnTo>
                  <a:lnTo>
                    <a:pt x="1295997" y="2121431"/>
                  </a:lnTo>
                  <a:lnTo>
                    <a:pt x="1336173" y="2156357"/>
                  </a:lnTo>
                  <a:lnTo>
                    <a:pt x="1376349" y="2236558"/>
                  </a:lnTo>
                  <a:lnTo>
                    <a:pt x="1417821" y="2174467"/>
                  </a:lnTo>
                  <a:lnTo>
                    <a:pt x="1457997" y="2210687"/>
                  </a:lnTo>
                  <a:lnTo>
                    <a:pt x="1498173" y="2233971"/>
                  </a:lnTo>
                  <a:lnTo>
                    <a:pt x="1538349" y="2288300"/>
                  </a:lnTo>
                  <a:lnTo>
                    <a:pt x="1578525" y="2261135"/>
                  </a:lnTo>
                  <a:lnTo>
                    <a:pt x="1619997" y="2219742"/>
                  </a:lnTo>
                  <a:lnTo>
                    <a:pt x="1660173" y="2222329"/>
                  </a:lnTo>
                  <a:lnTo>
                    <a:pt x="1700349" y="2336162"/>
                  </a:lnTo>
                  <a:lnTo>
                    <a:pt x="1740525" y="2297355"/>
                  </a:lnTo>
                  <a:lnTo>
                    <a:pt x="1781997" y="2284419"/>
                  </a:lnTo>
                  <a:lnTo>
                    <a:pt x="1822173" y="2407307"/>
                  </a:lnTo>
                  <a:lnTo>
                    <a:pt x="1862349" y="2448701"/>
                  </a:lnTo>
                  <a:lnTo>
                    <a:pt x="1902524" y="2365913"/>
                  </a:lnTo>
                  <a:lnTo>
                    <a:pt x="1943996" y="2406014"/>
                  </a:lnTo>
                  <a:lnTo>
                    <a:pt x="1984172" y="2368501"/>
                  </a:lnTo>
                  <a:lnTo>
                    <a:pt x="2024348" y="2342629"/>
                  </a:lnTo>
                  <a:lnTo>
                    <a:pt x="2064524" y="2329694"/>
                  </a:lnTo>
                  <a:lnTo>
                    <a:pt x="2105996" y="2385317"/>
                  </a:lnTo>
                  <a:lnTo>
                    <a:pt x="2146172" y="2384023"/>
                  </a:lnTo>
                  <a:lnTo>
                    <a:pt x="2186348" y="2372381"/>
                  </a:lnTo>
                  <a:lnTo>
                    <a:pt x="2226524" y="2376262"/>
                  </a:lnTo>
                  <a:lnTo>
                    <a:pt x="2266700" y="2473279"/>
                  </a:lnTo>
                  <a:lnTo>
                    <a:pt x="2308172" y="2368501"/>
                  </a:lnTo>
                  <a:lnTo>
                    <a:pt x="2348348" y="2319345"/>
                  </a:lnTo>
                  <a:lnTo>
                    <a:pt x="2388524" y="2284419"/>
                  </a:lnTo>
                  <a:lnTo>
                    <a:pt x="2428700" y="2288300"/>
                  </a:lnTo>
                  <a:lnTo>
                    <a:pt x="2470172" y="2303823"/>
                  </a:lnTo>
                  <a:lnTo>
                    <a:pt x="2510347" y="2208100"/>
                  </a:lnTo>
                  <a:lnTo>
                    <a:pt x="2550523" y="2316758"/>
                  </a:lnTo>
                  <a:lnTo>
                    <a:pt x="2590699" y="2237851"/>
                  </a:lnTo>
                  <a:lnTo>
                    <a:pt x="2632171" y="2184816"/>
                  </a:lnTo>
                  <a:lnTo>
                    <a:pt x="2672347" y="2100735"/>
                  </a:lnTo>
                  <a:lnTo>
                    <a:pt x="2712523" y="2158945"/>
                  </a:lnTo>
                  <a:lnTo>
                    <a:pt x="2752699" y="2105909"/>
                  </a:lnTo>
                  <a:lnTo>
                    <a:pt x="2794171" y="2122725"/>
                  </a:lnTo>
                  <a:lnTo>
                    <a:pt x="2834347" y="2083918"/>
                  </a:lnTo>
                  <a:lnTo>
                    <a:pt x="2874523" y="2089092"/>
                  </a:lnTo>
                  <a:lnTo>
                    <a:pt x="2914699" y="2131780"/>
                  </a:lnTo>
                  <a:lnTo>
                    <a:pt x="2954875" y="2143422"/>
                  </a:lnTo>
                  <a:lnTo>
                    <a:pt x="2996347" y="2130486"/>
                  </a:lnTo>
                  <a:lnTo>
                    <a:pt x="3036523" y="2098147"/>
                  </a:lnTo>
                  <a:lnTo>
                    <a:pt x="3076699" y="2061928"/>
                  </a:lnTo>
                  <a:lnTo>
                    <a:pt x="3116875" y="2020534"/>
                  </a:lnTo>
                  <a:lnTo>
                    <a:pt x="3158346" y="1922224"/>
                  </a:lnTo>
                  <a:lnTo>
                    <a:pt x="3198522" y="1902820"/>
                  </a:lnTo>
                  <a:lnTo>
                    <a:pt x="3238698" y="1893766"/>
                  </a:lnTo>
                  <a:lnTo>
                    <a:pt x="3278874" y="1929985"/>
                  </a:lnTo>
                  <a:lnTo>
                    <a:pt x="3320346" y="1820033"/>
                  </a:lnTo>
                  <a:lnTo>
                    <a:pt x="3360522" y="1717842"/>
                  </a:lnTo>
                  <a:lnTo>
                    <a:pt x="3400698" y="1413856"/>
                  </a:lnTo>
                  <a:lnTo>
                    <a:pt x="3440874" y="1219823"/>
                  </a:lnTo>
                  <a:lnTo>
                    <a:pt x="3481050" y="814940"/>
                  </a:lnTo>
                  <a:lnTo>
                    <a:pt x="3522522" y="1063303"/>
                  </a:lnTo>
                  <a:lnTo>
                    <a:pt x="3562698" y="1280620"/>
                  </a:lnTo>
                  <a:lnTo>
                    <a:pt x="3602874" y="1582019"/>
                  </a:lnTo>
                  <a:lnTo>
                    <a:pt x="3643050" y="1561322"/>
                  </a:lnTo>
                  <a:lnTo>
                    <a:pt x="3684522" y="1289675"/>
                  </a:lnTo>
                  <a:lnTo>
                    <a:pt x="3724698" y="1142209"/>
                  </a:lnTo>
                  <a:lnTo>
                    <a:pt x="3764873" y="1090467"/>
                  </a:lnTo>
                  <a:lnTo>
                    <a:pt x="3805049" y="1618238"/>
                  </a:lnTo>
                  <a:lnTo>
                    <a:pt x="3846521" y="1657045"/>
                  </a:lnTo>
                  <a:lnTo>
                    <a:pt x="3886697" y="1382811"/>
                  </a:lnTo>
                  <a:lnTo>
                    <a:pt x="3926873" y="1413856"/>
                  </a:lnTo>
                  <a:lnTo>
                    <a:pt x="3967049" y="1376343"/>
                  </a:lnTo>
                  <a:lnTo>
                    <a:pt x="4008521" y="1300023"/>
                  </a:lnTo>
                  <a:lnTo>
                    <a:pt x="4048697" y="1245694"/>
                  </a:lnTo>
                  <a:lnTo>
                    <a:pt x="4088873" y="1232758"/>
                  </a:lnTo>
                  <a:lnTo>
                    <a:pt x="4129049" y="1248281"/>
                  </a:lnTo>
                  <a:lnTo>
                    <a:pt x="4169225" y="1226291"/>
                  </a:lnTo>
                  <a:lnTo>
                    <a:pt x="4210697" y="1237933"/>
                  </a:lnTo>
                  <a:lnTo>
                    <a:pt x="4250873" y="1345298"/>
                  </a:lnTo>
                  <a:lnTo>
                    <a:pt x="4291049" y="1369875"/>
                  </a:lnTo>
                  <a:lnTo>
                    <a:pt x="4331225" y="1294849"/>
                  </a:lnTo>
                  <a:lnTo>
                    <a:pt x="4372697" y="1300023"/>
                  </a:lnTo>
                  <a:lnTo>
                    <a:pt x="4412872" y="1329775"/>
                  </a:lnTo>
                  <a:lnTo>
                    <a:pt x="4453048" y="1393159"/>
                  </a:lnTo>
                  <a:lnTo>
                    <a:pt x="4493224" y="1283207"/>
                  </a:lnTo>
                  <a:lnTo>
                    <a:pt x="4534696" y="1327188"/>
                  </a:lnTo>
                  <a:lnTo>
                    <a:pt x="4574872" y="1276739"/>
                  </a:lnTo>
                  <a:lnTo>
                    <a:pt x="4615048" y="1236639"/>
                  </a:lnTo>
                  <a:lnTo>
                    <a:pt x="4655224" y="1173255"/>
                  </a:lnTo>
                  <a:lnTo>
                    <a:pt x="4696696" y="1271565"/>
                  </a:lnTo>
                  <a:lnTo>
                    <a:pt x="4736872" y="1203007"/>
                  </a:lnTo>
                  <a:lnTo>
                    <a:pt x="4777048" y="1218529"/>
                  </a:lnTo>
                  <a:lnTo>
                    <a:pt x="4817224" y="1240520"/>
                  </a:lnTo>
                  <a:lnTo>
                    <a:pt x="4857400" y="1162906"/>
                  </a:lnTo>
                  <a:lnTo>
                    <a:pt x="4898872" y="1188777"/>
                  </a:lnTo>
                  <a:lnTo>
                    <a:pt x="4939048" y="1071064"/>
                  </a:lnTo>
                  <a:lnTo>
                    <a:pt x="4979224" y="1235346"/>
                  </a:lnTo>
                  <a:lnTo>
                    <a:pt x="5019399" y="1279326"/>
                  </a:lnTo>
                  <a:lnTo>
                    <a:pt x="5060871" y="1475947"/>
                  </a:lnTo>
                  <a:lnTo>
                    <a:pt x="5101047" y="1463011"/>
                  </a:lnTo>
                  <a:lnTo>
                    <a:pt x="5141223" y="1691971"/>
                  </a:lnTo>
                  <a:lnTo>
                    <a:pt x="5181399" y="1610477"/>
                  </a:lnTo>
                  <a:lnTo>
                    <a:pt x="5222871" y="1680329"/>
                  </a:lnTo>
                  <a:lnTo>
                    <a:pt x="5263047" y="1657045"/>
                  </a:lnTo>
                  <a:lnTo>
                    <a:pt x="5303223" y="1390572"/>
                  </a:lnTo>
                  <a:lnTo>
                    <a:pt x="5343399" y="1181016"/>
                  </a:lnTo>
                  <a:lnTo>
                    <a:pt x="5384871" y="1218529"/>
                  </a:lnTo>
                  <a:lnTo>
                    <a:pt x="5425047" y="1344004"/>
                  </a:lnTo>
                  <a:lnTo>
                    <a:pt x="5465223" y="1262510"/>
                  </a:lnTo>
                  <a:lnTo>
                    <a:pt x="5505399" y="1276739"/>
                  </a:lnTo>
                  <a:lnTo>
                    <a:pt x="5545575" y="1217236"/>
                  </a:lnTo>
                  <a:lnTo>
                    <a:pt x="5587047" y="1205594"/>
                  </a:lnTo>
                  <a:lnTo>
                    <a:pt x="5627222" y="1186190"/>
                  </a:lnTo>
                  <a:lnTo>
                    <a:pt x="5667398" y="1197832"/>
                  </a:lnTo>
                  <a:lnTo>
                    <a:pt x="5707574" y="1052954"/>
                  </a:lnTo>
                  <a:lnTo>
                    <a:pt x="5749046" y="968873"/>
                  </a:lnTo>
                  <a:lnTo>
                    <a:pt x="5789222" y="945589"/>
                  </a:lnTo>
                  <a:lnTo>
                    <a:pt x="5829398" y="1071064"/>
                  </a:lnTo>
                  <a:lnTo>
                    <a:pt x="5869574" y="901608"/>
                  </a:lnTo>
                  <a:lnTo>
                    <a:pt x="5911046" y="777427"/>
                  </a:lnTo>
                  <a:lnTo>
                    <a:pt x="5951222" y="469560"/>
                  </a:lnTo>
                  <a:lnTo>
                    <a:pt x="5991398" y="153933"/>
                  </a:lnTo>
                  <a:lnTo>
                    <a:pt x="6031574" y="0"/>
                  </a:lnTo>
                  <a:lnTo>
                    <a:pt x="6073046" y="347966"/>
                  </a:lnTo>
                  <a:lnTo>
                    <a:pt x="6113222" y="350553"/>
                  </a:lnTo>
                  <a:lnTo>
                    <a:pt x="6153398" y="437221"/>
                  </a:lnTo>
                  <a:lnTo>
                    <a:pt x="6193574" y="393241"/>
                  </a:lnTo>
                  <a:lnTo>
                    <a:pt x="6233750" y="412644"/>
                  </a:lnTo>
                  <a:lnTo>
                    <a:pt x="6275221" y="451451"/>
                  </a:lnTo>
                  <a:lnTo>
                    <a:pt x="6315397" y="448863"/>
                  </a:lnTo>
                  <a:lnTo>
                    <a:pt x="6355573" y="310453"/>
                  </a:lnTo>
                  <a:lnTo>
                    <a:pt x="6395749" y="179804"/>
                  </a:lnTo>
                  <a:lnTo>
                    <a:pt x="6437221" y="169455"/>
                  </a:lnTo>
                  <a:lnTo>
                    <a:pt x="6477397" y="398415"/>
                  </a:lnTo>
                  <a:lnTo>
                    <a:pt x="6517573" y="455331"/>
                  </a:lnTo>
                  <a:lnTo>
                    <a:pt x="6557749" y="438515"/>
                  </a:lnTo>
                  <a:lnTo>
                    <a:pt x="6599221" y="454038"/>
                  </a:lnTo>
                </a:path>
              </a:pathLst>
            </a:custGeom>
            <a:ln w="37524">
              <a:solidFill>
                <a:srgbClr val="566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8667" y="4583143"/>
              <a:ext cx="6599555" cy="497205"/>
            </a:xfrm>
            <a:custGeom>
              <a:avLst/>
              <a:gdLst/>
              <a:ahLst/>
              <a:cxnLst/>
              <a:rect l="l" t="t" r="r" b="b"/>
              <a:pathLst>
                <a:path w="6599555" h="497204">
                  <a:moveTo>
                    <a:pt x="0" y="210849"/>
                  </a:moveTo>
                  <a:lnTo>
                    <a:pt x="41471" y="187565"/>
                  </a:lnTo>
                  <a:lnTo>
                    <a:pt x="81647" y="234133"/>
                  </a:lnTo>
                  <a:lnTo>
                    <a:pt x="121823" y="345379"/>
                  </a:lnTo>
                  <a:lnTo>
                    <a:pt x="161999" y="342792"/>
                  </a:lnTo>
                  <a:lnTo>
                    <a:pt x="202175" y="398415"/>
                  </a:lnTo>
                  <a:lnTo>
                    <a:pt x="243647" y="419112"/>
                  </a:lnTo>
                  <a:lnTo>
                    <a:pt x="283823" y="496725"/>
                  </a:lnTo>
                  <a:lnTo>
                    <a:pt x="323999" y="474735"/>
                  </a:lnTo>
                  <a:lnTo>
                    <a:pt x="364175" y="476028"/>
                  </a:lnTo>
                  <a:lnTo>
                    <a:pt x="405647" y="447570"/>
                  </a:lnTo>
                  <a:lnTo>
                    <a:pt x="445823" y="433341"/>
                  </a:lnTo>
                  <a:lnTo>
                    <a:pt x="485999" y="382892"/>
                  </a:lnTo>
                  <a:lnTo>
                    <a:pt x="526175" y="367369"/>
                  </a:lnTo>
                  <a:lnTo>
                    <a:pt x="567647" y="349260"/>
                  </a:lnTo>
                  <a:lnTo>
                    <a:pt x="607823" y="294930"/>
                  </a:lnTo>
                  <a:lnTo>
                    <a:pt x="647998" y="218610"/>
                  </a:lnTo>
                  <a:lnTo>
                    <a:pt x="688174" y="340205"/>
                  </a:lnTo>
                  <a:lnTo>
                    <a:pt x="729646" y="316921"/>
                  </a:lnTo>
                  <a:lnTo>
                    <a:pt x="769822" y="279408"/>
                  </a:lnTo>
                  <a:lnTo>
                    <a:pt x="809998" y="248362"/>
                  </a:lnTo>
                  <a:lnTo>
                    <a:pt x="850174" y="239307"/>
                  </a:lnTo>
                  <a:lnTo>
                    <a:pt x="890350" y="289756"/>
                  </a:lnTo>
                  <a:lnTo>
                    <a:pt x="931822" y="279408"/>
                  </a:lnTo>
                  <a:lnTo>
                    <a:pt x="971998" y="270353"/>
                  </a:lnTo>
                  <a:lnTo>
                    <a:pt x="1012174" y="307866"/>
                  </a:lnTo>
                  <a:lnTo>
                    <a:pt x="1052350" y="347966"/>
                  </a:lnTo>
                  <a:lnTo>
                    <a:pt x="1093822" y="376424"/>
                  </a:lnTo>
                  <a:lnTo>
                    <a:pt x="1133998" y="335031"/>
                  </a:lnTo>
                  <a:lnTo>
                    <a:pt x="1174174" y="329856"/>
                  </a:lnTo>
                  <a:lnTo>
                    <a:pt x="1214350" y="325976"/>
                  </a:lnTo>
                  <a:lnTo>
                    <a:pt x="1255821" y="265178"/>
                  </a:lnTo>
                  <a:lnTo>
                    <a:pt x="1295997" y="298811"/>
                  </a:lnTo>
                  <a:lnTo>
                    <a:pt x="1336173" y="300105"/>
                  </a:lnTo>
                  <a:lnTo>
                    <a:pt x="1376349" y="306572"/>
                  </a:lnTo>
                  <a:lnTo>
                    <a:pt x="1417821" y="284582"/>
                  </a:lnTo>
                  <a:lnTo>
                    <a:pt x="1457997" y="287169"/>
                  </a:lnTo>
                  <a:lnTo>
                    <a:pt x="1498173" y="291050"/>
                  </a:lnTo>
                  <a:lnTo>
                    <a:pt x="1538349" y="316921"/>
                  </a:lnTo>
                  <a:lnTo>
                    <a:pt x="1578525" y="310453"/>
                  </a:lnTo>
                  <a:lnTo>
                    <a:pt x="1619997" y="320801"/>
                  </a:lnTo>
                  <a:lnTo>
                    <a:pt x="1660173" y="337618"/>
                  </a:lnTo>
                  <a:lnTo>
                    <a:pt x="1700349" y="373837"/>
                  </a:lnTo>
                  <a:lnTo>
                    <a:pt x="1740525" y="358315"/>
                  </a:lnTo>
                  <a:lnTo>
                    <a:pt x="1781997" y="381599"/>
                  </a:lnTo>
                  <a:lnTo>
                    <a:pt x="1822173" y="404883"/>
                  </a:lnTo>
                  <a:lnTo>
                    <a:pt x="1862349" y="389360"/>
                  </a:lnTo>
                  <a:lnTo>
                    <a:pt x="1902524" y="366076"/>
                  </a:lnTo>
                  <a:lnTo>
                    <a:pt x="1943996" y="390653"/>
                  </a:lnTo>
                  <a:lnTo>
                    <a:pt x="1984172" y="367369"/>
                  </a:lnTo>
                  <a:lnTo>
                    <a:pt x="2024348" y="366076"/>
                  </a:lnTo>
                  <a:lnTo>
                    <a:pt x="2064524" y="389360"/>
                  </a:lnTo>
                  <a:lnTo>
                    <a:pt x="2105996" y="407470"/>
                  </a:lnTo>
                  <a:lnTo>
                    <a:pt x="2146172" y="424286"/>
                  </a:lnTo>
                  <a:lnTo>
                    <a:pt x="2186348" y="412644"/>
                  </a:lnTo>
                  <a:lnTo>
                    <a:pt x="2226524" y="417818"/>
                  </a:lnTo>
                  <a:lnTo>
                    <a:pt x="2266700" y="433341"/>
                  </a:lnTo>
                  <a:lnTo>
                    <a:pt x="2308172" y="381599"/>
                  </a:lnTo>
                  <a:lnTo>
                    <a:pt x="2348348" y="359608"/>
                  </a:lnTo>
                  <a:lnTo>
                    <a:pt x="2388524" y="360902"/>
                  </a:lnTo>
                  <a:lnTo>
                    <a:pt x="2428700" y="385479"/>
                  </a:lnTo>
                  <a:lnTo>
                    <a:pt x="2470172" y="391947"/>
                  </a:lnTo>
                  <a:lnTo>
                    <a:pt x="2510347" y="369957"/>
                  </a:lnTo>
                  <a:lnTo>
                    <a:pt x="2550523" y="424286"/>
                  </a:lnTo>
                  <a:lnTo>
                    <a:pt x="2590699" y="425579"/>
                  </a:lnTo>
                  <a:lnTo>
                    <a:pt x="2632171" y="408763"/>
                  </a:lnTo>
                  <a:lnTo>
                    <a:pt x="2672347" y="397121"/>
                  </a:lnTo>
                  <a:lnTo>
                    <a:pt x="2712523" y="401002"/>
                  </a:lnTo>
                  <a:lnTo>
                    <a:pt x="2752699" y="391947"/>
                  </a:lnTo>
                  <a:lnTo>
                    <a:pt x="2794171" y="407470"/>
                  </a:lnTo>
                  <a:lnTo>
                    <a:pt x="2834347" y="424286"/>
                  </a:lnTo>
                  <a:lnTo>
                    <a:pt x="2874523" y="428167"/>
                  </a:lnTo>
                  <a:lnTo>
                    <a:pt x="2914699" y="432047"/>
                  </a:lnTo>
                  <a:lnTo>
                    <a:pt x="2954875" y="430754"/>
                  </a:lnTo>
                  <a:lnTo>
                    <a:pt x="2996347" y="430754"/>
                  </a:lnTo>
                  <a:lnTo>
                    <a:pt x="3036523" y="429460"/>
                  </a:lnTo>
                  <a:lnTo>
                    <a:pt x="3076699" y="404883"/>
                  </a:lnTo>
                  <a:lnTo>
                    <a:pt x="3116875" y="406176"/>
                  </a:lnTo>
                  <a:lnTo>
                    <a:pt x="3158346" y="390653"/>
                  </a:lnTo>
                  <a:lnTo>
                    <a:pt x="3198522" y="382892"/>
                  </a:lnTo>
                  <a:lnTo>
                    <a:pt x="3238698" y="342792"/>
                  </a:lnTo>
                  <a:lnTo>
                    <a:pt x="3278874" y="244482"/>
                  </a:lnTo>
                  <a:lnTo>
                    <a:pt x="3320346" y="258711"/>
                  </a:lnTo>
                  <a:lnTo>
                    <a:pt x="3360522" y="239307"/>
                  </a:lnTo>
                  <a:lnTo>
                    <a:pt x="3400698" y="175923"/>
                  </a:lnTo>
                  <a:lnTo>
                    <a:pt x="3440874" y="81494"/>
                  </a:lnTo>
                  <a:lnTo>
                    <a:pt x="3481050" y="68558"/>
                  </a:lnTo>
                  <a:lnTo>
                    <a:pt x="3522522" y="119007"/>
                  </a:lnTo>
                  <a:lnTo>
                    <a:pt x="3562698" y="206968"/>
                  </a:lnTo>
                  <a:lnTo>
                    <a:pt x="3602874" y="267766"/>
                  </a:lnTo>
                  <a:lnTo>
                    <a:pt x="3643050" y="289756"/>
                  </a:lnTo>
                  <a:lnTo>
                    <a:pt x="3684522" y="244482"/>
                  </a:lnTo>
                  <a:lnTo>
                    <a:pt x="3724698" y="240601"/>
                  </a:lnTo>
                  <a:lnTo>
                    <a:pt x="3764873" y="218610"/>
                  </a:lnTo>
                  <a:lnTo>
                    <a:pt x="3805049" y="324682"/>
                  </a:lnTo>
                  <a:lnTo>
                    <a:pt x="3846521" y="333737"/>
                  </a:lnTo>
                  <a:lnTo>
                    <a:pt x="3886697" y="287169"/>
                  </a:lnTo>
                  <a:lnTo>
                    <a:pt x="3926873" y="296224"/>
                  </a:lnTo>
                  <a:lnTo>
                    <a:pt x="3967049" y="293637"/>
                  </a:lnTo>
                  <a:lnTo>
                    <a:pt x="4008521" y="296224"/>
                  </a:lnTo>
                  <a:lnTo>
                    <a:pt x="4048697" y="289756"/>
                  </a:lnTo>
                  <a:lnTo>
                    <a:pt x="4088873" y="272940"/>
                  </a:lnTo>
                  <a:lnTo>
                    <a:pt x="4129049" y="283288"/>
                  </a:lnTo>
                  <a:lnTo>
                    <a:pt x="4169225" y="271646"/>
                  </a:lnTo>
                  <a:lnTo>
                    <a:pt x="4210697" y="244482"/>
                  </a:lnTo>
                  <a:lnTo>
                    <a:pt x="4250873" y="275527"/>
                  </a:lnTo>
                  <a:lnTo>
                    <a:pt x="4291049" y="265178"/>
                  </a:lnTo>
                  <a:lnTo>
                    <a:pt x="4331225" y="256124"/>
                  </a:lnTo>
                  <a:lnTo>
                    <a:pt x="4372697" y="256124"/>
                  </a:lnTo>
                  <a:lnTo>
                    <a:pt x="4412872" y="257417"/>
                  </a:lnTo>
                  <a:lnTo>
                    <a:pt x="4453048" y="250949"/>
                  </a:lnTo>
                  <a:lnTo>
                    <a:pt x="4493224" y="227665"/>
                  </a:lnTo>
                  <a:lnTo>
                    <a:pt x="4534696" y="217317"/>
                  </a:lnTo>
                  <a:lnTo>
                    <a:pt x="4574872" y="205675"/>
                  </a:lnTo>
                  <a:lnTo>
                    <a:pt x="4615048" y="204381"/>
                  </a:lnTo>
                  <a:lnTo>
                    <a:pt x="4655224" y="181097"/>
                  </a:lnTo>
                  <a:lnTo>
                    <a:pt x="4696696" y="181097"/>
                  </a:lnTo>
                  <a:lnTo>
                    <a:pt x="4736872" y="178510"/>
                  </a:lnTo>
                  <a:lnTo>
                    <a:pt x="4777048" y="144878"/>
                  </a:lnTo>
                  <a:lnTo>
                    <a:pt x="4817224" y="178510"/>
                  </a:lnTo>
                  <a:lnTo>
                    <a:pt x="4857400" y="195326"/>
                  </a:lnTo>
                  <a:lnTo>
                    <a:pt x="4898872" y="214730"/>
                  </a:lnTo>
                  <a:lnTo>
                    <a:pt x="4939048" y="208262"/>
                  </a:lnTo>
                  <a:lnTo>
                    <a:pt x="4979224" y="248362"/>
                  </a:lnTo>
                  <a:lnTo>
                    <a:pt x="5019399" y="247069"/>
                  </a:lnTo>
                  <a:lnTo>
                    <a:pt x="5060871" y="271646"/>
                  </a:lnTo>
                  <a:lnTo>
                    <a:pt x="5101047" y="257417"/>
                  </a:lnTo>
                  <a:lnTo>
                    <a:pt x="5141223" y="296224"/>
                  </a:lnTo>
                  <a:lnTo>
                    <a:pt x="5181399" y="293637"/>
                  </a:lnTo>
                  <a:lnTo>
                    <a:pt x="5222871" y="315627"/>
                  </a:lnTo>
                  <a:lnTo>
                    <a:pt x="5263047" y="289756"/>
                  </a:lnTo>
                  <a:lnTo>
                    <a:pt x="5303223" y="226372"/>
                  </a:lnTo>
                  <a:lnTo>
                    <a:pt x="5343399" y="199207"/>
                  </a:lnTo>
                  <a:lnTo>
                    <a:pt x="5384871" y="194033"/>
                  </a:lnTo>
                  <a:lnTo>
                    <a:pt x="5425047" y="231546"/>
                  </a:lnTo>
                  <a:lnTo>
                    <a:pt x="5465223" y="205675"/>
                  </a:lnTo>
                  <a:lnTo>
                    <a:pt x="5505399" y="204381"/>
                  </a:lnTo>
                  <a:lnTo>
                    <a:pt x="5545575" y="209556"/>
                  </a:lnTo>
                  <a:lnTo>
                    <a:pt x="5587047" y="206968"/>
                  </a:lnTo>
                  <a:lnTo>
                    <a:pt x="5627223" y="197914"/>
                  </a:lnTo>
                  <a:lnTo>
                    <a:pt x="5667398" y="205675"/>
                  </a:lnTo>
                  <a:lnTo>
                    <a:pt x="5707574" y="169455"/>
                  </a:lnTo>
                  <a:lnTo>
                    <a:pt x="5749046" y="181097"/>
                  </a:lnTo>
                  <a:lnTo>
                    <a:pt x="5789222" y="190152"/>
                  </a:lnTo>
                  <a:lnTo>
                    <a:pt x="5829398" y="225078"/>
                  </a:lnTo>
                  <a:lnTo>
                    <a:pt x="5869574" y="194033"/>
                  </a:lnTo>
                  <a:lnTo>
                    <a:pt x="5911046" y="200501"/>
                  </a:lnTo>
                  <a:lnTo>
                    <a:pt x="5951222" y="160400"/>
                  </a:lnTo>
                  <a:lnTo>
                    <a:pt x="5991398" y="87961"/>
                  </a:lnTo>
                  <a:lnTo>
                    <a:pt x="6031574" y="72439"/>
                  </a:lnTo>
                  <a:lnTo>
                    <a:pt x="6073046" y="103484"/>
                  </a:lnTo>
                  <a:lnTo>
                    <a:pt x="6113222" y="87961"/>
                  </a:lnTo>
                  <a:lnTo>
                    <a:pt x="6153398" y="53035"/>
                  </a:lnTo>
                  <a:lnTo>
                    <a:pt x="6193574" y="19403"/>
                  </a:lnTo>
                  <a:lnTo>
                    <a:pt x="6233750" y="0"/>
                  </a:lnTo>
                  <a:lnTo>
                    <a:pt x="6275221" y="2587"/>
                  </a:lnTo>
                  <a:lnTo>
                    <a:pt x="6315397" y="41393"/>
                  </a:lnTo>
                  <a:lnTo>
                    <a:pt x="6355573" y="31045"/>
                  </a:lnTo>
                  <a:lnTo>
                    <a:pt x="6395749" y="2587"/>
                  </a:lnTo>
                  <a:lnTo>
                    <a:pt x="6437221" y="16816"/>
                  </a:lnTo>
                  <a:lnTo>
                    <a:pt x="6477397" y="72439"/>
                  </a:lnTo>
                  <a:lnTo>
                    <a:pt x="6517573" y="73732"/>
                  </a:lnTo>
                  <a:lnTo>
                    <a:pt x="6557749" y="65971"/>
                  </a:lnTo>
                  <a:lnTo>
                    <a:pt x="6599221" y="59503"/>
                  </a:lnTo>
                </a:path>
              </a:pathLst>
            </a:custGeom>
            <a:ln w="37513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8667" y="4625831"/>
              <a:ext cx="6599555" cy="424815"/>
            </a:xfrm>
            <a:custGeom>
              <a:avLst/>
              <a:gdLst/>
              <a:ahLst/>
              <a:cxnLst/>
              <a:rect l="l" t="t" r="r" b="b"/>
              <a:pathLst>
                <a:path w="6599555" h="424814">
                  <a:moveTo>
                    <a:pt x="0" y="168162"/>
                  </a:moveTo>
                  <a:lnTo>
                    <a:pt x="41471" y="135823"/>
                  </a:lnTo>
                  <a:lnTo>
                    <a:pt x="81647" y="173336"/>
                  </a:lnTo>
                  <a:lnTo>
                    <a:pt x="121823" y="275527"/>
                  </a:lnTo>
                  <a:lnTo>
                    <a:pt x="161999" y="270353"/>
                  </a:lnTo>
                  <a:lnTo>
                    <a:pt x="202175" y="325976"/>
                  </a:lnTo>
                  <a:lnTo>
                    <a:pt x="243647" y="341498"/>
                  </a:lnTo>
                  <a:lnTo>
                    <a:pt x="283823" y="424286"/>
                  </a:lnTo>
                  <a:lnTo>
                    <a:pt x="323999" y="403589"/>
                  </a:lnTo>
                  <a:lnTo>
                    <a:pt x="364175" y="410057"/>
                  </a:lnTo>
                  <a:lnTo>
                    <a:pt x="405647" y="385479"/>
                  </a:lnTo>
                  <a:lnTo>
                    <a:pt x="445823" y="372544"/>
                  </a:lnTo>
                  <a:lnTo>
                    <a:pt x="485999" y="329856"/>
                  </a:lnTo>
                  <a:lnTo>
                    <a:pt x="526175" y="314334"/>
                  </a:lnTo>
                  <a:lnTo>
                    <a:pt x="567647" y="291050"/>
                  </a:lnTo>
                  <a:lnTo>
                    <a:pt x="607823" y="243188"/>
                  </a:lnTo>
                  <a:lnTo>
                    <a:pt x="647998" y="177217"/>
                  </a:lnTo>
                  <a:lnTo>
                    <a:pt x="688174" y="285875"/>
                  </a:lnTo>
                  <a:lnTo>
                    <a:pt x="729646" y="270353"/>
                  </a:lnTo>
                  <a:lnTo>
                    <a:pt x="769822" y="238014"/>
                  </a:lnTo>
                  <a:lnTo>
                    <a:pt x="809998" y="208262"/>
                  </a:lnTo>
                  <a:lnTo>
                    <a:pt x="850174" y="196620"/>
                  </a:lnTo>
                  <a:lnTo>
                    <a:pt x="890350" y="239307"/>
                  </a:lnTo>
                  <a:lnTo>
                    <a:pt x="931822" y="230252"/>
                  </a:lnTo>
                  <a:lnTo>
                    <a:pt x="971998" y="221198"/>
                  </a:lnTo>
                  <a:lnTo>
                    <a:pt x="1012174" y="256124"/>
                  </a:lnTo>
                  <a:lnTo>
                    <a:pt x="1052350" y="297517"/>
                  </a:lnTo>
                  <a:lnTo>
                    <a:pt x="1093822" y="325976"/>
                  </a:lnTo>
                  <a:lnTo>
                    <a:pt x="1133998" y="291050"/>
                  </a:lnTo>
                  <a:lnTo>
                    <a:pt x="1174174" y="289756"/>
                  </a:lnTo>
                  <a:lnTo>
                    <a:pt x="1214350" y="288462"/>
                  </a:lnTo>
                  <a:lnTo>
                    <a:pt x="1255821" y="240601"/>
                  </a:lnTo>
                  <a:lnTo>
                    <a:pt x="1295997" y="263885"/>
                  </a:lnTo>
                  <a:lnTo>
                    <a:pt x="1336173" y="265178"/>
                  </a:lnTo>
                  <a:lnTo>
                    <a:pt x="1376349" y="267766"/>
                  </a:lnTo>
                  <a:lnTo>
                    <a:pt x="1417821" y="250949"/>
                  </a:lnTo>
                  <a:lnTo>
                    <a:pt x="1457997" y="248362"/>
                  </a:lnTo>
                  <a:lnTo>
                    <a:pt x="1498173" y="249656"/>
                  </a:lnTo>
                  <a:lnTo>
                    <a:pt x="1538349" y="275527"/>
                  </a:lnTo>
                  <a:lnTo>
                    <a:pt x="1578525" y="271646"/>
                  </a:lnTo>
                  <a:lnTo>
                    <a:pt x="1619997" y="280701"/>
                  </a:lnTo>
                  <a:lnTo>
                    <a:pt x="1660173" y="301398"/>
                  </a:lnTo>
                  <a:lnTo>
                    <a:pt x="1700349" y="331150"/>
                  </a:lnTo>
                  <a:lnTo>
                    <a:pt x="1740525" y="315627"/>
                  </a:lnTo>
                  <a:lnTo>
                    <a:pt x="1781997" y="335031"/>
                  </a:lnTo>
                  <a:lnTo>
                    <a:pt x="1822173" y="354434"/>
                  </a:lnTo>
                  <a:lnTo>
                    <a:pt x="1862349" y="341498"/>
                  </a:lnTo>
                  <a:lnTo>
                    <a:pt x="1902524" y="320801"/>
                  </a:lnTo>
                  <a:lnTo>
                    <a:pt x="1943996" y="345379"/>
                  </a:lnTo>
                  <a:lnTo>
                    <a:pt x="1984172" y="325976"/>
                  </a:lnTo>
                  <a:lnTo>
                    <a:pt x="2024348" y="329856"/>
                  </a:lnTo>
                  <a:lnTo>
                    <a:pt x="2064524" y="350553"/>
                  </a:lnTo>
                  <a:lnTo>
                    <a:pt x="2105996" y="368663"/>
                  </a:lnTo>
                  <a:lnTo>
                    <a:pt x="2146172" y="377718"/>
                  </a:lnTo>
                  <a:lnTo>
                    <a:pt x="2186348" y="371250"/>
                  </a:lnTo>
                  <a:lnTo>
                    <a:pt x="2226524" y="373837"/>
                  </a:lnTo>
                  <a:lnTo>
                    <a:pt x="2266700" y="386773"/>
                  </a:lnTo>
                  <a:lnTo>
                    <a:pt x="2308172" y="345379"/>
                  </a:lnTo>
                  <a:lnTo>
                    <a:pt x="2348348" y="327269"/>
                  </a:lnTo>
                  <a:lnTo>
                    <a:pt x="2388524" y="331150"/>
                  </a:lnTo>
                  <a:lnTo>
                    <a:pt x="2428700" y="349260"/>
                  </a:lnTo>
                  <a:lnTo>
                    <a:pt x="2470172" y="358315"/>
                  </a:lnTo>
                  <a:lnTo>
                    <a:pt x="2510347" y="340205"/>
                  </a:lnTo>
                  <a:lnTo>
                    <a:pt x="2550523" y="386773"/>
                  </a:lnTo>
                  <a:lnTo>
                    <a:pt x="2590699" y="385479"/>
                  </a:lnTo>
                  <a:lnTo>
                    <a:pt x="2632171" y="369957"/>
                  </a:lnTo>
                  <a:lnTo>
                    <a:pt x="2672347" y="358315"/>
                  </a:lnTo>
                  <a:lnTo>
                    <a:pt x="2712523" y="363489"/>
                  </a:lnTo>
                  <a:lnTo>
                    <a:pt x="2752699" y="351847"/>
                  </a:lnTo>
                  <a:lnTo>
                    <a:pt x="2794171" y="367369"/>
                  </a:lnTo>
                  <a:lnTo>
                    <a:pt x="2834347" y="379011"/>
                  </a:lnTo>
                  <a:lnTo>
                    <a:pt x="2874523" y="376424"/>
                  </a:lnTo>
                  <a:lnTo>
                    <a:pt x="2914699" y="379011"/>
                  </a:lnTo>
                  <a:lnTo>
                    <a:pt x="2954875" y="380305"/>
                  </a:lnTo>
                  <a:lnTo>
                    <a:pt x="2996347" y="379011"/>
                  </a:lnTo>
                  <a:lnTo>
                    <a:pt x="3036523" y="377718"/>
                  </a:lnTo>
                  <a:lnTo>
                    <a:pt x="3076699" y="354434"/>
                  </a:lnTo>
                  <a:lnTo>
                    <a:pt x="3116875" y="351847"/>
                  </a:lnTo>
                  <a:lnTo>
                    <a:pt x="3158346" y="331150"/>
                  </a:lnTo>
                  <a:lnTo>
                    <a:pt x="3198522" y="322095"/>
                  </a:lnTo>
                  <a:lnTo>
                    <a:pt x="3238698" y="283288"/>
                  </a:lnTo>
                  <a:lnTo>
                    <a:pt x="3278874" y="203088"/>
                  </a:lnTo>
                  <a:lnTo>
                    <a:pt x="3320346" y="206968"/>
                  </a:lnTo>
                  <a:lnTo>
                    <a:pt x="3360522" y="191446"/>
                  </a:lnTo>
                  <a:lnTo>
                    <a:pt x="3400698" y="126768"/>
                  </a:lnTo>
                  <a:lnTo>
                    <a:pt x="3440874" y="25871"/>
                  </a:lnTo>
                  <a:lnTo>
                    <a:pt x="3481050" y="0"/>
                  </a:lnTo>
                  <a:lnTo>
                    <a:pt x="3522522" y="49155"/>
                  </a:lnTo>
                  <a:lnTo>
                    <a:pt x="3562698" y="139704"/>
                  </a:lnTo>
                  <a:lnTo>
                    <a:pt x="3602874" y="206968"/>
                  </a:lnTo>
                  <a:lnTo>
                    <a:pt x="3643050" y="228959"/>
                  </a:lnTo>
                  <a:lnTo>
                    <a:pt x="3684522" y="181097"/>
                  </a:lnTo>
                  <a:lnTo>
                    <a:pt x="3724698" y="172042"/>
                  </a:lnTo>
                  <a:lnTo>
                    <a:pt x="3764873" y="157813"/>
                  </a:lnTo>
                  <a:lnTo>
                    <a:pt x="3805049" y="275527"/>
                  </a:lnTo>
                  <a:lnTo>
                    <a:pt x="3846521" y="283288"/>
                  </a:lnTo>
                  <a:lnTo>
                    <a:pt x="3886697" y="236720"/>
                  </a:lnTo>
                  <a:lnTo>
                    <a:pt x="3926873" y="245775"/>
                  </a:lnTo>
                  <a:lnTo>
                    <a:pt x="3967049" y="249656"/>
                  </a:lnTo>
                  <a:lnTo>
                    <a:pt x="4008521" y="247069"/>
                  </a:lnTo>
                  <a:lnTo>
                    <a:pt x="4048697" y="240601"/>
                  </a:lnTo>
                  <a:lnTo>
                    <a:pt x="4088873" y="225078"/>
                  </a:lnTo>
                  <a:lnTo>
                    <a:pt x="4129049" y="236720"/>
                  </a:lnTo>
                  <a:lnTo>
                    <a:pt x="4169225" y="222491"/>
                  </a:lnTo>
                  <a:lnTo>
                    <a:pt x="4210697" y="200501"/>
                  </a:lnTo>
                  <a:lnTo>
                    <a:pt x="4250873" y="222491"/>
                  </a:lnTo>
                  <a:lnTo>
                    <a:pt x="4291049" y="213436"/>
                  </a:lnTo>
                  <a:lnTo>
                    <a:pt x="4331225" y="201794"/>
                  </a:lnTo>
                  <a:lnTo>
                    <a:pt x="4372697" y="204381"/>
                  </a:lnTo>
                  <a:lnTo>
                    <a:pt x="4412872" y="214730"/>
                  </a:lnTo>
                  <a:lnTo>
                    <a:pt x="4453048" y="219904"/>
                  </a:lnTo>
                  <a:lnTo>
                    <a:pt x="4493224" y="209556"/>
                  </a:lnTo>
                  <a:lnTo>
                    <a:pt x="4534696" y="196620"/>
                  </a:lnTo>
                  <a:lnTo>
                    <a:pt x="4574872" y="183684"/>
                  </a:lnTo>
                  <a:lnTo>
                    <a:pt x="4615048" y="186272"/>
                  </a:lnTo>
                  <a:lnTo>
                    <a:pt x="4655224" y="179804"/>
                  </a:lnTo>
                  <a:lnTo>
                    <a:pt x="4696696" y="190152"/>
                  </a:lnTo>
                  <a:lnTo>
                    <a:pt x="4736872" y="192739"/>
                  </a:lnTo>
                  <a:lnTo>
                    <a:pt x="4777048" y="166868"/>
                  </a:lnTo>
                  <a:lnTo>
                    <a:pt x="4817224" y="199207"/>
                  </a:lnTo>
                  <a:lnTo>
                    <a:pt x="4857400" y="212143"/>
                  </a:lnTo>
                  <a:lnTo>
                    <a:pt x="4898872" y="225078"/>
                  </a:lnTo>
                  <a:lnTo>
                    <a:pt x="4939048" y="223785"/>
                  </a:lnTo>
                  <a:lnTo>
                    <a:pt x="4979224" y="260004"/>
                  </a:lnTo>
                  <a:lnTo>
                    <a:pt x="5019399" y="254830"/>
                  </a:lnTo>
                  <a:lnTo>
                    <a:pt x="5060871" y="278114"/>
                  </a:lnTo>
                  <a:lnTo>
                    <a:pt x="5101047" y="263885"/>
                  </a:lnTo>
                  <a:lnTo>
                    <a:pt x="5141223" y="296224"/>
                  </a:lnTo>
                  <a:lnTo>
                    <a:pt x="5181399" y="297517"/>
                  </a:lnTo>
                  <a:lnTo>
                    <a:pt x="5222871" y="311747"/>
                  </a:lnTo>
                  <a:lnTo>
                    <a:pt x="5263047" y="298811"/>
                  </a:lnTo>
                  <a:lnTo>
                    <a:pt x="5303223" y="245775"/>
                  </a:lnTo>
                  <a:lnTo>
                    <a:pt x="5343399" y="223785"/>
                  </a:lnTo>
                  <a:lnTo>
                    <a:pt x="5384871" y="226372"/>
                  </a:lnTo>
                  <a:lnTo>
                    <a:pt x="5425047" y="252243"/>
                  </a:lnTo>
                  <a:lnTo>
                    <a:pt x="5465223" y="240601"/>
                  </a:lnTo>
                  <a:lnTo>
                    <a:pt x="5505399" y="247069"/>
                  </a:lnTo>
                  <a:lnTo>
                    <a:pt x="5545575" y="253536"/>
                  </a:lnTo>
                  <a:lnTo>
                    <a:pt x="5587047" y="250949"/>
                  </a:lnTo>
                  <a:lnTo>
                    <a:pt x="5627223" y="248362"/>
                  </a:lnTo>
                  <a:lnTo>
                    <a:pt x="5667398" y="256124"/>
                  </a:lnTo>
                  <a:lnTo>
                    <a:pt x="5707574" y="230252"/>
                  </a:lnTo>
                  <a:lnTo>
                    <a:pt x="5749046" y="240601"/>
                  </a:lnTo>
                  <a:lnTo>
                    <a:pt x="5789222" y="254830"/>
                  </a:lnTo>
                  <a:lnTo>
                    <a:pt x="5829398" y="274233"/>
                  </a:lnTo>
                  <a:lnTo>
                    <a:pt x="5869574" y="257417"/>
                  </a:lnTo>
                  <a:lnTo>
                    <a:pt x="5911046" y="258711"/>
                  </a:lnTo>
                  <a:lnTo>
                    <a:pt x="5951222" y="239307"/>
                  </a:lnTo>
                  <a:lnTo>
                    <a:pt x="5991398" y="191446"/>
                  </a:lnTo>
                  <a:lnTo>
                    <a:pt x="6031574" y="178510"/>
                  </a:lnTo>
                  <a:lnTo>
                    <a:pt x="6073046" y="205675"/>
                  </a:lnTo>
                  <a:lnTo>
                    <a:pt x="6113222" y="204381"/>
                  </a:lnTo>
                  <a:lnTo>
                    <a:pt x="6153398" y="179804"/>
                  </a:lnTo>
                  <a:lnTo>
                    <a:pt x="6193574" y="168162"/>
                  </a:lnTo>
                  <a:lnTo>
                    <a:pt x="6233750" y="166868"/>
                  </a:lnTo>
                  <a:lnTo>
                    <a:pt x="6275221" y="162988"/>
                  </a:lnTo>
                  <a:lnTo>
                    <a:pt x="6315397" y="172042"/>
                  </a:lnTo>
                  <a:lnTo>
                    <a:pt x="6355573" y="172042"/>
                  </a:lnTo>
                  <a:lnTo>
                    <a:pt x="6395749" y="146171"/>
                  </a:lnTo>
                  <a:lnTo>
                    <a:pt x="6437221" y="150052"/>
                  </a:lnTo>
                  <a:lnTo>
                    <a:pt x="6477397" y="178510"/>
                  </a:lnTo>
                  <a:lnTo>
                    <a:pt x="6517573" y="157813"/>
                  </a:lnTo>
                  <a:lnTo>
                    <a:pt x="6557749" y="153933"/>
                  </a:lnTo>
                  <a:lnTo>
                    <a:pt x="6599221" y="156520"/>
                  </a:lnTo>
                </a:path>
              </a:pathLst>
            </a:custGeom>
            <a:ln w="37513">
              <a:solidFill>
                <a:srgbClr val="BE9D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2731" y="2565196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4">
                  <a:moveTo>
                    <a:pt x="0" y="0"/>
                  </a:moveTo>
                  <a:lnTo>
                    <a:pt x="207359" y="0"/>
                  </a:lnTo>
                </a:path>
              </a:pathLst>
            </a:custGeom>
            <a:ln w="37513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7371" y="3606420"/>
            <a:ext cx="354330" cy="181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1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980"/>
              </a:spcBef>
            </a:pPr>
            <a:r>
              <a:rPr sz="1700" spc="-25" dirty="0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1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985"/>
              </a:spcBef>
            </a:pPr>
            <a:r>
              <a:rPr sz="1700" spc="-2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980"/>
              </a:spcBef>
            </a:pPr>
            <a:r>
              <a:rPr sz="17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371" y="3095681"/>
            <a:ext cx="3543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371" y="2584727"/>
            <a:ext cx="3543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371" y="2074095"/>
            <a:ext cx="3543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371" y="1563356"/>
            <a:ext cx="3543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585858"/>
                </a:solidFill>
                <a:latin typeface="Calibri"/>
                <a:cs typeface="Calibri"/>
              </a:rPr>
              <a:t>700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6437" y="5402466"/>
            <a:ext cx="6757034" cy="770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90"/>
              </a:lnSpc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08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08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09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09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13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01-Mar-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3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350" spc="-10" dirty="0">
                <a:solidFill>
                  <a:srgbClr val="585858"/>
                </a:solidFill>
                <a:latin typeface="Calibri"/>
                <a:cs typeface="Calibri"/>
              </a:rPr>
              <a:t>01-Sep-</a:t>
            </a:r>
            <a:r>
              <a:rPr sz="1350" spc="-25" dirty="0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1293" y="1269504"/>
            <a:ext cx="361124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dirty="0">
                <a:solidFill>
                  <a:srgbClr val="585858"/>
                </a:solidFill>
                <a:latin typeface="Calibri"/>
                <a:cs typeface="Calibri"/>
              </a:rPr>
              <a:t>New</a:t>
            </a:r>
            <a:r>
              <a:rPr sz="1500" b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85858"/>
                </a:solidFill>
                <a:latin typeface="Calibri"/>
                <a:cs typeface="Calibri"/>
              </a:rPr>
              <a:t>China</a:t>
            </a:r>
            <a:r>
              <a:rPr sz="1500" b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85858"/>
                </a:solidFill>
                <a:latin typeface="Calibri"/>
                <a:cs typeface="Calibri"/>
              </a:rPr>
              <a:t>Vs</a:t>
            </a:r>
            <a:r>
              <a:rPr sz="1500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85858"/>
                </a:solidFill>
                <a:latin typeface="Calibri"/>
                <a:cs typeface="Calibri"/>
              </a:rPr>
              <a:t>Chinese</a:t>
            </a:r>
            <a:r>
              <a:rPr sz="1500" b="1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85858"/>
                </a:solidFill>
                <a:latin typeface="Calibri"/>
                <a:cs typeface="Calibri"/>
              </a:rPr>
              <a:t>Broader</a:t>
            </a:r>
            <a:r>
              <a:rPr sz="1500" b="1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585858"/>
                </a:solidFill>
                <a:latin typeface="Calibri"/>
                <a:cs typeface="Calibri"/>
              </a:rPr>
              <a:t>Market</a:t>
            </a:r>
            <a:r>
              <a:rPr sz="1500" b="1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585858"/>
                </a:solidFill>
                <a:latin typeface="Calibri"/>
                <a:cs typeface="Calibri"/>
              </a:rPr>
              <a:t>Index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22731" y="200120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359" y="0"/>
                </a:lnTo>
              </a:path>
            </a:pathLst>
          </a:custGeom>
          <a:ln w="37513">
            <a:solidFill>
              <a:srgbClr val="566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39034" y="1835219"/>
            <a:ext cx="3484879" cy="84899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5"/>
              </a:spcBef>
            </a:pP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CSI</a:t>
            </a:r>
            <a:r>
              <a:rPr sz="17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Marketgrader</a:t>
            </a:r>
            <a:r>
              <a:rPr sz="17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China</a:t>
            </a:r>
            <a:r>
              <a:rPr sz="17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New</a:t>
            </a:r>
            <a:r>
              <a:rPr sz="17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585858"/>
                </a:solidFill>
                <a:latin typeface="Calibri"/>
                <a:cs typeface="Calibri"/>
              </a:rPr>
              <a:t>economy Index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Shenzen</a:t>
            </a:r>
            <a:r>
              <a:rPr sz="17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CSI</a:t>
            </a:r>
            <a:r>
              <a:rPr sz="17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r>
              <a:rPr sz="1700" b="1" spc="-10" dirty="0">
                <a:solidFill>
                  <a:srgbClr val="585858"/>
                </a:solidFill>
                <a:latin typeface="Calibri"/>
                <a:cs typeface="Calibri"/>
              </a:rPr>
              <a:t> Index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22731" y="3129186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359" y="0"/>
                </a:lnTo>
              </a:path>
            </a:pathLst>
          </a:custGeom>
          <a:ln w="37513">
            <a:solidFill>
              <a:srgbClr val="BE9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39034" y="2962984"/>
            <a:ext cx="24003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Shanghai</a:t>
            </a:r>
            <a:r>
              <a:rPr sz="17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585858"/>
                </a:solidFill>
                <a:latin typeface="Calibri"/>
                <a:cs typeface="Calibri"/>
              </a:rPr>
              <a:t>Composite</a:t>
            </a:r>
            <a:r>
              <a:rPr sz="17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585858"/>
                </a:solidFill>
                <a:latin typeface="Calibri"/>
                <a:cs typeface="Calibri"/>
              </a:rPr>
              <a:t>Index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spc="-50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see</a:t>
            </a:r>
            <a:r>
              <a:rPr spc="-45" dirty="0"/>
              <a:t> </a:t>
            </a:r>
            <a:r>
              <a:rPr dirty="0"/>
              <a:t>from</a:t>
            </a:r>
            <a:r>
              <a:rPr spc="-6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graph</a:t>
            </a:r>
            <a:r>
              <a:rPr spc="-5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stocks</a:t>
            </a:r>
            <a:r>
              <a:rPr spc="-55" dirty="0"/>
              <a:t> </a:t>
            </a:r>
            <a:r>
              <a:rPr spc="-25" dirty="0"/>
              <a:t>in </a:t>
            </a:r>
            <a:r>
              <a:rPr dirty="0"/>
              <a:t>New</a:t>
            </a:r>
            <a:r>
              <a:rPr spc="-55" dirty="0"/>
              <a:t> </a:t>
            </a:r>
            <a:r>
              <a:rPr dirty="0"/>
              <a:t>economy</a:t>
            </a:r>
            <a:r>
              <a:rPr spc="-45" dirty="0"/>
              <a:t> </a:t>
            </a:r>
            <a:r>
              <a:rPr dirty="0"/>
              <a:t>China</a:t>
            </a:r>
            <a:r>
              <a:rPr spc="-50" dirty="0"/>
              <a:t> </a:t>
            </a:r>
            <a:r>
              <a:rPr dirty="0"/>
              <a:t>has</a:t>
            </a:r>
            <a:r>
              <a:rPr spc="-50" dirty="0"/>
              <a:t> </a:t>
            </a:r>
            <a:r>
              <a:rPr spc="-10" dirty="0"/>
              <a:t>outperformed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broader</a:t>
            </a:r>
            <a:r>
              <a:rPr spc="-55" dirty="0"/>
              <a:t> </a:t>
            </a:r>
            <a:r>
              <a:rPr dirty="0"/>
              <a:t>markets</a:t>
            </a:r>
            <a:r>
              <a:rPr spc="-5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10" dirty="0"/>
              <a:t>China.</a:t>
            </a:r>
          </a:p>
          <a:p>
            <a:pPr marL="12700" marR="5080">
              <a:lnSpc>
                <a:spcPct val="100000"/>
              </a:lnSpc>
              <a:spcBef>
                <a:spcPts val="1505"/>
              </a:spcBef>
            </a:pPr>
            <a:r>
              <a:rPr dirty="0"/>
              <a:t>Indian</a:t>
            </a:r>
            <a:r>
              <a:rPr spc="-45" dirty="0"/>
              <a:t> </a:t>
            </a:r>
            <a:r>
              <a:rPr spc="-10" dirty="0"/>
              <a:t>economy</a:t>
            </a:r>
            <a:r>
              <a:rPr spc="-45" dirty="0"/>
              <a:t> </a:t>
            </a:r>
            <a:r>
              <a:rPr dirty="0"/>
              <a:t>too</a:t>
            </a:r>
            <a:r>
              <a:rPr spc="-4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witnessing</a:t>
            </a:r>
            <a:r>
              <a:rPr spc="-50" dirty="0"/>
              <a:t> </a:t>
            </a:r>
            <a:r>
              <a:rPr spc="-25" dirty="0"/>
              <a:t>the </a:t>
            </a:r>
            <a:r>
              <a:rPr dirty="0"/>
              <a:t>similar</a:t>
            </a:r>
            <a:r>
              <a:rPr spc="-35" dirty="0"/>
              <a:t> </a:t>
            </a:r>
            <a:r>
              <a:rPr dirty="0"/>
              <a:t>trend</a:t>
            </a:r>
            <a:r>
              <a:rPr spc="-45" dirty="0"/>
              <a:t> </a:t>
            </a:r>
            <a:r>
              <a:rPr dirty="0"/>
              <a:t>with</a:t>
            </a:r>
            <a:r>
              <a:rPr spc="355" dirty="0"/>
              <a:t> </a:t>
            </a:r>
            <a:r>
              <a:rPr dirty="0"/>
              <a:t>new</a:t>
            </a:r>
            <a:r>
              <a:rPr spc="-35" dirty="0"/>
              <a:t> </a:t>
            </a:r>
            <a:r>
              <a:rPr dirty="0"/>
              <a:t>economy</a:t>
            </a:r>
            <a:r>
              <a:rPr spc="-30" dirty="0"/>
              <a:t> </a:t>
            </a:r>
            <a:r>
              <a:rPr spc="-10" dirty="0"/>
              <a:t>sectors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companies</a:t>
            </a:r>
            <a:r>
              <a:rPr spc="-55" dirty="0"/>
              <a:t> </a:t>
            </a:r>
            <a:r>
              <a:rPr dirty="0"/>
              <a:t>likely</a:t>
            </a:r>
            <a:r>
              <a:rPr spc="-5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showcase</a:t>
            </a:r>
            <a:r>
              <a:rPr spc="-50" dirty="0"/>
              <a:t> </a:t>
            </a:r>
            <a:r>
              <a:rPr spc="-10" dirty="0"/>
              <a:t>strong </a:t>
            </a:r>
            <a:r>
              <a:rPr dirty="0"/>
              <a:t>growth</a:t>
            </a:r>
            <a:r>
              <a:rPr spc="-65" dirty="0"/>
              <a:t> </a:t>
            </a:r>
            <a:r>
              <a:rPr dirty="0"/>
              <a:t>relative</a:t>
            </a:r>
            <a:r>
              <a:rPr spc="-7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broader</a:t>
            </a:r>
            <a:r>
              <a:rPr spc="-65" dirty="0"/>
              <a:t> </a:t>
            </a:r>
            <a:r>
              <a:rPr dirty="0"/>
              <a:t>market</a:t>
            </a:r>
            <a:r>
              <a:rPr spc="-80" dirty="0"/>
              <a:t> </a:t>
            </a:r>
            <a:r>
              <a:rPr spc="-25" dirty="0"/>
              <a:t>in </a:t>
            </a:r>
            <a:r>
              <a:rPr dirty="0"/>
              <a:t>coming</a:t>
            </a:r>
            <a:r>
              <a:rPr spc="-65" dirty="0"/>
              <a:t> </a:t>
            </a:r>
            <a:r>
              <a:rPr spc="-10" dirty="0"/>
              <a:t>years.</a:t>
            </a:r>
          </a:p>
          <a:p>
            <a:pPr marL="12700" marR="109220">
              <a:lnSpc>
                <a:spcPct val="100000"/>
              </a:lnSpc>
              <a:spcBef>
                <a:spcPts val="1500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u="sng" spc="-10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MarketGrader</a:t>
            </a:r>
            <a:r>
              <a:rPr u="sng" spc="-30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 </a:t>
            </a:r>
            <a:r>
              <a:rPr u="sng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China</a:t>
            </a:r>
            <a:r>
              <a:rPr u="sng" spc="-25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 </a:t>
            </a:r>
            <a:r>
              <a:rPr u="sng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New</a:t>
            </a:r>
            <a:r>
              <a:rPr u="sng" spc="-30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 </a:t>
            </a:r>
            <a:r>
              <a:rPr u="sng" spc="-10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Economy</a:t>
            </a:r>
            <a:r>
              <a:rPr spc="-10" dirty="0">
                <a:solidFill>
                  <a:srgbClr val="566333"/>
                </a:solidFill>
              </a:rPr>
              <a:t> </a:t>
            </a:r>
            <a:r>
              <a:rPr u="sng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Index</a:t>
            </a:r>
            <a:r>
              <a:rPr u="sng" spc="-55" dirty="0">
                <a:solidFill>
                  <a:srgbClr val="566333"/>
                </a:solidFill>
                <a:uFill>
                  <a:solidFill>
                    <a:srgbClr val="566333"/>
                  </a:solidFill>
                </a:uFill>
              </a:rPr>
              <a:t> </a:t>
            </a:r>
            <a:r>
              <a:rPr dirty="0"/>
              <a:t>seeks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follow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20" dirty="0"/>
              <a:t>most </a:t>
            </a:r>
            <a:r>
              <a:rPr spc="-10" dirty="0"/>
              <a:t>fundamentally</a:t>
            </a:r>
            <a:r>
              <a:rPr spc="-45" dirty="0"/>
              <a:t> </a:t>
            </a:r>
            <a:r>
              <a:rPr dirty="0"/>
              <a:t>sound</a:t>
            </a:r>
            <a:r>
              <a:rPr spc="-50" dirty="0"/>
              <a:t> </a:t>
            </a:r>
            <a:r>
              <a:rPr dirty="0"/>
              <a:t>companies</a:t>
            </a:r>
            <a:r>
              <a:rPr spc="-40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best</a:t>
            </a:r>
            <a:r>
              <a:rPr spc="-50" dirty="0"/>
              <a:t> </a:t>
            </a:r>
            <a:r>
              <a:rPr dirty="0"/>
              <a:t>growth</a:t>
            </a:r>
            <a:r>
              <a:rPr spc="-40" dirty="0"/>
              <a:t> </a:t>
            </a:r>
            <a:r>
              <a:rPr dirty="0"/>
              <a:t>prospects</a:t>
            </a:r>
            <a:r>
              <a:rPr spc="-5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25" dirty="0"/>
              <a:t>the </a:t>
            </a:r>
            <a:r>
              <a:rPr dirty="0"/>
              <a:t>Consumer</a:t>
            </a:r>
            <a:r>
              <a:rPr spc="-85" dirty="0"/>
              <a:t> </a:t>
            </a:r>
            <a:r>
              <a:rPr dirty="0"/>
              <a:t>Staples,</a:t>
            </a:r>
            <a:r>
              <a:rPr spc="-75" dirty="0"/>
              <a:t> </a:t>
            </a:r>
            <a:r>
              <a:rPr spc="-10" dirty="0"/>
              <a:t>Consumer Discretionary,</a:t>
            </a:r>
            <a:r>
              <a:rPr spc="-35" dirty="0"/>
              <a:t> </a:t>
            </a:r>
            <a:r>
              <a:rPr spc="-30" dirty="0"/>
              <a:t>Technology,</a:t>
            </a:r>
            <a:r>
              <a:rPr spc="-5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Health </a:t>
            </a:r>
            <a:r>
              <a:rPr dirty="0"/>
              <a:t>Care</a:t>
            </a:r>
            <a:r>
              <a:rPr spc="-50" dirty="0"/>
              <a:t> </a:t>
            </a:r>
            <a:r>
              <a:rPr dirty="0"/>
              <a:t>sectors</a:t>
            </a:r>
            <a:r>
              <a:rPr spc="-70" dirty="0"/>
              <a:t> </a:t>
            </a:r>
            <a:r>
              <a:rPr dirty="0"/>
              <a:t>that</a:t>
            </a:r>
            <a:r>
              <a:rPr spc="-65" dirty="0"/>
              <a:t> </a:t>
            </a:r>
            <a:r>
              <a:rPr dirty="0"/>
              <a:t>are</a:t>
            </a:r>
            <a:r>
              <a:rPr spc="-50" dirty="0"/>
              <a:t> </a:t>
            </a:r>
            <a:r>
              <a:rPr dirty="0"/>
              <a:t>domiciled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dirty="0"/>
              <a:t>listed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Mainland</a:t>
            </a:r>
            <a:r>
              <a:rPr spc="-30" dirty="0"/>
              <a:t> </a:t>
            </a:r>
            <a:r>
              <a:rPr spc="-10" dirty="0"/>
              <a:t>China.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23036" y="6296355"/>
            <a:ext cx="25742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Source: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Bloomberg/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Grader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4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dirty="0"/>
              <a:t>Stock</a:t>
            </a:r>
            <a:r>
              <a:rPr spc="-55" dirty="0"/>
              <a:t> </a:t>
            </a:r>
            <a:r>
              <a:rPr dirty="0"/>
              <a:t>Selection</a:t>
            </a:r>
            <a:r>
              <a:rPr spc="-40" dirty="0"/>
              <a:t> </a:t>
            </a:r>
            <a:r>
              <a:rPr spc="-10" dirty="0"/>
              <a:t>Process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283" y="894803"/>
            <a:ext cx="11411966" cy="57558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382" y="263779"/>
            <a:ext cx="3355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4P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Stock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4314" y="6178092"/>
            <a:ext cx="572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Companies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undergo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Analysis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Universe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2698" y="1152905"/>
            <a:ext cx="3810000" cy="2483485"/>
          </a:xfrm>
          <a:custGeom>
            <a:avLst/>
            <a:gdLst/>
            <a:ahLst/>
            <a:cxnLst/>
            <a:rect l="l" t="t" r="r" b="b"/>
            <a:pathLst>
              <a:path w="3810000" h="2483485">
                <a:moveTo>
                  <a:pt x="3810000" y="0"/>
                </a:moveTo>
                <a:lnTo>
                  <a:pt x="413893" y="0"/>
                </a:lnTo>
                <a:lnTo>
                  <a:pt x="365621" y="2784"/>
                </a:lnTo>
                <a:lnTo>
                  <a:pt x="318986" y="10930"/>
                </a:lnTo>
                <a:lnTo>
                  <a:pt x="274298" y="24127"/>
                </a:lnTo>
                <a:lnTo>
                  <a:pt x="231867" y="42066"/>
                </a:lnTo>
                <a:lnTo>
                  <a:pt x="192004" y="64434"/>
                </a:lnTo>
                <a:lnTo>
                  <a:pt x="155018" y="90923"/>
                </a:lnTo>
                <a:lnTo>
                  <a:pt x="121221" y="121221"/>
                </a:lnTo>
                <a:lnTo>
                  <a:pt x="90923" y="155018"/>
                </a:lnTo>
                <a:lnTo>
                  <a:pt x="64434" y="192004"/>
                </a:lnTo>
                <a:lnTo>
                  <a:pt x="42066" y="231867"/>
                </a:lnTo>
                <a:lnTo>
                  <a:pt x="24127" y="274298"/>
                </a:lnTo>
                <a:lnTo>
                  <a:pt x="10930" y="318986"/>
                </a:lnTo>
                <a:lnTo>
                  <a:pt x="2784" y="365621"/>
                </a:lnTo>
                <a:lnTo>
                  <a:pt x="0" y="413893"/>
                </a:lnTo>
                <a:lnTo>
                  <a:pt x="0" y="2483485"/>
                </a:lnTo>
                <a:lnTo>
                  <a:pt x="3810000" y="2483485"/>
                </a:lnTo>
                <a:lnTo>
                  <a:pt x="3810000" y="0"/>
                </a:lnTo>
                <a:close/>
              </a:path>
            </a:pathLst>
          </a:custGeom>
          <a:solidFill>
            <a:srgbClr val="7B5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77285" y="1299209"/>
            <a:ext cx="2021839" cy="1721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Past</a:t>
            </a:r>
            <a:r>
              <a:rPr sz="2400" b="1" spc="-114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  <a:p>
            <a:pPr marL="20320" marR="14604" algn="ctr">
              <a:lnSpc>
                <a:spcPct val="127699"/>
              </a:lnSpc>
              <a:spcBef>
                <a:spcPts val="53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Moat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/Market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Share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300">
              <a:latin typeface="Calibri"/>
              <a:cs typeface="Calibri"/>
            </a:endParaRPr>
          </a:p>
          <a:p>
            <a:pPr marL="137160" marR="129539" indent="-635" algn="ctr">
              <a:lnSpc>
                <a:spcPts val="1989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sheet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13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ROE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ROCE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etc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79997" y="1140205"/>
            <a:ext cx="3835400" cy="2508885"/>
            <a:chOff x="6079997" y="1140205"/>
            <a:chExt cx="3835400" cy="2508885"/>
          </a:xfrm>
        </p:grpSpPr>
        <p:sp>
          <p:nvSpPr>
            <p:cNvPr id="7" name="object 7"/>
            <p:cNvSpPr/>
            <p:nvPr/>
          </p:nvSpPr>
          <p:spPr>
            <a:xfrm>
              <a:off x="6092697" y="1152905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396106" y="0"/>
                  </a:moveTo>
                  <a:lnTo>
                    <a:pt x="0" y="0"/>
                  </a:lnTo>
                  <a:lnTo>
                    <a:pt x="0" y="2483485"/>
                  </a:lnTo>
                  <a:lnTo>
                    <a:pt x="3810000" y="2483485"/>
                  </a:lnTo>
                  <a:lnTo>
                    <a:pt x="3810000" y="413893"/>
                  </a:lnTo>
                  <a:lnTo>
                    <a:pt x="3807215" y="365621"/>
                  </a:lnTo>
                  <a:lnTo>
                    <a:pt x="3799069" y="318986"/>
                  </a:lnTo>
                  <a:lnTo>
                    <a:pt x="3785872" y="274298"/>
                  </a:lnTo>
                  <a:lnTo>
                    <a:pt x="3767933" y="231867"/>
                  </a:lnTo>
                  <a:lnTo>
                    <a:pt x="3745565" y="192004"/>
                  </a:lnTo>
                  <a:lnTo>
                    <a:pt x="3719076" y="155018"/>
                  </a:lnTo>
                  <a:lnTo>
                    <a:pt x="3688778" y="121221"/>
                  </a:lnTo>
                  <a:lnTo>
                    <a:pt x="3654981" y="90923"/>
                  </a:lnTo>
                  <a:lnTo>
                    <a:pt x="3617995" y="64434"/>
                  </a:lnTo>
                  <a:lnTo>
                    <a:pt x="3578132" y="42066"/>
                  </a:lnTo>
                  <a:lnTo>
                    <a:pt x="3535701" y="24127"/>
                  </a:lnTo>
                  <a:lnTo>
                    <a:pt x="3491013" y="10930"/>
                  </a:lnTo>
                  <a:lnTo>
                    <a:pt x="3444378" y="2784"/>
                  </a:lnTo>
                  <a:lnTo>
                    <a:pt x="3396106" y="0"/>
                  </a:lnTo>
                  <a:close/>
                </a:path>
              </a:pathLst>
            </a:custGeom>
            <a:solidFill>
              <a:srgbClr val="BC9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2697" y="1152905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0" y="0"/>
                  </a:moveTo>
                  <a:lnTo>
                    <a:pt x="3396106" y="0"/>
                  </a:lnTo>
                  <a:lnTo>
                    <a:pt x="3444378" y="2784"/>
                  </a:lnTo>
                  <a:lnTo>
                    <a:pt x="3491013" y="10930"/>
                  </a:lnTo>
                  <a:lnTo>
                    <a:pt x="3535701" y="24127"/>
                  </a:lnTo>
                  <a:lnTo>
                    <a:pt x="3578132" y="42066"/>
                  </a:lnTo>
                  <a:lnTo>
                    <a:pt x="3617995" y="64434"/>
                  </a:lnTo>
                  <a:lnTo>
                    <a:pt x="3654981" y="90923"/>
                  </a:lnTo>
                  <a:lnTo>
                    <a:pt x="3688778" y="121221"/>
                  </a:lnTo>
                  <a:lnTo>
                    <a:pt x="3719076" y="155018"/>
                  </a:lnTo>
                  <a:lnTo>
                    <a:pt x="3745565" y="192004"/>
                  </a:lnTo>
                  <a:lnTo>
                    <a:pt x="3767933" y="231867"/>
                  </a:lnTo>
                  <a:lnTo>
                    <a:pt x="3785872" y="274298"/>
                  </a:lnTo>
                  <a:lnTo>
                    <a:pt x="3799069" y="318986"/>
                  </a:lnTo>
                  <a:lnTo>
                    <a:pt x="3807215" y="365621"/>
                  </a:lnTo>
                  <a:lnTo>
                    <a:pt x="3810000" y="413893"/>
                  </a:lnTo>
                  <a:lnTo>
                    <a:pt x="3810000" y="2483485"/>
                  </a:lnTo>
                  <a:lnTo>
                    <a:pt x="0" y="248348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96939" y="1424762"/>
            <a:ext cx="3001010" cy="146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Present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Analysis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1300" dirty="0">
                <a:latin typeface="Calibri"/>
                <a:cs typeface="Calibri"/>
              </a:rPr>
              <a:t>Current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vs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Historical</a:t>
            </a:r>
            <a:endParaRPr sz="1300">
              <a:latin typeface="Calibri"/>
              <a:cs typeface="Calibri"/>
            </a:endParaRPr>
          </a:p>
          <a:p>
            <a:pPr marL="12700" marR="5080" algn="ctr">
              <a:lnSpc>
                <a:spcPct val="126899"/>
              </a:lnSpc>
              <a:spcBef>
                <a:spcPts val="15"/>
              </a:spcBef>
            </a:pPr>
            <a:r>
              <a:rPr sz="1300" spc="-10" dirty="0">
                <a:latin typeface="Calibri"/>
                <a:cs typeface="Calibri"/>
              </a:rPr>
              <a:t>Valuation,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Margins,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leverage,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Asset</a:t>
            </a:r>
            <a:r>
              <a:rPr sz="1300" spc="-10" dirty="0">
                <a:latin typeface="Calibri"/>
                <a:cs typeface="Calibri"/>
              </a:rPr>
              <a:t> Turnover </a:t>
            </a:r>
            <a:r>
              <a:rPr sz="1300" dirty="0">
                <a:latin typeface="Calibri"/>
                <a:cs typeface="Calibri"/>
              </a:rPr>
              <a:t>Capacity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utilisation</a:t>
            </a:r>
            <a:endParaRPr sz="13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20"/>
              </a:spcBef>
            </a:pPr>
            <a:r>
              <a:rPr sz="1300" dirty="0">
                <a:latin typeface="Calibri"/>
                <a:cs typeface="Calibri"/>
              </a:rPr>
              <a:t>Capex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Cashflow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69998" y="3623690"/>
            <a:ext cx="3835400" cy="2508885"/>
            <a:chOff x="2269998" y="3623690"/>
            <a:chExt cx="3835400" cy="2508885"/>
          </a:xfrm>
        </p:grpSpPr>
        <p:sp>
          <p:nvSpPr>
            <p:cNvPr id="11" name="object 11"/>
            <p:cNvSpPr/>
            <p:nvPr/>
          </p:nvSpPr>
          <p:spPr>
            <a:xfrm>
              <a:off x="2282698" y="3636390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810000" y="0"/>
                  </a:moveTo>
                  <a:lnTo>
                    <a:pt x="0" y="0"/>
                  </a:lnTo>
                  <a:lnTo>
                    <a:pt x="0" y="2069452"/>
                  </a:lnTo>
                  <a:lnTo>
                    <a:pt x="2784" y="2117721"/>
                  </a:lnTo>
                  <a:lnTo>
                    <a:pt x="10930" y="2164355"/>
                  </a:lnTo>
                  <a:lnTo>
                    <a:pt x="24127" y="2209043"/>
                  </a:lnTo>
                  <a:lnTo>
                    <a:pt x="42066" y="2251474"/>
                  </a:lnTo>
                  <a:lnTo>
                    <a:pt x="64434" y="2291339"/>
                  </a:lnTo>
                  <a:lnTo>
                    <a:pt x="90923" y="2328326"/>
                  </a:lnTo>
                  <a:lnTo>
                    <a:pt x="121221" y="2362125"/>
                  </a:lnTo>
                  <a:lnTo>
                    <a:pt x="155018" y="2392425"/>
                  </a:lnTo>
                  <a:lnTo>
                    <a:pt x="192004" y="2418916"/>
                  </a:lnTo>
                  <a:lnTo>
                    <a:pt x="231867" y="2441287"/>
                  </a:lnTo>
                  <a:lnTo>
                    <a:pt x="274298" y="2459227"/>
                  </a:lnTo>
                  <a:lnTo>
                    <a:pt x="318986" y="2472426"/>
                  </a:lnTo>
                  <a:lnTo>
                    <a:pt x="365621" y="2480573"/>
                  </a:lnTo>
                  <a:lnTo>
                    <a:pt x="413893" y="2483357"/>
                  </a:lnTo>
                  <a:lnTo>
                    <a:pt x="3810000" y="2483357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2698" y="3636390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810000" y="2483357"/>
                  </a:moveTo>
                  <a:lnTo>
                    <a:pt x="413893" y="2483357"/>
                  </a:lnTo>
                  <a:lnTo>
                    <a:pt x="365621" y="2480573"/>
                  </a:lnTo>
                  <a:lnTo>
                    <a:pt x="318986" y="2472426"/>
                  </a:lnTo>
                  <a:lnTo>
                    <a:pt x="274298" y="2459227"/>
                  </a:lnTo>
                  <a:lnTo>
                    <a:pt x="231867" y="2441287"/>
                  </a:lnTo>
                  <a:lnTo>
                    <a:pt x="192004" y="2418916"/>
                  </a:lnTo>
                  <a:lnTo>
                    <a:pt x="155018" y="2392425"/>
                  </a:lnTo>
                  <a:lnTo>
                    <a:pt x="121221" y="2362125"/>
                  </a:lnTo>
                  <a:lnTo>
                    <a:pt x="90923" y="2328326"/>
                  </a:lnTo>
                  <a:lnTo>
                    <a:pt x="64434" y="2291339"/>
                  </a:lnTo>
                  <a:lnTo>
                    <a:pt x="42066" y="2251474"/>
                  </a:lnTo>
                  <a:lnTo>
                    <a:pt x="24127" y="2209043"/>
                  </a:lnTo>
                  <a:lnTo>
                    <a:pt x="10930" y="2164355"/>
                  </a:lnTo>
                  <a:lnTo>
                    <a:pt x="2784" y="2117721"/>
                  </a:lnTo>
                  <a:lnTo>
                    <a:pt x="0" y="2069452"/>
                  </a:lnTo>
                  <a:lnTo>
                    <a:pt x="0" y="0"/>
                  </a:lnTo>
                  <a:lnTo>
                    <a:pt x="3810000" y="0"/>
                  </a:lnTo>
                  <a:lnTo>
                    <a:pt x="3810000" y="248335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28722" y="4250893"/>
            <a:ext cx="2916555" cy="1303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Pedigree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27299"/>
              </a:lnSpc>
              <a:spcBef>
                <a:spcPts val="74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3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Qualification Corporate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Practices Shareholding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patterns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79997" y="3623690"/>
            <a:ext cx="3835400" cy="2508885"/>
            <a:chOff x="6079997" y="3623690"/>
            <a:chExt cx="3835400" cy="2508885"/>
          </a:xfrm>
        </p:grpSpPr>
        <p:sp>
          <p:nvSpPr>
            <p:cNvPr id="15" name="object 15"/>
            <p:cNvSpPr/>
            <p:nvPr/>
          </p:nvSpPr>
          <p:spPr>
            <a:xfrm>
              <a:off x="6092697" y="3636390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810000" y="0"/>
                  </a:moveTo>
                  <a:lnTo>
                    <a:pt x="0" y="0"/>
                  </a:lnTo>
                  <a:lnTo>
                    <a:pt x="0" y="2483357"/>
                  </a:lnTo>
                  <a:lnTo>
                    <a:pt x="3396106" y="2483357"/>
                  </a:lnTo>
                  <a:lnTo>
                    <a:pt x="3444378" y="2480573"/>
                  </a:lnTo>
                  <a:lnTo>
                    <a:pt x="3491013" y="2472426"/>
                  </a:lnTo>
                  <a:lnTo>
                    <a:pt x="3535701" y="2459227"/>
                  </a:lnTo>
                  <a:lnTo>
                    <a:pt x="3578132" y="2441287"/>
                  </a:lnTo>
                  <a:lnTo>
                    <a:pt x="3617995" y="2418916"/>
                  </a:lnTo>
                  <a:lnTo>
                    <a:pt x="3654981" y="2392425"/>
                  </a:lnTo>
                  <a:lnTo>
                    <a:pt x="3688778" y="2362125"/>
                  </a:lnTo>
                  <a:lnTo>
                    <a:pt x="3719076" y="2328326"/>
                  </a:lnTo>
                  <a:lnTo>
                    <a:pt x="3745565" y="2291339"/>
                  </a:lnTo>
                  <a:lnTo>
                    <a:pt x="3767933" y="2251474"/>
                  </a:lnTo>
                  <a:lnTo>
                    <a:pt x="3785872" y="2209043"/>
                  </a:lnTo>
                  <a:lnTo>
                    <a:pt x="3799069" y="2164355"/>
                  </a:lnTo>
                  <a:lnTo>
                    <a:pt x="3807215" y="2117721"/>
                  </a:lnTo>
                  <a:lnTo>
                    <a:pt x="3810000" y="2069452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5E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2697" y="3636390"/>
              <a:ext cx="3810000" cy="2483485"/>
            </a:xfrm>
            <a:custGeom>
              <a:avLst/>
              <a:gdLst/>
              <a:ahLst/>
              <a:cxnLst/>
              <a:rect l="l" t="t" r="r" b="b"/>
              <a:pathLst>
                <a:path w="3810000" h="2483485">
                  <a:moveTo>
                    <a:pt x="3810000" y="0"/>
                  </a:moveTo>
                  <a:lnTo>
                    <a:pt x="3810000" y="2069452"/>
                  </a:lnTo>
                  <a:lnTo>
                    <a:pt x="3807215" y="2117721"/>
                  </a:lnTo>
                  <a:lnTo>
                    <a:pt x="3799069" y="2164355"/>
                  </a:lnTo>
                  <a:lnTo>
                    <a:pt x="3785872" y="2209043"/>
                  </a:lnTo>
                  <a:lnTo>
                    <a:pt x="3767933" y="2251474"/>
                  </a:lnTo>
                  <a:lnTo>
                    <a:pt x="3745565" y="2291339"/>
                  </a:lnTo>
                  <a:lnTo>
                    <a:pt x="3719076" y="2328326"/>
                  </a:lnTo>
                  <a:lnTo>
                    <a:pt x="3688778" y="2362125"/>
                  </a:lnTo>
                  <a:lnTo>
                    <a:pt x="3654981" y="2392425"/>
                  </a:lnTo>
                  <a:lnTo>
                    <a:pt x="3617995" y="2418916"/>
                  </a:lnTo>
                  <a:lnTo>
                    <a:pt x="3578132" y="2441287"/>
                  </a:lnTo>
                  <a:lnTo>
                    <a:pt x="3535701" y="2459227"/>
                  </a:lnTo>
                  <a:lnTo>
                    <a:pt x="3491013" y="2472426"/>
                  </a:lnTo>
                  <a:lnTo>
                    <a:pt x="3444378" y="2480573"/>
                  </a:lnTo>
                  <a:lnTo>
                    <a:pt x="3396106" y="2483357"/>
                  </a:lnTo>
                  <a:lnTo>
                    <a:pt x="0" y="2483357"/>
                  </a:lnTo>
                  <a:lnTo>
                    <a:pt x="0" y="0"/>
                  </a:lnTo>
                  <a:lnTo>
                    <a:pt x="3810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84391" y="3938712"/>
            <a:ext cx="2628265" cy="201676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720"/>
              </a:spcBef>
            </a:pPr>
            <a:r>
              <a:rPr sz="2400" b="1" spc="-10" dirty="0">
                <a:latin typeface="Calibri"/>
                <a:cs typeface="Calibri"/>
              </a:rPr>
              <a:t>Potential</a:t>
            </a:r>
            <a:endParaRPr sz="2400">
              <a:latin typeface="Calibri"/>
              <a:cs typeface="Calibri"/>
            </a:endParaRPr>
          </a:p>
          <a:p>
            <a:pPr marL="105410" marR="99060" algn="ctr">
              <a:lnSpc>
                <a:spcPct val="127099"/>
              </a:lnSpc>
              <a:spcBef>
                <a:spcPts val="495"/>
              </a:spcBef>
            </a:pPr>
            <a:r>
              <a:rPr sz="1400" dirty="0">
                <a:latin typeface="Calibri"/>
                <a:cs typeface="Calibri"/>
              </a:rPr>
              <a:t>Sector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Outook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Favourable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Macro </a:t>
            </a:r>
            <a:r>
              <a:rPr sz="1400" spc="-10" dirty="0">
                <a:latin typeface="Calibri"/>
                <a:cs typeface="Calibri"/>
              </a:rPr>
              <a:t>Sufficient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capacity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400" spc="-10" dirty="0">
                <a:latin typeface="Calibri"/>
                <a:cs typeface="Calibri"/>
              </a:rPr>
              <a:t>Outstanding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Book,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Calibri"/>
                <a:cs typeface="Calibri"/>
              </a:rPr>
              <a:t>Multi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Contract,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Client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Addition,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latin typeface="Calibri"/>
                <a:cs typeface="Calibri"/>
              </a:rPr>
              <a:t>Product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Pipeline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etc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72176" y="3253613"/>
            <a:ext cx="1241425" cy="765810"/>
            <a:chOff x="5472176" y="3253613"/>
            <a:chExt cx="1241425" cy="76581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876" y="3266313"/>
              <a:ext cx="1215644" cy="74002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84876" y="3266313"/>
              <a:ext cx="1216025" cy="740410"/>
            </a:xfrm>
            <a:custGeom>
              <a:avLst/>
              <a:gdLst/>
              <a:ahLst/>
              <a:cxnLst/>
              <a:rect l="l" t="t" r="r" b="b"/>
              <a:pathLst>
                <a:path w="1216025" h="740410">
                  <a:moveTo>
                    <a:pt x="0" y="123316"/>
                  </a:moveTo>
                  <a:lnTo>
                    <a:pt x="9695" y="75330"/>
                  </a:lnTo>
                  <a:lnTo>
                    <a:pt x="36131" y="36131"/>
                  </a:lnTo>
                  <a:lnTo>
                    <a:pt x="75330" y="9695"/>
                  </a:lnTo>
                  <a:lnTo>
                    <a:pt x="123316" y="0"/>
                  </a:lnTo>
                  <a:lnTo>
                    <a:pt x="1092327" y="0"/>
                  </a:lnTo>
                  <a:lnTo>
                    <a:pt x="1140313" y="9695"/>
                  </a:lnTo>
                  <a:lnTo>
                    <a:pt x="1179512" y="36131"/>
                  </a:lnTo>
                  <a:lnTo>
                    <a:pt x="1205948" y="75330"/>
                  </a:lnTo>
                  <a:lnTo>
                    <a:pt x="1215644" y="123316"/>
                  </a:lnTo>
                  <a:lnTo>
                    <a:pt x="1215644" y="616712"/>
                  </a:lnTo>
                  <a:lnTo>
                    <a:pt x="1205948" y="664698"/>
                  </a:lnTo>
                  <a:lnTo>
                    <a:pt x="1179512" y="703897"/>
                  </a:lnTo>
                  <a:lnTo>
                    <a:pt x="1140313" y="730333"/>
                  </a:lnTo>
                  <a:lnTo>
                    <a:pt x="1092327" y="740029"/>
                  </a:lnTo>
                  <a:lnTo>
                    <a:pt x="123316" y="740029"/>
                  </a:lnTo>
                  <a:lnTo>
                    <a:pt x="75330" y="730333"/>
                  </a:lnTo>
                  <a:lnTo>
                    <a:pt x="36131" y="703897"/>
                  </a:lnTo>
                  <a:lnTo>
                    <a:pt x="9695" y="664698"/>
                  </a:lnTo>
                  <a:lnTo>
                    <a:pt x="0" y="616712"/>
                  </a:lnTo>
                  <a:lnTo>
                    <a:pt x="0" y="1233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85434" y="3351021"/>
            <a:ext cx="4165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latin typeface="Calibri"/>
                <a:cs typeface="Calibri"/>
              </a:rPr>
              <a:t>4P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680" y="244551"/>
            <a:ext cx="2080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Portfolio</a:t>
            </a:r>
            <a:r>
              <a:rPr spc="-65" dirty="0"/>
              <a:t> </a:t>
            </a:r>
            <a:r>
              <a:rPr spc="-10" dirty="0"/>
              <a:t>Strategy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40570" y="1965972"/>
            <a:ext cx="1577975" cy="751840"/>
            <a:chOff x="9340570" y="1965972"/>
            <a:chExt cx="1577975" cy="751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0570" y="1996433"/>
              <a:ext cx="1577392" cy="7208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6232" y="1965972"/>
              <a:ext cx="1304544" cy="582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57360" y="2012949"/>
              <a:ext cx="1494155" cy="647065"/>
            </a:xfrm>
            <a:custGeom>
              <a:avLst/>
              <a:gdLst/>
              <a:ahLst/>
              <a:cxnLst/>
              <a:rect l="l" t="t" r="r" b="b"/>
              <a:pathLst>
                <a:path w="1494154" h="647064">
                  <a:moveTo>
                    <a:pt x="1493901" y="0"/>
                  </a:moveTo>
                  <a:lnTo>
                    <a:pt x="0" y="0"/>
                  </a:lnTo>
                  <a:lnTo>
                    <a:pt x="0" y="372745"/>
                  </a:lnTo>
                  <a:lnTo>
                    <a:pt x="671068" y="372745"/>
                  </a:lnTo>
                  <a:lnTo>
                    <a:pt x="671068" y="474345"/>
                  </a:lnTo>
                  <a:lnTo>
                    <a:pt x="611759" y="474345"/>
                  </a:lnTo>
                  <a:lnTo>
                    <a:pt x="746887" y="647064"/>
                  </a:lnTo>
                  <a:lnTo>
                    <a:pt x="882142" y="474345"/>
                  </a:lnTo>
                  <a:lnTo>
                    <a:pt x="822833" y="474345"/>
                  </a:lnTo>
                  <a:lnTo>
                    <a:pt x="822833" y="372745"/>
                  </a:lnTo>
                  <a:lnTo>
                    <a:pt x="1493901" y="372745"/>
                  </a:lnTo>
                  <a:lnTo>
                    <a:pt x="1493901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628378" y="2034666"/>
            <a:ext cx="953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7364" y="2788920"/>
            <a:ext cx="2951226" cy="29512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481819" y="2999358"/>
            <a:ext cx="124587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147320">
              <a:lnSpc>
                <a:spcPts val="1750"/>
              </a:lnSpc>
              <a:spcBef>
                <a:spcPts val="2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Max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Sector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7047" y="3648455"/>
            <a:ext cx="1911857" cy="194843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33966" y="4109084"/>
            <a:ext cx="942340" cy="9378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59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Max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Single Stock Allocation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6090" y="289382"/>
            <a:ext cx="2029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Decennium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9675" y="1712404"/>
            <a:ext cx="2850515" cy="3896360"/>
            <a:chOff x="679675" y="1712404"/>
            <a:chExt cx="2850515" cy="38963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675" y="2790395"/>
              <a:ext cx="2825669" cy="28180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6604" y="2799080"/>
              <a:ext cx="2665730" cy="2665095"/>
            </a:xfrm>
            <a:custGeom>
              <a:avLst/>
              <a:gdLst/>
              <a:ahLst/>
              <a:cxnLst/>
              <a:rect l="l" t="t" r="r" b="b"/>
              <a:pathLst>
                <a:path w="2665729" h="2665095">
                  <a:moveTo>
                    <a:pt x="861860" y="0"/>
                  </a:moveTo>
                  <a:lnTo>
                    <a:pt x="861860" y="2665095"/>
                  </a:lnTo>
                </a:path>
                <a:path w="2665729" h="2665095">
                  <a:moveTo>
                    <a:pt x="1761909" y="0"/>
                  </a:moveTo>
                  <a:lnTo>
                    <a:pt x="1761909" y="2665095"/>
                  </a:lnTo>
                </a:path>
                <a:path w="2665729" h="2665095">
                  <a:moveTo>
                    <a:pt x="0" y="903224"/>
                  </a:moveTo>
                  <a:lnTo>
                    <a:pt x="2665133" y="903224"/>
                  </a:lnTo>
                </a:path>
                <a:path w="2665729" h="2665095">
                  <a:moveTo>
                    <a:pt x="0" y="1803273"/>
                  </a:moveTo>
                  <a:lnTo>
                    <a:pt x="2665133" y="1803273"/>
                  </a:lnTo>
                </a:path>
              </a:pathLst>
            </a:custGeom>
            <a:ln w="635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504" y="2799080"/>
              <a:ext cx="0" cy="2741295"/>
            </a:xfrm>
            <a:custGeom>
              <a:avLst/>
              <a:gdLst/>
              <a:ahLst/>
              <a:cxnLst/>
              <a:rect l="l" t="t" r="r" b="b"/>
              <a:pathLst>
                <a:path h="2741295">
                  <a:moveTo>
                    <a:pt x="0" y="0"/>
                  </a:moveTo>
                  <a:lnTo>
                    <a:pt x="0" y="2741295"/>
                  </a:lnTo>
                </a:path>
              </a:pathLst>
            </a:custGeom>
            <a:ln w="76200">
              <a:solidFill>
                <a:srgbClr val="566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0404" y="2799080"/>
              <a:ext cx="2741930" cy="2665095"/>
            </a:xfrm>
            <a:custGeom>
              <a:avLst/>
              <a:gdLst/>
              <a:ahLst/>
              <a:cxnLst/>
              <a:rect l="l" t="t" r="r" b="b"/>
              <a:pathLst>
                <a:path w="2741929" h="2665095">
                  <a:moveTo>
                    <a:pt x="2738158" y="0"/>
                  </a:moveTo>
                  <a:lnTo>
                    <a:pt x="2738158" y="2665095"/>
                  </a:lnTo>
                </a:path>
                <a:path w="2741929" h="2665095">
                  <a:moveTo>
                    <a:pt x="0" y="3175"/>
                  </a:moveTo>
                  <a:lnTo>
                    <a:pt x="2741333" y="3175"/>
                  </a:lnTo>
                </a:path>
              </a:pathLst>
            </a:custGeom>
            <a:ln w="635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0404" y="5502275"/>
              <a:ext cx="2741930" cy="0"/>
            </a:xfrm>
            <a:custGeom>
              <a:avLst/>
              <a:gdLst/>
              <a:ahLst/>
              <a:cxnLst/>
              <a:rect l="l" t="t" r="r" b="b"/>
              <a:pathLst>
                <a:path w="2741929">
                  <a:moveTo>
                    <a:pt x="0" y="0"/>
                  </a:moveTo>
                  <a:lnTo>
                    <a:pt x="2741333" y="0"/>
                  </a:lnTo>
                </a:path>
              </a:pathLst>
            </a:custGeom>
            <a:ln w="76200">
              <a:solidFill>
                <a:srgbClr val="566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8504" y="1717167"/>
              <a:ext cx="2700655" cy="1210310"/>
            </a:xfrm>
            <a:custGeom>
              <a:avLst/>
              <a:gdLst/>
              <a:ahLst/>
              <a:cxnLst/>
              <a:rect l="l" t="t" r="r" b="b"/>
              <a:pathLst>
                <a:path w="2700654" h="1210310">
                  <a:moveTo>
                    <a:pt x="0" y="103250"/>
                  </a:moveTo>
                  <a:lnTo>
                    <a:pt x="8111" y="63061"/>
                  </a:lnTo>
                  <a:lnTo>
                    <a:pt x="30233" y="30241"/>
                  </a:lnTo>
                  <a:lnTo>
                    <a:pt x="63045" y="8114"/>
                  </a:lnTo>
                  <a:lnTo>
                    <a:pt x="103225" y="0"/>
                  </a:lnTo>
                  <a:lnTo>
                    <a:pt x="1574965" y="0"/>
                  </a:lnTo>
                  <a:lnTo>
                    <a:pt x="2249970" y="0"/>
                  </a:lnTo>
                  <a:lnTo>
                    <a:pt x="2596807" y="0"/>
                  </a:lnTo>
                  <a:lnTo>
                    <a:pt x="2636996" y="8114"/>
                  </a:lnTo>
                  <a:lnTo>
                    <a:pt x="2669816" y="30241"/>
                  </a:lnTo>
                  <a:lnTo>
                    <a:pt x="2691943" y="63061"/>
                  </a:lnTo>
                  <a:lnTo>
                    <a:pt x="2700058" y="103250"/>
                  </a:lnTo>
                  <a:lnTo>
                    <a:pt x="2700058" y="361315"/>
                  </a:lnTo>
                  <a:lnTo>
                    <a:pt x="2700058" y="516128"/>
                  </a:lnTo>
                  <a:lnTo>
                    <a:pt x="2691943" y="556317"/>
                  </a:lnTo>
                  <a:lnTo>
                    <a:pt x="2669816" y="589137"/>
                  </a:lnTo>
                  <a:lnTo>
                    <a:pt x="2636996" y="611264"/>
                  </a:lnTo>
                  <a:lnTo>
                    <a:pt x="2596807" y="619379"/>
                  </a:lnTo>
                  <a:lnTo>
                    <a:pt x="2249970" y="619379"/>
                  </a:lnTo>
                  <a:lnTo>
                    <a:pt x="1990382" y="1210310"/>
                  </a:lnTo>
                  <a:lnTo>
                    <a:pt x="1574965" y="619379"/>
                  </a:lnTo>
                  <a:lnTo>
                    <a:pt x="103225" y="619379"/>
                  </a:lnTo>
                  <a:lnTo>
                    <a:pt x="63045" y="611264"/>
                  </a:lnTo>
                  <a:lnTo>
                    <a:pt x="30233" y="589137"/>
                  </a:lnTo>
                  <a:lnTo>
                    <a:pt x="8111" y="556317"/>
                  </a:lnTo>
                  <a:lnTo>
                    <a:pt x="0" y="516128"/>
                  </a:lnTo>
                  <a:lnTo>
                    <a:pt x="0" y="361315"/>
                  </a:lnTo>
                  <a:lnTo>
                    <a:pt x="0" y="103250"/>
                  </a:lnTo>
                  <a:close/>
                </a:path>
              </a:pathLst>
            </a:custGeom>
            <a:ln w="9525">
              <a:solidFill>
                <a:srgbClr val="FF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17854" y="1768601"/>
            <a:ext cx="24403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Portfolio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Positioning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Moderate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Aggressive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Reward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37588" y="3380232"/>
            <a:ext cx="1112520" cy="550545"/>
            <a:chOff x="2037588" y="3380232"/>
            <a:chExt cx="1112520" cy="55054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7588" y="3380232"/>
              <a:ext cx="1112520" cy="5257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9696" y="3409149"/>
              <a:ext cx="906792" cy="52124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53082" y="3433572"/>
              <a:ext cx="1009650" cy="423545"/>
            </a:xfrm>
            <a:custGeom>
              <a:avLst/>
              <a:gdLst/>
              <a:ahLst/>
              <a:cxnLst/>
              <a:rect l="l" t="t" r="r" b="b"/>
              <a:pathLst>
                <a:path w="1009650" h="423545">
                  <a:moveTo>
                    <a:pt x="939038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352805"/>
                  </a:lnTo>
                  <a:lnTo>
                    <a:pt x="5550" y="380287"/>
                  </a:lnTo>
                  <a:lnTo>
                    <a:pt x="20685" y="402732"/>
                  </a:lnTo>
                  <a:lnTo>
                    <a:pt x="43130" y="417867"/>
                  </a:lnTo>
                  <a:lnTo>
                    <a:pt x="70612" y="423417"/>
                  </a:lnTo>
                  <a:lnTo>
                    <a:pt x="939038" y="423417"/>
                  </a:lnTo>
                  <a:lnTo>
                    <a:pt x="966519" y="417867"/>
                  </a:lnTo>
                  <a:lnTo>
                    <a:pt x="988964" y="402732"/>
                  </a:lnTo>
                  <a:lnTo>
                    <a:pt x="1004099" y="380287"/>
                  </a:lnTo>
                  <a:lnTo>
                    <a:pt x="1009650" y="352805"/>
                  </a:lnTo>
                  <a:lnTo>
                    <a:pt x="1009650" y="70612"/>
                  </a:lnTo>
                  <a:lnTo>
                    <a:pt x="1004099" y="43130"/>
                  </a:lnTo>
                  <a:lnTo>
                    <a:pt x="988964" y="20685"/>
                  </a:lnTo>
                  <a:lnTo>
                    <a:pt x="966519" y="5550"/>
                  </a:lnTo>
                  <a:lnTo>
                    <a:pt x="939038" y="0"/>
                  </a:lnTo>
                  <a:close/>
                </a:path>
              </a:pathLst>
            </a:custGeom>
            <a:solidFill>
              <a:srgbClr val="BE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91639" y="3480308"/>
            <a:ext cx="17938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0" marR="593725" indent="254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Decennium Opportunity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1718" y="5566054"/>
            <a:ext cx="28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Low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8002" y="2549778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High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1209" y="5566054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High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70913" y="5566054"/>
            <a:ext cx="283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555" y="3918846"/>
            <a:ext cx="177800" cy="508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Reward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6000" y="3041904"/>
            <a:ext cx="1346453" cy="196519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264909" y="3788486"/>
            <a:ext cx="798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66715" y="4384547"/>
            <a:ext cx="2256282" cy="1338833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645911" y="4929378"/>
            <a:ext cx="931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Small </a:t>
            </a:r>
            <a:r>
              <a:rPr sz="1800" spc="-25" dirty="0">
                <a:latin typeface="Calibri"/>
                <a:cs typeface="Calibri"/>
              </a:rPr>
              <a:t>Cap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47259" y="3041904"/>
            <a:ext cx="1338834" cy="196519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264911" y="3665042"/>
            <a:ext cx="52832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ts val="2055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86300" y="2892551"/>
            <a:ext cx="2815590" cy="2890520"/>
            <a:chOff x="4686300" y="2892551"/>
            <a:chExt cx="2815590" cy="2890520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3619" y="2982467"/>
              <a:ext cx="1398270" cy="201853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96611" y="4969763"/>
              <a:ext cx="2378201" cy="81306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6300" y="2892551"/>
              <a:ext cx="1399794" cy="2145030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4325365" y="1713357"/>
            <a:ext cx="3541395" cy="1052830"/>
          </a:xfrm>
          <a:custGeom>
            <a:avLst/>
            <a:gdLst/>
            <a:ahLst/>
            <a:cxnLst/>
            <a:rect l="l" t="t" r="r" b="b"/>
            <a:pathLst>
              <a:path w="3541395" h="1052830">
                <a:moveTo>
                  <a:pt x="3541267" y="0"/>
                </a:moveTo>
                <a:lnTo>
                  <a:pt x="0" y="0"/>
                </a:lnTo>
                <a:lnTo>
                  <a:pt x="0" y="842009"/>
                </a:lnTo>
                <a:lnTo>
                  <a:pt x="1770634" y="1052576"/>
                </a:lnTo>
                <a:lnTo>
                  <a:pt x="3541267" y="842009"/>
                </a:lnTo>
                <a:lnTo>
                  <a:pt x="3541267" y="0"/>
                </a:lnTo>
                <a:close/>
              </a:path>
            </a:pathLst>
          </a:custGeom>
          <a:solidFill>
            <a:srgbClr val="566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95596" y="1841957"/>
            <a:ext cx="340106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Multi-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Style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investment,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Fund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manager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market condition.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1000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42664" y="1665223"/>
            <a:ext cx="0" cy="4320540"/>
          </a:xfrm>
          <a:custGeom>
            <a:avLst/>
            <a:gdLst/>
            <a:ahLst/>
            <a:cxnLst/>
            <a:rect l="l" t="t" r="r" b="b"/>
            <a:pathLst>
              <a:path h="4320540">
                <a:moveTo>
                  <a:pt x="0" y="0"/>
                </a:moveTo>
                <a:lnTo>
                  <a:pt x="0" y="4319943"/>
                </a:lnTo>
              </a:path>
            </a:pathLst>
          </a:custGeom>
          <a:ln w="19050">
            <a:solidFill>
              <a:srgbClr val="566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60639" y="1665223"/>
            <a:ext cx="0" cy="4320540"/>
          </a:xfrm>
          <a:custGeom>
            <a:avLst/>
            <a:gdLst/>
            <a:ahLst/>
            <a:cxnLst/>
            <a:rect l="l" t="t" r="r" b="b"/>
            <a:pathLst>
              <a:path h="4320540">
                <a:moveTo>
                  <a:pt x="0" y="0"/>
                </a:moveTo>
                <a:lnTo>
                  <a:pt x="0" y="4319943"/>
                </a:lnTo>
              </a:path>
            </a:pathLst>
          </a:custGeom>
          <a:ln w="19050">
            <a:solidFill>
              <a:srgbClr val="566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982" y="264998"/>
            <a:ext cx="2054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Re-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4563" y="2533650"/>
            <a:ext cx="2277745" cy="2238375"/>
            <a:chOff x="244563" y="2533650"/>
            <a:chExt cx="2277745" cy="2238375"/>
          </a:xfrm>
        </p:grpSpPr>
        <p:sp>
          <p:nvSpPr>
            <p:cNvPr id="4" name="object 4"/>
            <p:cNvSpPr/>
            <p:nvPr/>
          </p:nvSpPr>
          <p:spPr>
            <a:xfrm>
              <a:off x="244563" y="2533650"/>
              <a:ext cx="2277745" cy="2238375"/>
            </a:xfrm>
            <a:custGeom>
              <a:avLst/>
              <a:gdLst/>
              <a:ahLst/>
              <a:cxnLst/>
              <a:rect l="l" t="t" r="r" b="b"/>
              <a:pathLst>
                <a:path w="2277745" h="2238375">
                  <a:moveTo>
                    <a:pt x="1138593" y="0"/>
                  </a:moveTo>
                  <a:lnTo>
                    <a:pt x="1090464" y="981"/>
                  </a:lnTo>
                  <a:lnTo>
                    <a:pt x="1042844" y="3900"/>
                  </a:lnTo>
                  <a:lnTo>
                    <a:pt x="995772" y="8718"/>
                  </a:lnTo>
                  <a:lnTo>
                    <a:pt x="949289" y="15396"/>
                  </a:lnTo>
                  <a:lnTo>
                    <a:pt x="903434" y="23895"/>
                  </a:lnTo>
                  <a:lnTo>
                    <a:pt x="858245" y="34176"/>
                  </a:lnTo>
                  <a:lnTo>
                    <a:pt x="813764" y="46200"/>
                  </a:lnTo>
                  <a:lnTo>
                    <a:pt x="770028" y="59929"/>
                  </a:lnTo>
                  <a:lnTo>
                    <a:pt x="727079" y="75324"/>
                  </a:lnTo>
                  <a:lnTo>
                    <a:pt x="684955" y="92345"/>
                  </a:lnTo>
                  <a:lnTo>
                    <a:pt x="643695" y="110954"/>
                  </a:lnTo>
                  <a:lnTo>
                    <a:pt x="603340" y="131112"/>
                  </a:lnTo>
                  <a:lnTo>
                    <a:pt x="563928" y="152781"/>
                  </a:lnTo>
                  <a:lnTo>
                    <a:pt x="525500" y="175920"/>
                  </a:lnTo>
                  <a:lnTo>
                    <a:pt x="488095" y="200493"/>
                  </a:lnTo>
                  <a:lnTo>
                    <a:pt x="451753" y="226459"/>
                  </a:lnTo>
                  <a:lnTo>
                    <a:pt x="416512" y="253780"/>
                  </a:lnTo>
                  <a:lnTo>
                    <a:pt x="382413" y="282417"/>
                  </a:lnTo>
                  <a:lnTo>
                    <a:pt x="349494" y="312331"/>
                  </a:lnTo>
                  <a:lnTo>
                    <a:pt x="317797" y="343483"/>
                  </a:lnTo>
                  <a:lnTo>
                    <a:pt x="287359" y="375835"/>
                  </a:lnTo>
                  <a:lnTo>
                    <a:pt x="258221" y="409348"/>
                  </a:lnTo>
                  <a:lnTo>
                    <a:pt x="230421" y="443982"/>
                  </a:lnTo>
                  <a:lnTo>
                    <a:pt x="204001" y="479699"/>
                  </a:lnTo>
                  <a:lnTo>
                    <a:pt x="178998" y="516461"/>
                  </a:lnTo>
                  <a:lnTo>
                    <a:pt x="155454" y="554228"/>
                  </a:lnTo>
                  <a:lnTo>
                    <a:pt x="133406" y="592961"/>
                  </a:lnTo>
                  <a:lnTo>
                    <a:pt x="112895" y="632621"/>
                  </a:lnTo>
                  <a:lnTo>
                    <a:pt x="93960" y="673170"/>
                  </a:lnTo>
                  <a:lnTo>
                    <a:pt x="76641" y="714570"/>
                  </a:lnTo>
                  <a:lnTo>
                    <a:pt x="60978" y="756780"/>
                  </a:lnTo>
                  <a:lnTo>
                    <a:pt x="47009" y="799762"/>
                  </a:lnTo>
                  <a:lnTo>
                    <a:pt x="34774" y="843478"/>
                  </a:lnTo>
                  <a:lnTo>
                    <a:pt x="24313" y="887888"/>
                  </a:lnTo>
                  <a:lnTo>
                    <a:pt x="15666" y="932954"/>
                  </a:lnTo>
                  <a:lnTo>
                    <a:pt x="8871" y="978636"/>
                  </a:lnTo>
                  <a:lnTo>
                    <a:pt x="3969" y="1024897"/>
                  </a:lnTo>
                  <a:lnTo>
                    <a:pt x="998" y="1071697"/>
                  </a:lnTo>
                  <a:lnTo>
                    <a:pt x="0" y="1118997"/>
                  </a:lnTo>
                  <a:lnTo>
                    <a:pt x="998" y="1166296"/>
                  </a:lnTo>
                  <a:lnTo>
                    <a:pt x="3969" y="1213095"/>
                  </a:lnTo>
                  <a:lnTo>
                    <a:pt x="8871" y="1259354"/>
                  </a:lnTo>
                  <a:lnTo>
                    <a:pt x="15666" y="1305035"/>
                  </a:lnTo>
                  <a:lnTo>
                    <a:pt x="24313" y="1350099"/>
                  </a:lnTo>
                  <a:lnTo>
                    <a:pt x="34774" y="1394507"/>
                  </a:lnTo>
                  <a:lnTo>
                    <a:pt x="47009" y="1438220"/>
                  </a:lnTo>
                  <a:lnTo>
                    <a:pt x="60978" y="1481199"/>
                  </a:lnTo>
                  <a:lnTo>
                    <a:pt x="76641" y="1523406"/>
                  </a:lnTo>
                  <a:lnTo>
                    <a:pt x="93960" y="1564802"/>
                  </a:lnTo>
                  <a:lnTo>
                    <a:pt x="112895" y="1605347"/>
                  </a:lnTo>
                  <a:lnTo>
                    <a:pt x="133406" y="1645004"/>
                  </a:lnTo>
                  <a:lnTo>
                    <a:pt x="155454" y="1683733"/>
                  </a:lnTo>
                  <a:lnTo>
                    <a:pt x="178998" y="1721495"/>
                  </a:lnTo>
                  <a:lnTo>
                    <a:pt x="204001" y="1758252"/>
                  </a:lnTo>
                  <a:lnTo>
                    <a:pt x="230421" y="1793964"/>
                  </a:lnTo>
                  <a:lnTo>
                    <a:pt x="258221" y="1828594"/>
                  </a:lnTo>
                  <a:lnTo>
                    <a:pt x="287359" y="1862102"/>
                  </a:lnTo>
                  <a:lnTo>
                    <a:pt x="317797" y="1894449"/>
                  </a:lnTo>
                  <a:lnTo>
                    <a:pt x="349494" y="1925596"/>
                  </a:lnTo>
                  <a:lnTo>
                    <a:pt x="382413" y="1955505"/>
                  </a:lnTo>
                  <a:lnTo>
                    <a:pt x="416512" y="1984138"/>
                  </a:lnTo>
                  <a:lnTo>
                    <a:pt x="451753" y="2011454"/>
                  </a:lnTo>
                  <a:lnTo>
                    <a:pt x="488095" y="2037415"/>
                  </a:lnTo>
                  <a:lnTo>
                    <a:pt x="525500" y="2061983"/>
                  </a:lnTo>
                  <a:lnTo>
                    <a:pt x="563928" y="2085118"/>
                  </a:lnTo>
                  <a:lnTo>
                    <a:pt x="603340" y="2106783"/>
                  </a:lnTo>
                  <a:lnTo>
                    <a:pt x="643695" y="2126937"/>
                  </a:lnTo>
                  <a:lnTo>
                    <a:pt x="684955" y="2145542"/>
                  </a:lnTo>
                  <a:lnTo>
                    <a:pt x="727079" y="2162560"/>
                  </a:lnTo>
                  <a:lnTo>
                    <a:pt x="770028" y="2177951"/>
                  </a:lnTo>
                  <a:lnTo>
                    <a:pt x="813764" y="2191676"/>
                  </a:lnTo>
                  <a:lnTo>
                    <a:pt x="858245" y="2203698"/>
                  </a:lnTo>
                  <a:lnTo>
                    <a:pt x="903434" y="2213977"/>
                  </a:lnTo>
                  <a:lnTo>
                    <a:pt x="949289" y="2222473"/>
                  </a:lnTo>
                  <a:lnTo>
                    <a:pt x="995772" y="2229150"/>
                  </a:lnTo>
                  <a:lnTo>
                    <a:pt x="1042844" y="2233966"/>
                  </a:lnTo>
                  <a:lnTo>
                    <a:pt x="1090464" y="2236885"/>
                  </a:lnTo>
                  <a:lnTo>
                    <a:pt x="1138593" y="2237867"/>
                  </a:lnTo>
                  <a:lnTo>
                    <a:pt x="1186728" y="2236885"/>
                  </a:lnTo>
                  <a:lnTo>
                    <a:pt x="1234355" y="2233966"/>
                  </a:lnTo>
                  <a:lnTo>
                    <a:pt x="1281432" y="2229150"/>
                  </a:lnTo>
                  <a:lnTo>
                    <a:pt x="1327921" y="2222473"/>
                  </a:lnTo>
                  <a:lnTo>
                    <a:pt x="1373781" y="2213977"/>
                  </a:lnTo>
                  <a:lnTo>
                    <a:pt x="1418975" y="2203698"/>
                  </a:lnTo>
                  <a:lnTo>
                    <a:pt x="1463461" y="2191676"/>
                  </a:lnTo>
                  <a:lnTo>
                    <a:pt x="1507201" y="2177951"/>
                  </a:lnTo>
                  <a:lnTo>
                    <a:pt x="1550155" y="2162560"/>
                  </a:lnTo>
                  <a:lnTo>
                    <a:pt x="1592283" y="2145542"/>
                  </a:lnTo>
                  <a:lnTo>
                    <a:pt x="1633546" y="2126937"/>
                  </a:lnTo>
                  <a:lnTo>
                    <a:pt x="1673905" y="2106783"/>
                  </a:lnTo>
                  <a:lnTo>
                    <a:pt x="1713319" y="2085118"/>
                  </a:lnTo>
                  <a:lnTo>
                    <a:pt x="1751750" y="2061983"/>
                  </a:lnTo>
                  <a:lnTo>
                    <a:pt x="1789158" y="2037415"/>
                  </a:lnTo>
                  <a:lnTo>
                    <a:pt x="1825503" y="2011454"/>
                  </a:lnTo>
                  <a:lnTo>
                    <a:pt x="1860746" y="1984138"/>
                  </a:lnTo>
                  <a:lnTo>
                    <a:pt x="1894848" y="1955505"/>
                  </a:lnTo>
                  <a:lnTo>
                    <a:pt x="1927768" y="1925596"/>
                  </a:lnTo>
                  <a:lnTo>
                    <a:pt x="1959467" y="1894449"/>
                  </a:lnTo>
                  <a:lnTo>
                    <a:pt x="1989907" y="1862102"/>
                  </a:lnTo>
                  <a:lnTo>
                    <a:pt x="2019046" y="1828594"/>
                  </a:lnTo>
                  <a:lnTo>
                    <a:pt x="2046847" y="1793964"/>
                  </a:lnTo>
                  <a:lnTo>
                    <a:pt x="2073268" y="1758252"/>
                  </a:lnTo>
                  <a:lnTo>
                    <a:pt x="2098272" y="1721495"/>
                  </a:lnTo>
                  <a:lnTo>
                    <a:pt x="2121817" y="1683733"/>
                  </a:lnTo>
                  <a:lnTo>
                    <a:pt x="2143866" y="1645004"/>
                  </a:lnTo>
                  <a:lnTo>
                    <a:pt x="2164377" y="1605347"/>
                  </a:lnTo>
                  <a:lnTo>
                    <a:pt x="2183312" y="1564802"/>
                  </a:lnTo>
                  <a:lnTo>
                    <a:pt x="2200632" y="1523406"/>
                  </a:lnTo>
                  <a:lnTo>
                    <a:pt x="2216296" y="1481199"/>
                  </a:lnTo>
                  <a:lnTo>
                    <a:pt x="2230265" y="1438220"/>
                  </a:lnTo>
                  <a:lnTo>
                    <a:pt x="2242500" y="1394507"/>
                  </a:lnTo>
                  <a:lnTo>
                    <a:pt x="2252961" y="1350099"/>
                  </a:lnTo>
                  <a:lnTo>
                    <a:pt x="2261608" y="1305035"/>
                  </a:lnTo>
                  <a:lnTo>
                    <a:pt x="2268403" y="1259354"/>
                  </a:lnTo>
                  <a:lnTo>
                    <a:pt x="2273305" y="1213095"/>
                  </a:lnTo>
                  <a:lnTo>
                    <a:pt x="2276276" y="1166296"/>
                  </a:lnTo>
                  <a:lnTo>
                    <a:pt x="2277275" y="1118997"/>
                  </a:lnTo>
                  <a:lnTo>
                    <a:pt x="2276276" y="1071697"/>
                  </a:lnTo>
                  <a:lnTo>
                    <a:pt x="2273305" y="1024897"/>
                  </a:lnTo>
                  <a:lnTo>
                    <a:pt x="2268403" y="978636"/>
                  </a:lnTo>
                  <a:lnTo>
                    <a:pt x="2261608" y="932954"/>
                  </a:lnTo>
                  <a:lnTo>
                    <a:pt x="2252961" y="887888"/>
                  </a:lnTo>
                  <a:lnTo>
                    <a:pt x="2242500" y="843478"/>
                  </a:lnTo>
                  <a:lnTo>
                    <a:pt x="2230265" y="799762"/>
                  </a:lnTo>
                  <a:lnTo>
                    <a:pt x="2216296" y="756780"/>
                  </a:lnTo>
                  <a:lnTo>
                    <a:pt x="2200632" y="714570"/>
                  </a:lnTo>
                  <a:lnTo>
                    <a:pt x="2183312" y="673170"/>
                  </a:lnTo>
                  <a:lnTo>
                    <a:pt x="2164377" y="632621"/>
                  </a:lnTo>
                  <a:lnTo>
                    <a:pt x="2143866" y="592961"/>
                  </a:lnTo>
                  <a:lnTo>
                    <a:pt x="2121817" y="554227"/>
                  </a:lnTo>
                  <a:lnTo>
                    <a:pt x="2098272" y="516461"/>
                  </a:lnTo>
                  <a:lnTo>
                    <a:pt x="2073268" y="479699"/>
                  </a:lnTo>
                  <a:lnTo>
                    <a:pt x="2046847" y="443982"/>
                  </a:lnTo>
                  <a:lnTo>
                    <a:pt x="2019046" y="409348"/>
                  </a:lnTo>
                  <a:lnTo>
                    <a:pt x="1989907" y="375835"/>
                  </a:lnTo>
                  <a:lnTo>
                    <a:pt x="1959467" y="343483"/>
                  </a:lnTo>
                  <a:lnTo>
                    <a:pt x="1927768" y="312331"/>
                  </a:lnTo>
                  <a:lnTo>
                    <a:pt x="1894848" y="282417"/>
                  </a:lnTo>
                  <a:lnTo>
                    <a:pt x="1860746" y="253780"/>
                  </a:lnTo>
                  <a:lnTo>
                    <a:pt x="1825503" y="226459"/>
                  </a:lnTo>
                  <a:lnTo>
                    <a:pt x="1789158" y="200493"/>
                  </a:lnTo>
                  <a:lnTo>
                    <a:pt x="1751750" y="175920"/>
                  </a:lnTo>
                  <a:lnTo>
                    <a:pt x="1713319" y="152780"/>
                  </a:lnTo>
                  <a:lnTo>
                    <a:pt x="1673905" y="131112"/>
                  </a:lnTo>
                  <a:lnTo>
                    <a:pt x="1633546" y="110954"/>
                  </a:lnTo>
                  <a:lnTo>
                    <a:pt x="1592283" y="92345"/>
                  </a:lnTo>
                  <a:lnTo>
                    <a:pt x="1550155" y="75324"/>
                  </a:lnTo>
                  <a:lnTo>
                    <a:pt x="1507201" y="59929"/>
                  </a:lnTo>
                  <a:lnTo>
                    <a:pt x="1463461" y="46200"/>
                  </a:lnTo>
                  <a:lnTo>
                    <a:pt x="1418975" y="34176"/>
                  </a:lnTo>
                  <a:lnTo>
                    <a:pt x="1373781" y="23895"/>
                  </a:lnTo>
                  <a:lnTo>
                    <a:pt x="1327921" y="15396"/>
                  </a:lnTo>
                  <a:lnTo>
                    <a:pt x="1281432" y="8718"/>
                  </a:lnTo>
                  <a:lnTo>
                    <a:pt x="1234355" y="3900"/>
                  </a:lnTo>
                  <a:lnTo>
                    <a:pt x="1186728" y="981"/>
                  </a:lnTo>
                  <a:lnTo>
                    <a:pt x="1138593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5834" y="2902458"/>
              <a:ext cx="1005840" cy="1465580"/>
            </a:xfrm>
            <a:custGeom>
              <a:avLst/>
              <a:gdLst/>
              <a:ahLst/>
              <a:cxnLst/>
              <a:rect l="l" t="t" r="r" b="b"/>
              <a:pathLst>
                <a:path w="1005839" h="1465579">
                  <a:moveTo>
                    <a:pt x="0" y="0"/>
                  </a:moveTo>
                  <a:lnTo>
                    <a:pt x="49504" y="21188"/>
                  </a:lnTo>
                  <a:lnTo>
                    <a:pt x="97027" y="43884"/>
                  </a:lnTo>
                  <a:lnTo>
                    <a:pt x="142542" y="68024"/>
                  </a:lnTo>
                  <a:lnTo>
                    <a:pt x="186024" y="93542"/>
                  </a:lnTo>
                  <a:lnTo>
                    <a:pt x="227446" y="120371"/>
                  </a:lnTo>
                  <a:lnTo>
                    <a:pt x="266785" y="148448"/>
                  </a:lnTo>
                  <a:lnTo>
                    <a:pt x="304013" y="177707"/>
                  </a:lnTo>
                  <a:lnTo>
                    <a:pt x="339105" y="208081"/>
                  </a:lnTo>
                  <a:lnTo>
                    <a:pt x="372036" y="239507"/>
                  </a:lnTo>
                  <a:lnTo>
                    <a:pt x="402780" y="271919"/>
                  </a:lnTo>
                  <a:lnTo>
                    <a:pt x="431311" y="305251"/>
                  </a:lnTo>
                  <a:lnTo>
                    <a:pt x="457603" y="339438"/>
                  </a:lnTo>
                  <a:lnTo>
                    <a:pt x="481632" y="374415"/>
                  </a:lnTo>
                  <a:lnTo>
                    <a:pt x="503371" y="410116"/>
                  </a:lnTo>
                  <a:lnTo>
                    <a:pt x="522795" y="446477"/>
                  </a:lnTo>
                  <a:lnTo>
                    <a:pt x="539877" y="483431"/>
                  </a:lnTo>
                  <a:lnTo>
                    <a:pt x="554594" y="520913"/>
                  </a:lnTo>
                  <a:lnTo>
                    <a:pt x="566918" y="558859"/>
                  </a:lnTo>
                  <a:lnTo>
                    <a:pt x="576824" y="597202"/>
                  </a:lnTo>
                  <a:lnTo>
                    <a:pt x="584287" y="635878"/>
                  </a:lnTo>
                  <a:lnTo>
                    <a:pt x="589280" y="674821"/>
                  </a:lnTo>
                  <a:lnTo>
                    <a:pt x="591779" y="713965"/>
                  </a:lnTo>
                  <a:lnTo>
                    <a:pt x="591758" y="753246"/>
                  </a:lnTo>
                  <a:lnTo>
                    <a:pt x="589190" y="792599"/>
                  </a:lnTo>
                  <a:lnTo>
                    <a:pt x="584051" y="831957"/>
                  </a:lnTo>
                  <a:lnTo>
                    <a:pt x="576314" y="871255"/>
                  </a:lnTo>
                  <a:lnTo>
                    <a:pt x="565955" y="910429"/>
                  </a:lnTo>
                  <a:lnTo>
                    <a:pt x="552947" y="949412"/>
                  </a:lnTo>
                  <a:lnTo>
                    <a:pt x="537265" y="988140"/>
                  </a:lnTo>
                  <a:lnTo>
                    <a:pt x="518882" y="1026547"/>
                  </a:lnTo>
                  <a:lnTo>
                    <a:pt x="497775" y="1064568"/>
                  </a:lnTo>
                  <a:lnTo>
                    <a:pt x="473916" y="1102137"/>
                  </a:lnTo>
                  <a:lnTo>
                    <a:pt x="447281" y="1139189"/>
                  </a:lnTo>
                  <a:lnTo>
                    <a:pt x="417570" y="1175923"/>
                  </a:lnTo>
                  <a:lnTo>
                    <a:pt x="385431" y="1211408"/>
                  </a:lnTo>
                  <a:lnTo>
                    <a:pt x="350944" y="1245587"/>
                  </a:lnTo>
                  <a:lnTo>
                    <a:pt x="314188" y="1278403"/>
                  </a:lnTo>
                  <a:lnTo>
                    <a:pt x="275242" y="1309797"/>
                  </a:lnTo>
                  <a:lnTo>
                    <a:pt x="234185" y="1339712"/>
                  </a:lnTo>
                  <a:lnTo>
                    <a:pt x="191096" y="1368089"/>
                  </a:lnTo>
                  <a:lnTo>
                    <a:pt x="146054" y="1394872"/>
                  </a:lnTo>
                  <a:lnTo>
                    <a:pt x="99137" y="1420002"/>
                  </a:lnTo>
                  <a:lnTo>
                    <a:pt x="50426" y="1443421"/>
                  </a:lnTo>
                  <a:lnTo>
                    <a:pt x="0" y="1465071"/>
                  </a:lnTo>
                  <a:lnTo>
                    <a:pt x="55172" y="1463987"/>
                  </a:lnTo>
                  <a:lnTo>
                    <a:pt x="109567" y="1460772"/>
                  </a:lnTo>
                  <a:lnTo>
                    <a:pt x="163108" y="1455482"/>
                  </a:lnTo>
                  <a:lnTo>
                    <a:pt x="215717" y="1448172"/>
                  </a:lnTo>
                  <a:lnTo>
                    <a:pt x="267319" y="1438900"/>
                  </a:lnTo>
                  <a:lnTo>
                    <a:pt x="317837" y="1427719"/>
                  </a:lnTo>
                  <a:lnTo>
                    <a:pt x="367193" y="1414688"/>
                  </a:lnTo>
                  <a:lnTo>
                    <a:pt x="415312" y="1399860"/>
                  </a:lnTo>
                  <a:lnTo>
                    <a:pt x="462116" y="1383293"/>
                  </a:lnTo>
                  <a:lnTo>
                    <a:pt x="507530" y="1365043"/>
                  </a:lnTo>
                  <a:lnTo>
                    <a:pt x="551475" y="1345164"/>
                  </a:lnTo>
                  <a:lnTo>
                    <a:pt x="593876" y="1323713"/>
                  </a:lnTo>
                  <a:lnTo>
                    <a:pt x="634656" y="1300747"/>
                  </a:lnTo>
                  <a:lnTo>
                    <a:pt x="673738" y="1276320"/>
                  </a:lnTo>
                  <a:lnTo>
                    <a:pt x="711046" y="1250489"/>
                  </a:lnTo>
                  <a:lnTo>
                    <a:pt x="746502" y="1223310"/>
                  </a:lnTo>
                  <a:lnTo>
                    <a:pt x="780030" y="1194838"/>
                  </a:lnTo>
                  <a:lnTo>
                    <a:pt x="811554" y="1165130"/>
                  </a:lnTo>
                  <a:lnTo>
                    <a:pt x="840997" y="1134241"/>
                  </a:lnTo>
                  <a:lnTo>
                    <a:pt x="868282" y="1102228"/>
                  </a:lnTo>
                  <a:lnTo>
                    <a:pt x="893332" y="1069146"/>
                  </a:lnTo>
                  <a:lnTo>
                    <a:pt x="916071" y="1035050"/>
                  </a:lnTo>
                  <a:lnTo>
                    <a:pt x="936421" y="999998"/>
                  </a:lnTo>
                  <a:lnTo>
                    <a:pt x="954308" y="964045"/>
                  </a:lnTo>
                  <a:lnTo>
                    <a:pt x="969652" y="927247"/>
                  </a:lnTo>
                  <a:lnTo>
                    <a:pt x="982379" y="889660"/>
                  </a:lnTo>
                  <a:lnTo>
                    <a:pt x="992411" y="851339"/>
                  </a:lnTo>
                  <a:lnTo>
                    <a:pt x="999672" y="812341"/>
                  </a:lnTo>
                  <a:lnTo>
                    <a:pt x="1004085" y="772721"/>
                  </a:lnTo>
                  <a:lnTo>
                    <a:pt x="1005573" y="732535"/>
                  </a:lnTo>
                  <a:lnTo>
                    <a:pt x="1004085" y="692338"/>
                  </a:lnTo>
                  <a:lnTo>
                    <a:pt x="999672" y="652708"/>
                  </a:lnTo>
                  <a:lnTo>
                    <a:pt x="992411" y="613701"/>
                  </a:lnTo>
                  <a:lnTo>
                    <a:pt x="982379" y="575373"/>
                  </a:lnTo>
                  <a:lnTo>
                    <a:pt x="969652" y="537780"/>
                  </a:lnTo>
                  <a:lnTo>
                    <a:pt x="954308" y="500977"/>
                  </a:lnTo>
                  <a:lnTo>
                    <a:pt x="936421" y="465020"/>
                  </a:lnTo>
                  <a:lnTo>
                    <a:pt x="916071" y="429966"/>
                  </a:lnTo>
                  <a:lnTo>
                    <a:pt x="893332" y="395869"/>
                  </a:lnTo>
                  <a:lnTo>
                    <a:pt x="868282" y="362787"/>
                  </a:lnTo>
                  <a:lnTo>
                    <a:pt x="840997" y="330774"/>
                  </a:lnTo>
                  <a:lnTo>
                    <a:pt x="811554" y="299886"/>
                  </a:lnTo>
                  <a:lnTo>
                    <a:pt x="780030" y="270180"/>
                  </a:lnTo>
                  <a:lnTo>
                    <a:pt x="746502" y="241711"/>
                  </a:lnTo>
                  <a:lnTo>
                    <a:pt x="711046" y="214534"/>
                  </a:lnTo>
                  <a:lnTo>
                    <a:pt x="673738" y="188707"/>
                  </a:lnTo>
                  <a:lnTo>
                    <a:pt x="634656" y="164284"/>
                  </a:lnTo>
                  <a:lnTo>
                    <a:pt x="593876" y="141321"/>
                  </a:lnTo>
                  <a:lnTo>
                    <a:pt x="551475" y="119875"/>
                  </a:lnTo>
                  <a:lnTo>
                    <a:pt x="507530" y="100000"/>
                  </a:lnTo>
                  <a:lnTo>
                    <a:pt x="462116" y="81754"/>
                  </a:lnTo>
                  <a:lnTo>
                    <a:pt x="415312" y="65191"/>
                  </a:lnTo>
                  <a:lnTo>
                    <a:pt x="367193" y="50368"/>
                  </a:lnTo>
                  <a:lnTo>
                    <a:pt x="317837" y="37340"/>
                  </a:lnTo>
                  <a:lnTo>
                    <a:pt x="267319" y="26163"/>
                  </a:lnTo>
                  <a:lnTo>
                    <a:pt x="215717" y="16893"/>
                  </a:lnTo>
                  <a:lnTo>
                    <a:pt x="163108" y="9586"/>
                  </a:lnTo>
                  <a:lnTo>
                    <a:pt x="109567" y="4297"/>
                  </a:lnTo>
                  <a:lnTo>
                    <a:pt x="55172" y="1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5834" y="2902458"/>
              <a:ext cx="1005840" cy="1465580"/>
            </a:xfrm>
            <a:custGeom>
              <a:avLst/>
              <a:gdLst/>
              <a:ahLst/>
              <a:cxnLst/>
              <a:rect l="l" t="t" r="r" b="b"/>
              <a:pathLst>
                <a:path w="1005839" h="1465579">
                  <a:moveTo>
                    <a:pt x="0" y="1465071"/>
                  </a:moveTo>
                  <a:lnTo>
                    <a:pt x="55172" y="1463987"/>
                  </a:lnTo>
                  <a:lnTo>
                    <a:pt x="109567" y="1460772"/>
                  </a:lnTo>
                  <a:lnTo>
                    <a:pt x="163108" y="1455482"/>
                  </a:lnTo>
                  <a:lnTo>
                    <a:pt x="215717" y="1448172"/>
                  </a:lnTo>
                  <a:lnTo>
                    <a:pt x="267319" y="1438900"/>
                  </a:lnTo>
                  <a:lnTo>
                    <a:pt x="317837" y="1427719"/>
                  </a:lnTo>
                  <a:lnTo>
                    <a:pt x="367193" y="1414688"/>
                  </a:lnTo>
                  <a:lnTo>
                    <a:pt x="415312" y="1399860"/>
                  </a:lnTo>
                  <a:lnTo>
                    <a:pt x="462116" y="1383293"/>
                  </a:lnTo>
                  <a:lnTo>
                    <a:pt x="507530" y="1365043"/>
                  </a:lnTo>
                  <a:lnTo>
                    <a:pt x="551475" y="1345164"/>
                  </a:lnTo>
                  <a:lnTo>
                    <a:pt x="593876" y="1323713"/>
                  </a:lnTo>
                  <a:lnTo>
                    <a:pt x="634656" y="1300747"/>
                  </a:lnTo>
                  <a:lnTo>
                    <a:pt x="673738" y="1276320"/>
                  </a:lnTo>
                  <a:lnTo>
                    <a:pt x="711046" y="1250489"/>
                  </a:lnTo>
                  <a:lnTo>
                    <a:pt x="746502" y="1223310"/>
                  </a:lnTo>
                  <a:lnTo>
                    <a:pt x="780030" y="1194838"/>
                  </a:lnTo>
                  <a:lnTo>
                    <a:pt x="811554" y="1165130"/>
                  </a:lnTo>
                  <a:lnTo>
                    <a:pt x="840997" y="1134241"/>
                  </a:lnTo>
                  <a:lnTo>
                    <a:pt x="868282" y="1102228"/>
                  </a:lnTo>
                  <a:lnTo>
                    <a:pt x="893332" y="1069146"/>
                  </a:lnTo>
                  <a:lnTo>
                    <a:pt x="916071" y="1035050"/>
                  </a:lnTo>
                  <a:lnTo>
                    <a:pt x="936421" y="999998"/>
                  </a:lnTo>
                  <a:lnTo>
                    <a:pt x="954308" y="964045"/>
                  </a:lnTo>
                  <a:lnTo>
                    <a:pt x="969652" y="927247"/>
                  </a:lnTo>
                  <a:lnTo>
                    <a:pt x="982379" y="889660"/>
                  </a:lnTo>
                  <a:lnTo>
                    <a:pt x="992411" y="851339"/>
                  </a:lnTo>
                  <a:lnTo>
                    <a:pt x="999672" y="812341"/>
                  </a:lnTo>
                  <a:lnTo>
                    <a:pt x="1004085" y="772721"/>
                  </a:lnTo>
                  <a:lnTo>
                    <a:pt x="1005573" y="732535"/>
                  </a:lnTo>
                  <a:lnTo>
                    <a:pt x="1004085" y="692338"/>
                  </a:lnTo>
                  <a:lnTo>
                    <a:pt x="999672" y="652708"/>
                  </a:lnTo>
                  <a:lnTo>
                    <a:pt x="992411" y="613701"/>
                  </a:lnTo>
                  <a:lnTo>
                    <a:pt x="982379" y="575373"/>
                  </a:lnTo>
                  <a:lnTo>
                    <a:pt x="969652" y="537780"/>
                  </a:lnTo>
                  <a:lnTo>
                    <a:pt x="954308" y="500977"/>
                  </a:lnTo>
                  <a:lnTo>
                    <a:pt x="936421" y="465020"/>
                  </a:lnTo>
                  <a:lnTo>
                    <a:pt x="916071" y="429966"/>
                  </a:lnTo>
                  <a:lnTo>
                    <a:pt x="893332" y="395869"/>
                  </a:lnTo>
                  <a:lnTo>
                    <a:pt x="868282" y="362787"/>
                  </a:lnTo>
                  <a:lnTo>
                    <a:pt x="840997" y="330774"/>
                  </a:lnTo>
                  <a:lnTo>
                    <a:pt x="811554" y="299886"/>
                  </a:lnTo>
                  <a:lnTo>
                    <a:pt x="780030" y="270180"/>
                  </a:lnTo>
                  <a:lnTo>
                    <a:pt x="746502" y="241711"/>
                  </a:lnTo>
                  <a:lnTo>
                    <a:pt x="711046" y="214534"/>
                  </a:lnTo>
                  <a:lnTo>
                    <a:pt x="673738" y="188707"/>
                  </a:lnTo>
                  <a:lnTo>
                    <a:pt x="634656" y="164284"/>
                  </a:lnTo>
                  <a:lnTo>
                    <a:pt x="593876" y="141321"/>
                  </a:lnTo>
                  <a:lnTo>
                    <a:pt x="551475" y="119875"/>
                  </a:lnTo>
                  <a:lnTo>
                    <a:pt x="507530" y="100000"/>
                  </a:lnTo>
                  <a:lnTo>
                    <a:pt x="462116" y="81754"/>
                  </a:lnTo>
                  <a:lnTo>
                    <a:pt x="415312" y="65191"/>
                  </a:lnTo>
                  <a:lnTo>
                    <a:pt x="367193" y="50368"/>
                  </a:lnTo>
                  <a:lnTo>
                    <a:pt x="317837" y="37340"/>
                  </a:lnTo>
                  <a:lnTo>
                    <a:pt x="267319" y="26163"/>
                  </a:lnTo>
                  <a:lnTo>
                    <a:pt x="215717" y="16893"/>
                  </a:lnTo>
                  <a:lnTo>
                    <a:pt x="163108" y="9586"/>
                  </a:lnTo>
                  <a:lnTo>
                    <a:pt x="109567" y="4297"/>
                  </a:lnTo>
                  <a:lnTo>
                    <a:pt x="55172" y="1083"/>
                  </a:lnTo>
                  <a:lnTo>
                    <a:pt x="0" y="0"/>
                  </a:lnTo>
                  <a:lnTo>
                    <a:pt x="49504" y="21188"/>
                  </a:lnTo>
                  <a:lnTo>
                    <a:pt x="97027" y="43884"/>
                  </a:lnTo>
                  <a:lnTo>
                    <a:pt x="142542" y="68024"/>
                  </a:lnTo>
                  <a:lnTo>
                    <a:pt x="186024" y="93542"/>
                  </a:lnTo>
                  <a:lnTo>
                    <a:pt x="227446" y="120371"/>
                  </a:lnTo>
                  <a:lnTo>
                    <a:pt x="266785" y="148448"/>
                  </a:lnTo>
                  <a:lnTo>
                    <a:pt x="304013" y="177707"/>
                  </a:lnTo>
                  <a:lnTo>
                    <a:pt x="339105" y="208081"/>
                  </a:lnTo>
                  <a:lnTo>
                    <a:pt x="372036" y="239507"/>
                  </a:lnTo>
                  <a:lnTo>
                    <a:pt x="402780" y="271919"/>
                  </a:lnTo>
                  <a:lnTo>
                    <a:pt x="431311" y="305251"/>
                  </a:lnTo>
                  <a:lnTo>
                    <a:pt x="457603" y="339438"/>
                  </a:lnTo>
                  <a:lnTo>
                    <a:pt x="481632" y="374415"/>
                  </a:lnTo>
                  <a:lnTo>
                    <a:pt x="503371" y="410116"/>
                  </a:lnTo>
                  <a:lnTo>
                    <a:pt x="522795" y="446477"/>
                  </a:lnTo>
                  <a:lnTo>
                    <a:pt x="539877" y="483431"/>
                  </a:lnTo>
                  <a:lnTo>
                    <a:pt x="554594" y="520913"/>
                  </a:lnTo>
                  <a:lnTo>
                    <a:pt x="566918" y="558859"/>
                  </a:lnTo>
                  <a:lnTo>
                    <a:pt x="576824" y="597202"/>
                  </a:lnTo>
                  <a:lnTo>
                    <a:pt x="584287" y="635878"/>
                  </a:lnTo>
                  <a:lnTo>
                    <a:pt x="589280" y="674821"/>
                  </a:lnTo>
                  <a:lnTo>
                    <a:pt x="591779" y="713965"/>
                  </a:lnTo>
                  <a:lnTo>
                    <a:pt x="591758" y="753246"/>
                  </a:lnTo>
                  <a:lnTo>
                    <a:pt x="589190" y="792599"/>
                  </a:lnTo>
                  <a:lnTo>
                    <a:pt x="584051" y="831957"/>
                  </a:lnTo>
                  <a:lnTo>
                    <a:pt x="576314" y="871255"/>
                  </a:lnTo>
                  <a:lnTo>
                    <a:pt x="565955" y="910429"/>
                  </a:lnTo>
                  <a:lnTo>
                    <a:pt x="552947" y="949412"/>
                  </a:lnTo>
                  <a:lnTo>
                    <a:pt x="537265" y="988140"/>
                  </a:lnTo>
                  <a:lnTo>
                    <a:pt x="518882" y="1026547"/>
                  </a:lnTo>
                  <a:lnTo>
                    <a:pt x="497775" y="1064568"/>
                  </a:lnTo>
                  <a:lnTo>
                    <a:pt x="473916" y="1102137"/>
                  </a:lnTo>
                  <a:lnTo>
                    <a:pt x="447281" y="1139189"/>
                  </a:lnTo>
                  <a:lnTo>
                    <a:pt x="417570" y="1175923"/>
                  </a:lnTo>
                  <a:lnTo>
                    <a:pt x="385431" y="1211408"/>
                  </a:lnTo>
                  <a:lnTo>
                    <a:pt x="350944" y="1245587"/>
                  </a:lnTo>
                  <a:lnTo>
                    <a:pt x="314188" y="1278403"/>
                  </a:lnTo>
                  <a:lnTo>
                    <a:pt x="275242" y="1309797"/>
                  </a:lnTo>
                  <a:lnTo>
                    <a:pt x="234185" y="1339712"/>
                  </a:lnTo>
                  <a:lnTo>
                    <a:pt x="191096" y="1368089"/>
                  </a:lnTo>
                  <a:lnTo>
                    <a:pt x="146054" y="1394872"/>
                  </a:lnTo>
                  <a:lnTo>
                    <a:pt x="99137" y="1420002"/>
                  </a:lnTo>
                  <a:lnTo>
                    <a:pt x="50426" y="1443421"/>
                  </a:lnTo>
                  <a:lnTo>
                    <a:pt x="0" y="1465071"/>
                  </a:lnTo>
                  <a:close/>
                </a:path>
              </a:pathLst>
            </a:custGeom>
            <a:ln w="25400">
              <a:solidFill>
                <a:srgbClr val="946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3130" y="3205733"/>
              <a:ext cx="509270" cy="873125"/>
            </a:xfrm>
            <a:custGeom>
              <a:avLst/>
              <a:gdLst/>
              <a:ahLst/>
              <a:cxnLst/>
              <a:rect l="l" t="t" r="r" b="b"/>
              <a:pathLst>
                <a:path w="509269" h="873125">
                  <a:moveTo>
                    <a:pt x="212559" y="0"/>
                  </a:moveTo>
                  <a:lnTo>
                    <a:pt x="0" y="446913"/>
                  </a:lnTo>
                  <a:lnTo>
                    <a:pt x="275323" y="872743"/>
                  </a:lnTo>
                  <a:lnTo>
                    <a:pt x="314715" y="846346"/>
                  </a:lnTo>
                  <a:lnTo>
                    <a:pt x="351106" y="816464"/>
                  </a:lnTo>
                  <a:lnTo>
                    <a:pt x="384287" y="783335"/>
                  </a:lnTo>
                  <a:lnTo>
                    <a:pt x="414051" y="747202"/>
                  </a:lnTo>
                  <a:lnTo>
                    <a:pt x="440190" y="708302"/>
                  </a:lnTo>
                  <a:lnTo>
                    <a:pt x="462495" y="666876"/>
                  </a:lnTo>
                  <a:lnTo>
                    <a:pt x="480842" y="622818"/>
                  </a:lnTo>
                  <a:lnTo>
                    <a:pt x="494534" y="577966"/>
                  </a:lnTo>
                  <a:lnTo>
                    <a:pt x="503676" y="532600"/>
                  </a:lnTo>
                  <a:lnTo>
                    <a:pt x="508372" y="486999"/>
                  </a:lnTo>
                  <a:lnTo>
                    <a:pt x="508729" y="441443"/>
                  </a:lnTo>
                  <a:lnTo>
                    <a:pt x="504849" y="396211"/>
                  </a:lnTo>
                  <a:lnTo>
                    <a:pt x="496839" y="351583"/>
                  </a:lnTo>
                  <a:lnTo>
                    <a:pt x="484802" y="307838"/>
                  </a:lnTo>
                  <a:lnTo>
                    <a:pt x="468844" y="265256"/>
                  </a:lnTo>
                  <a:lnTo>
                    <a:pt x="449069" y="224117"/>
                  </a:lnTo>
                  <a:lnTo>
                    <a:pt x="425581" y="184699"/>
                  </a:lnTo>
                  <a:lnTo>
                    <a:pt x="398486" y="147282"/>
                  </a:lnTo>
                  <a:lnTo>
                    <a:pt x="367887" y="112146"/>
                  </a:lnTo>
                  <a:lnTo>
                    <a:pt x="333891" y="79570"/>
                  </a:lnTo>
                  <a:lnTo>
                    <a:pt x="296601" y="49834"/>
                  </a:lnTo>
                  <a:lnTo>
                    <a:pt x="256122" y="23218"/>
                  </a:lnTo>
                  <a:lnTo>
                    <a:pt x="212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5690" y="3205733"/>
              <a:ext cx="296545" cy="873125"/>
            </a:xfrm>
            <a:custGeom>
              <a:avLst/>
              <a:gdLst/>
              <a:ahLst/>
              <a:cxnLst/>
              <a:rect l="l" t="t" r="r" b="b"/>
              <a:pathLst>
                <a:path w="296544" h="873125">
                  <a:moveTo>
                    <a:pt x="0" y="0"/>
                  </a:moveTo>
                  <a:lnTo>
                    <a:pt x="43562" y="23218"/>
                  </a:lnTo>
                  <a:lnTo>
                    <a:pt x="84041" y="49834"/>
                  </a:lnTo>
                  <a:lnTo>
                    <a:pt x="121331" y="79570"/>
                  </a:lnTo>
                  <a:lnTo>
                    <a:pt x="155327" y="112146"/>
                  </a:lnTo>
                  <a:lnTo>
                    <a:pt x="185926" y="147282"/>
                  </a:lnTo>
                  <a:lnTo>
                    <a:pt x="213021" y="184699"/>
                  </a:lnTo>
                  <a:lnTo>
                    <a:pt x="236509" y="224117"/>
                  </a:lnTo>
                  <a:lnTo>
                    <a:pt x="256284" y="265256"/>
                  </a:lnTo>
                  <a:lnTo>
                    <a:pt x="272242" y="307838"/>
                  </a:lnTo>
                  <a:lnTo>
                    <a:pt x="284279" y="351583"/>
                  </a:lnTo>
                  <a:lnTo>
                    <a:pt x="292290" y="396211"/>
                  </a:lnTo>
                  <a:lnTo>
                    <a:pt x="296169" y="441443"/>
                  </a:lnTo>
                  <a:lnTo>
                    <a:pt x="295812" y="486999"/>
                  </a:lnTo>
                  <a:lnTo>
                    <a:pt x="291116" y="532600"/>
                  </a:lnTo>
                  <a:lnTo>
                    <a:pt x="281974" y="577966"/>
                  </a:lnTo>
                  <a:lnTo>
                    <a:pt x="268282" y="622818"/>
                  </a:lnTo>
                  <a:lnTo>
                    <a:pt x="249935" y="666876"/>
                  </a:lnTo>
                  <a:lnTo>
                    <a:pt x="227630" y="708302"/>
                  </a:lnTo>
                  <a:lnTo>
                    <a:pt x="201491" y="747202"/>
                  </a:lnTo>
                  <a:lnTo>
                    <a:pt x="171727" y="783335"/>
                  </a:lnTo>
                  <a:lnTo>
                    <a:pt x="138546" y="816464"/>
                  </a:lnTo>
                  <a:lnTo>
                    <a:pt x="102155" y="846346"/>
                  </a:lnTo>
                  <a:lnTo>
                    <a:pt x="62763" y="872743"/>
                  </a:lnTo>
                </a:path>
              </a:pathLst>
            </a:custGeom>
            <a:ln w="9524">
              <a:solidFill>
                <a:srgbClr val="CC9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800732" y="106502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0"/>
                </a:lnTo>
                <a:lnTo>
                  <a:pt x="492037" y="15187"/>
                </a:lnTo>
                <a:lnTo>
                  <a:pt x="448191" y="26674"/>
                </a:lnTo>
                <a:lnTo>
                  <a:pt x="405649" y="41171"/>
                </a:lnTo>
                <a:lnTo>
                  <a:pt x="364532" y="58555"/>
                </a:lnTo>
                <a:lnTo>
                  <a:pt x="324962" y="78706"/>
                </a:lnTo>
                <a:lnTo>
                  <a:pt x="287062" y="101500"/>
                </a:lnTo>
                <a:lnTo>
                  <a:pt x="250952" y="126817"/>
                </a:lnTo>
                <a:lnTo>
                  <a:pt x="216756" y="154534"/>
                </a:lnTo>
                <a:lnTo>
                  <a:pt x="184594" y="184531"/>
                </a:lnTo>
                <a:lnTo>
                  <a:pt x="154589" y="216683"/>
                </a:lnTo>
                <a:lnTo>
                  <a:pt x="126863" y="250871"/>
                </a:lnTo>
                <a:lnTo>
                  <a:pt x="101538" y="286973"/>
                </a:lnTo>
                <a:lnTo>
                  <a:pt x="78736" y="324866"/>
                </a:lnTo>
                <a:lnTo>
                  <a:pt x="58578" y="364428"/>
                </a:lnTo>
                <a:lnTo>
                  <a:pt x="41187" y="405539"/>
                </a:lnTo>
                <a:lnTo>
                  <a:pt x="26685" y="448075"/>
                </a:lnTo>
                <a:lnTo>
                  <a:pt x="15193" y="491916"/>
                </a:lnTo>
                <a:lnTo>
                  <a:pt x="6833" y="536939"/>
                </a:lnTo>
                <a:lnTo>
                  <a:pt x="1728" y="583024"/>
                </a:lnTo>
                <a:lnTo>
                  <a:pt x="0" y="630047"/>
                </a:lnTo>
                <a:lnTo>
                  <a:pt x="1728" y="677053"/>
                </a:lnTo>
                <a:lnTo>
                  <a:pt x="6833" y="723122"/>
                </a:lnTo>
                <a:lnTo>
                  <a:pt x="15193" y="768132"/>
                </a:lnTo>
                <a:lnTo>
                  <a:pt x="26685" y="811960"/>
                </a:lnTo>
                <a:lnTo>
                  <a:pt x="41187" y="854486"/>
                </a:lnTo>
                <a:lnTo>
                  <a:pt x="58578" y="895587"/>
                </a:lnTo>
                <a:lnTo>
                  <a:pt x="78736" y="935141"/>
                </a:lnTo>
                <a:lnTo>
                  <a:pt x="101538" y="973026"/>
                </a:lnTo>
                <a:lnTo>
                  <a:pt x="126863" y="1009121"/>
                </a:lnTo>
                <a:lnTo>
                  <a:pt x="154589" y="1043303"/>
                </a:lnTo>
                <a:lnTo>
                  <a:pt x="184594" y="1075451"/>
                </a:lnTo>
                <a:lnTo>
                  <a:pt x="216756" y="1105443"/>
                </a:lnTo>
                <a:lnTo>
                  <a:pt x="250952" y="1133158"/>
                </a:lnTo>
                <a:lnTo>
                  <a:pt x="287062" y="1158472"/>
                </a:lnTo>
                <a:lnTo>
                  <a:pt x="324962" y="1181264"/>
                </a:lnTo>
                <a:lnTo>
                  <a:pt x="364532" y="1201413"/>
                </a:lnTo>
                <a:lnTo>
                  <a:pt x="405649" y="1218797"/>
                </a:lnTo>
                <a:lnTo>
                  <a:pt x="448191" y="1233293"/>
                </a:lnTo>
                <a:lnTo>
                  <a:pt x="492037" y="1244780"/>
                </a:lnTo>
                <a:lnTo>
                  <a:pt x="537064" y="1253136"/>
                </a:lnTo>
                <a:lnTo>
                  <a:pt x="583150" y="1258238"/>
                </a:lnTo>
                <a:lnTo>
                  <a:pt x="630174" y="1259966"/>
                </a:lnTo>
                <a:lnTo>
                  <a:pt x="677213" y="1258238"/>
                </a:lnTo>
                <a:lnTo>
                  <a:pt x="723312" y="1253136"/>
                </a:lnTo>
                <a:lnTo>
                  <a:pt x="768349" y="1244780"/>
                </a:lnTo>
                <a:lnTo>
                  <a:pt x="812202" y="1233293"/>
                </a:lnTo>
                <a:lnTo>
                  <a:pt x="854750" y="1218797"/>
                </a:lnTo>
                <a:lnTo>
                  <a:pt x="895870" y="1201413"/>
                </a:lnTo>
                <a:lnTo>
                  <a:pt x="935441" y="1181264"/>
                </a:lnTo>
                <a:lnTo>
                  <a:pt x="973341" y="1158472"/>
                </a:lnTo>
                <a:lnTo>
                  <a:pt x="1009449" y="1133158"/>
                </a:lnTo>
                <a:lnTo>
                  <a:pt x="1043643" y="1105443"/>
                </a:lnTo>
                <a:lnTo>
                  <a:pt x="1075801" y="1075451"/>
                </a:lnTo>
                <a:lnTo>
                  <a:pt x="1105801" y="1043303"/>
                </a:lnTo>
                <a:lnTo>
                  <a:pt x="1133521" y="1009121"/>
                </a:lnTo>
                <a:lnTo>
                  <a:pt x="1158841" y="973026"/>
                </a:lnTo>
                <a:lnTo>
                  <a:pt x="1181637" y="935141"/>
                </a:lnTo>
                <a:lnTo>
                  <a:pt x="1201789" y="895587"/>
                </a:lnTo>
                <a:lnTo>
                  <a:pt x="1219175" y="854486"/>
                </a:lnTo>
                <a:lnTo>
                  <a:pt x="1233672" y="811960"/>
                </a:lnTo>
                <a:lnTo>
                  <a:pt x="1245160" y="768132"/>
                </a:lnTo>
                <a:lnTo>
                  <a:pt x="1253516" y="723122"/>
                </a:lnTo>
                <a:lnTo>
                  <a:pt x="1258619" y="677053"/>
                </a:lnTo>
                <a:lnTo>
                  <a:pt x="1260348" y="630047"/>
                </a:lnTo>
                <a:lnTo>
                  <a:pt x="1258619" y="583024"/>
                </a:lnTo>
                <a:lnTo>
                  <a:pt x="1253516" y="536939"/>
                </a:lnTo>
                <a:lnTo>
                  <a:pt x="1245160" y="491916"/>
                </a:lnTo>
                <a:lnTo>
                  <a:pt x="1233672" y="448075"/>
                </a:lnTo>
                <a:lnTo>
                  <a:pt x="1219175" y="405539"/>
                </a:lnTo>
                <a:lnTo>
                  <a:pt x="1201789" y="364428"/>
                </a:lnTo>
                <a:lnTo>
                  <a:pt x="1181637" y="324866"/>
                </a:lnTo>
                <a:lnTo>
                  <a:pt x="1158841" y="286973"/>
                </a:lnTo>
                <a:lnTo>
                  <a:pt x="1133521" y="250871"/>
                </a:lnTo>
                <a:lnTo>
                  <a:pt x="1105801" y="216683"/>
                </a:lnTo>
                <a:lnTo>
                  <a:pt x="1075801" y="184530"/>
                </a:lnTo>
                <a:lnTo>
                  <a:pt x="1043643" y="154534"/>
                </a:lnTo>
                <a:lnTo>
                  <a:pt x="1009449" y="126817"/>
                </a:lnTo>
                <a:lnTo>
                  <a:pt x="973341" y="101500"/>
                </a:lnTo>
                <a:lnTo>
                  <a:pt x="935441" y="78706"/>
                </a:lnTo>
                <a:lnTo>
                  <a:pt x="895870" y="58555"/>
                </a:lnTo>
                <a:lnTo>
                  <a:pt x="854750" y="41171"/>
                </a:lnTo>
                <a:lnTo>
                  <a:pt x="812202" y="26674"/>
                </a:lnTo>
                <a:lnTo>
                  <a:pt x="768349" y="15187"/>
                </a:lnTo>
                <a:lnTo>
                  <a:pt x="723312" y="6830"/>
                </a:lnTo>
                <a:lnTo>
                  <a:pt x="677213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F8D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44089" y="1337894"/>
            <a:ext cx="375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5" dirty="0">
                <a:solidFill>
                  <a:srgbClr val="252525"/>
                </a:solidFill>
                <a:latin typeface="Arial MT"/>
                <a:cs typeface="Arial MT"/>
              </a:rPr>
              <a:t>V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9770" y="2404236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34" y="1728"/>
                </a:lnTo>
                <a:lnTo>
                  <a:pt x="537035" y="6830"/>
                </a:lnTo>
                <a:lnTo>
                  <a:pt x="491998" y="15187"/>
                </a:lnTo>
                <a:lnTo>
                  <a:pt x="448145" y="26674"/>
                </a:lnTo>
                <a:lnTo>
                  <a:pt x="405597" y="41171"/>
                </a:lnTo>
                <a:lnTo>
                  <a:pt x="364477" y="58555"/>
                </a:lnTo>
                <a:lnTo>
                  <a:pt x="324906" y="78706"/>
                </a:lnTo>
                <a:lnTo>
                  <a:pt x="287006" y="101500"/>
                </a:lnTo>
                <a:lnTo>
                  <a:pt x="250898" y="126817"/>
                </a:lnTo>
                <a:lnTo>
                  <a:pt x="216704" y="154534"/>
                </a:lnTo>
                <a:lnTo>
                  <a:pt x="184546" y="184531"/>
                </a:lnTo>
                <a:lnTo>
                  <a:pt x="154546" y="216683"/>
                </a:lnTo>
                <a:lnTo>
                  <a:pt x="126826" y="250871"/>
                </a:lnTo>
                <a:lnTo>
                  <a:pt x="101506" y="286973"/>
                </a:lnTo>
                <a:lnTo>
                  <a:pt x="78710" y="324866"/>
                </a:lnTo>
                <a:lnTo>
                  <a:pt x="58558" y="364428"/>
                </a:lnTo>
                <a:lnTo>
                  <a:pt x="41172" y="405539"/>
                </a:lnTo>
                <a:lnTo>
                  <a:pt x="26675" y="448075"/>
                </a:lnTo>
                <a:lnTo>
                  <a:pt x="15187" y="491916"/>
                </a:lnTo>
                <a:lnTo>
                  <a:pt x="6831" y="536939"/>
                </a:lnTo>
                <a:lnTo>
                  <a:pt x="1728" y="583024"/>
                </a:lnTo>
                <a:lnTo>
                  <a:pt x="0" y="630047"/>
                </a:lnTo>
                <a:lnTo>
                  <a:pt x="1728" y="677053"/>
                </a:lnTo>
                <a:lnTo>
                  <a:pt x="6831" y="723122"/>
                </a:lnTo>
                <a:lnTo>
                  <a:pt x="15187" y="768132"/>
                </a:lnTo>
                <a:lnTo>
                  <a:pt x="26675" y="811960"/>
                </a:lnTo>
                <a:lnTo>
                  <a:pt x="41172" y="854486"/>
                </a:lnTo>
                <a:lnTo>
                  <a:pt x="58558" y="895587"/>
                </a:lnTo>
                <a:lnTo>
                  <a:pt x="78710" y="935141"/>
                </a:lnTo>
                <a:lnTo>
                  <a:pt x="101506" y="973026"/>
                </a:lnTo>
                <a:lnTo>
                  <a:pt x="126826" y="1009121"/>
                </a:lnTo>
                <a:lnTo>
                  <a:pt x="154546" y="1043303"/>
                </a:lnTo>
                <a:lnTo>
                  <a:pt x="184546" y="1075451"/>
                </a:lnTo>
                <a:lnTo>
                  <a:pt x="216704" y="1105443"/>
                </a:lnTo>
                <a:lnTo>
                  <a:pt x="250898" y="1133158"/>
                </a:lnTo>
                <a:lnTo>
                  <a:pt x="287006" y="1158472"/>
                </a:lnTo>
                <a:lnTo>
                  <a:pt x="324906" y="1181264"/>
                </a:lnTo>
                <a:lnTo>
                  <a:pt x="364477" y="1201413"/>
                </a:lnTo>
                <a:lnTo>
                  <a:pt x="405597" y="1218797"/>
                </a:lnTo>
                <a:lnTo>
                  <a:pt x="448145" y="1233293"/>
                </a:lnTo>
                <a:lnTo>
                  <a:pt x="491998" y="1244780"/>
                </a:lnTo>
                <a:lnTo>
                  <a:pt x="537035" y="1253136"/>
                </a:lnTo>
                <a:lnTo>
                  <a:pt x="583134" y="1258238"/>
                </a:lnTo>
                <a:lnTo>
                  <a:pt x="630174" y="1259967"/>
                </a:lnTo>
                <a:lnTo>
                  <a:pt x="677197" y="1258238"/>
                </a:lnTo>
                <a:lnTo>
                  <a:pt x="723283" y="1253136"/>
                </a:lnTo>
                <a:lnTo>
                  <a:pt x="768310" y="1244780"/>
                </a:lnTo>
                <a:lnTo>
                  <a:pt x="812156" y="1233293"/>
                </a:lnTo>
                <a:lnTo>
                  <a:pt x="854698" y="1218797"/>
                </a:lnTo>
                <a:lnTo>
                  <a:pt x="895815" y="1201413"/>
                </a:lnTo>
                <a:lnTo>
                  <a:pt x="935385" y="1181264"/>
                </a:lnTo>
                <a:lnTo>
                  <a:pt x="973285" y="1158472"/>
                </a:lnTo>
                <a:lnTo>
                  <a:pt x="1009395" y="1133158"/>
                </a:lnTo>
                <a:lnTo>
                  <a:pt x="1043591" y="1105443"/>
                </a:lnTo>
                <a:lnTo>
                  <a:pt x="1075753" y="1075451"/>
                </a:lnTo>
                <a:lnTo>
                  <a:pt x="1105758" y="1043303"/>
                </a:lnTo>
                <a:lnTo>
                  <a:pt x="1133484" y="1009121"/>
                </a:lnTo>
                <a:lnTo>
                  <a:pt x="1158809" y="973026"/>
                </a:lnTo>
                <a:lnTo>
                  <a:pt x="1181611" y="935141"/>
                </a:lnTo>
                <a:lnTo>
                  <a:pt x="1201769" y="895587"/>
                </a:lnTo>
                <a:lnTo>
                  <a:pt x="1219160" y="854486"/>
                </a:lnTo>
                <a:lnTo>
                  <a:pt x="1233662" y="811960"/>
                </a:lnTo>
                <a:lnTo>
                  <a:pt x="1245154" y="768132"/>
                </a:lnTo>
                <a:lnTo>
                  <a:pt x="1253514" y="723122"/>
                </a:lnTo>
                <a:lnTo>
                  <a:pt x="1258619" y="677053"/>
                </a:lnTo>
                <a:lnTo>
                  <a:pt x="1260348" y="630047"/>
                </a:lnTo>
                <a:lnTo>
                  <a:pt x="1258619" y="583024"/>
                </a:lnTo>
                <a:lnTo>
                  <a:pt x="1253514" y="536939"/>
                </a:lnTo>
                <a:lnTo>
                  <a:pt x="1245154" y="491916"/>
                </a:lnTo>
                <a:lnTo>
                  <a:pt x="1233662" y="448075"/>
                </a:lnTo>
                <a:lnTo>
                  <a:pt x="1219160" y="405539"/>
                </a:lnTo>
                <a:lnTo>
                  <a:pt x="1201769" y="364428"/>
                </a:lnTo>
                <a:lnTo>
                  <a:pt x="1181611" y="324866"/>
                </a:lnTo>
                <a:lnTo>
                  <a:pt x="1158809" y="286973"/>
                </a:lnTo>
                <a:lnTo>
                  <a:pt x="1133484" y="250871"/>
                </a:lnTo>
                <a:lnTo>
                  <a:pt x="1105758" y="216683"/>
                </a:lnTo>
                <a:lnTo>
                  <a:pt x="1075753" y="184530"/>
                </a:lnTo>
                <a:lnTo>
                  <a:pt x="1043591" y="154534"/>
                </a:lnTo>
                <a:lnTo>
                  <a:pt x="1009395" y="126817"/>
                </a:lnTo>
                <a:lnTo>
                  <a:pt x="973285" y="101500"/>
                </a:lnTo>
                <a:lnTo>
                  <a:pt x="935385" y="78706"/>
                </a:lnTo>
                <a:lnTo>
                  <a:pt x="895815" y="58555"/>
                </a:lnTo>
                <a:lnTo>
                  <a:pt x="854698" y="41171"/>
                </a:lnTo>
                <a:lnTo>
                  <a:pt x="812156" y="26674"/>
                </a:lnTo>
                <a:lnTo>
                  <a:pt x="768310" y="15187"/>
                </a:lnTo>
                <a:lnTo>
                  <a:pt x="723283" y="6830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E1C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77615" y="2677794"/>
            <a:ext cx="184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80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52725" y="3743452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301" y="0"/>
                </a:moveTo>
                <a:lnTo>
                  <a:pt x="583260" y="1728"/>
                </a:lnTo>
                <a:lnTo>
                  <a:pt x="537159" y="6830"/>
                </a:lnTo>
                <a:lnTo>
                  <a:pt x="492118" y="15186"/>
                </a:lnTo>
                <a:lnTo>
                  <a:pt x="448261" y="26673"/>
                </a:lnTo>
                <a:lnTo>
                  <a:pt x="405708" y="41169"/>
                </a:lnTo>
                <a:lnTo>
                  <a:pt x="364581" y="58553"/>
                </a:lnTo>
                <a:lnTo>
                  <a:pt x="325003" y="78702"/>
                </a:lnTo>
                <a:lnTo>
                  <a:pt x="287094" y="101494"/>
                </a:lnTo>
                <a:lnTo>
                  <a:pt x="250978" y="126808"/>
                </a:lnTo>
                <a:lnTo>
                  <a:pt x="216776" y="154523"/>
                </a:lnTo>
                <a:lnTo>
                  <a:pt x="184610" y="184515"/>
                </a:lnTo>
                <a:lnTo>
                  <a:pt x="154601" y="216663"/>
                </a:lnTo>
                <a:lnTo>
                  <a:pt x="126872" y="250845"/>
                </a:lnTo>
                <a:lnTo>
                  <a:pt x="101545" y="286940"/>
                </a:lnTo>
                <a:lnTo>
                  <a:pt x="78740" y="324825"/>
                </a:lnTo>
                <a:lnTo>
                  <a:pt x="58581" y="364379"/>
                </a:lnTo>
                <a:lnTo>
                  <a:pt x="41189" y="405480"/>
                </a:lnTo>
                <a:lnTo>
                  <a:pt x="26686" y="448006"/>
                </a:lnTo>
                <a:lnTo>
                  <a:pt x="15193" y="491834"/>
                </a:lnTo>
                <a:lnTo>
                  <a:pt x="6834" y="536844"/>
                </a:lnTo>
                <a:lnTo>
                  <a:pt x="1728" y="582913"/>
                </a:lnTo>
                <a:lnTo>
                  <a:pt x="0" y="629920"/>
                </a:lnTo>
                <a:lnTo>
                  <a:pt x="1728" y="676942"/>
                </a:lnTo>
                <a:lnTo>
                  <a:pt x="6834" y="723027"/>
                </a:lnTo>
                <a:lnTo>
                  <a:pt x="15193" y="768050"/>
                </a:lnTo>
                <a:lnTo>
                  <a:pt x="26686" y="811891"/>
                </a:lnTo>
                <a:lnTo>
                  <a:pt x="41189" y="854427"/>
                </a:lnTo>
                <a:lnTo>
                  <a:pt x="58581" y="895538"/>
                </a:lnTo>
                <a:lnTo>
                  <a:pt x="78740" y="935100"/>
                </a:lnTo>
                <a:lnTo>
                  <a:pt x="101545" y="972993"/>
                </a:lnTo>
                <a:lnTo>
                  <a:pt x="126872" y="1009095"/>
                </a:lnTo>
                <a:lnTo>
                  <a:pt x="154601" y="1043283"/>
                </a:lnTo>
                <a:lnTo>
                  <a:pt x="184610" y="1075435"/>
                </a:lnTo>
                <a:lnTo>
                  <a:pt x="216776" y="1105432"/>
                </a:lnTo>
                <a:lnTo>
                  <a:pt x="250978" y="1133149"/>
                </a:lnTo>
                <a:lnTo>
                  <a:pt x="287094" y="1158466"/>
                </a:lnTo>
                <a:lnTo>
                  <a:pt x="325003" y="1181260"/>
                </a:lnTo>
                <a:lnTo>
                  <a:pt x="364581" y="1201411"/>
                </a:lnTo>
                <a:lnTo>
                  <a:pt x="405708" y="1218795"/>
                </a:lnTo>
                <a:lnTo>
                  <a:pt x="448261" y="1233292"/>
                </a:lnTo>
                <a:lnTo>
                  <a:pt x="492118" y="1244779"/>
                </a:lnTo>
                <a:lnTo>
                  <a:pt x="537159" y="1253136"/>
                </a:lnTo>
                <a:lnTo>
                  <a:pt x="583260" y="1258238"/>
                </a:lnTo>
                <a:lnTo>
                  <a:pt x="630301" y="1259967"/>
                </a:lnTo>
                <a:lnTo>
                  <a:pt x="677324" y="1258238"/>
                </a:lnTo>
                <a:lnTo>
                  <a:pt x="723410" y="1253136"/>
                </a:lnTo>
                <a:lnTo>
                  <a:pt x="768437" y="1244779"/>
                </a:lnTo>
                <a:lnTo>
                  <a:pt x="812283" y="1233292"/>
                </a:lnTo>
                <a:lnTo>
                  <a:pt x="854825" y="1218795"/>
                </a:lnTo>
                <a:lnTo>
                  <a:pt x="895942" y="1201411"/>
                </a:lnTo>
                <a:lnTo>
                  <a:pt x="935512" y="1181260"/>
                </a:lnTo>
                <a:lnTo>
                  <a:pt x="973412" y="1158466"/>
                </a:lnTo>
                <a:lnTo>
                  <a:pt x="1009522" y="1133149"/>
                </a:lnTo>
                <a:lnTo>
                  <a:pt x="1043718" y="1105432"/>
                </a:lnTo>
                <a:lnTo>
                  <a:pt x="1075880" y="1075435"/>
                </a:lnTo>
                <a:lnTo>
                  <a:pt x="1105885" y="1043283"/>
                </a:lnTo>
                <a:lnTo>
                  <a:pt x="1133611" y="1009095"/>
                </a:lnTo>
                <a:lnTo>
                  <a:pt x="1158936" y="972993"/>
                </a:lnTo>
                <a:lnTo>
                  <a:pt x="1181738" y="935100"/>
                </a:lnTo>
                <a:lnTo>
                  <a:pt x="1201896" y="895538"/>
                </a:lnTo>
                <a:lnTo>
                  <a:pt x="1219287" y="854427"/>
                </a:lnTo>
                <a:lnTo>
                  <a:pt x="1233789" y="811891"/>
                </a:lnTo>
                <a:lnTo>
                  <a:pt x="1245281" y="768050"/>
                </a:lnTo>
                <a:lnTo>
                  <a:pt x="1253641" y="723027"/>
                </a:lnTo>
                <a:lnTo>
                  <a:pt x="1258746" y="676942"/>
                </a:lnTo>
                <a:lnTo>
                  <a:pt x="1260475" y="629920"/>
                </a:lnTo>
                <a:lnTo>
                  <a:pt x="1258746" y="582913"/>
                </a:lnTo>
                <a:lnTo>
                  <a:pt x="1253641" y="536844"/>
                </a:lnTo>
                <a:lnTo>
                  <a:pt x="1245281" y="491834"/>
                </a:lnTo>
                <a:lnTo>
                  <a:pt x="1233789" y="448006"/>
                </a:lnTo>
                <a:lnTo>
                  <a:pt x="1219287" y="405480"/>
                </a:lnTo>
                <a:lnTo>
                  <a:pt x="1201896" y="364379"/>
                </a:lnTo>
                <a:lnTo>
                  <a:pt x="1181738" y="324825"/>
                </a:lnTo>
                <a:lnTo>
                  <a:pt x="1158936" y="286940"/>
                </a:lnTo>
                <a:lnTo>
                  <a:pt x="1133611" y="250845"/>
                </a:lnTo>
                <a:lnTo>
                  <a:pt x="1105885" y="216663"/>
                </a:lnTo>
                <a:lnTo>
                  <a:pt x="1075880" y="184515"/>
                </a:lnTo>
                <a:lnTo>
                  <a:pt x="1043718" y="154523"/>
                </a:lnTo>
                <a:lnTo>
                  <a:pt x="1009522" y="126808"/>
                </a:lnTo>
                <a:lnTo>
                  <a:pt x="973412" y="101494"/>
                </a:lnTo>
                <a:lnTo>
                  <a:pt x="935512" y="78702"/>
                </a:lnTo>
                <a:lnTo>
                  <a:pt x="895942" y="58553"/>
                </a:lnTo>
                <a:lnTo>
                  <a:pt x="854825" y="41169"/>
                </a:lnTo>
                <a:lnTo>
                  <a:pt x="812283" y="26673"/>
                </a:lnTo>
                <a:lnTo>
                  <a:pt x="768437" y="15186"/>
                </a:lnTo>
                <a:lnTo>
                  <a:pt x="723410" y="6830"/>
                </a:lnTo>
                <a:lnTo>
                  <a:pt x="677324" y="1728"/>
                </a:lnTo>
                <a:lnTo>
                  <a:pt x="630301" y="0"/>
                </a:lnTo>
                <a:close/>
              </a:path>
            </a:pathLst>
          </a:custGeom>
          <a:solidFill>
            <a:srgbClr val="C5A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00780" y="4016705"/>
            <a:ext cx="36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252525"/>
                </a:solidFill>
                <a:latin typeface="Arial MT"/>
                <a:cs typeface="Arial MT"/>
              </a:rPr>
              <a:t>E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00732" y="5082666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0"/>
                </a:lnTo>
                <a:lnTo>
                  <a:pt x="492037" y="15186"/>
                </a:lnTo>
                <a:lnTo>
                  <a:pt x="448191" y="26673"/>
                </a:lnTo>
                <a:lnTo>
                  <a:pt x="405649" y="41170"/>
                </a:lnTo>
                <a:lnTo>
                  <a:pt x="364532" y="58553"/>
                </a:lnTo>
                <a:lnTo>
                  <a:pt x="324962" y="78703"/>
                </a:lnTo>
                <a:lnTo>
                  <a:pt x="287062" y="101496"/>
                </a:lnTo>
                <a:lnTo>
                  <a:pt x="250952" y="126811"/>
                </a:lnTo>
                <a:lnTo>
                  <a:pt x="216756" y="154526"/>
                </a:lnTo>
                <a:lnTo>
                  <a:pt x="184594" y="184519"/>
                </a:lnTo>
                <a:lnTo>
                  <a:pt x="154589" y="216669"/>
                </a:lnTo>
                <a:lnTo>
                  <a:pt x="126863" y="250853"/>
                </a:lnTo>
                <a:lnTo>
                  <a:pt x="101538" y="286950"/>
                </a:lnTo>
                <a:lnTo>
                  <a:pt x="78736" y="324838"/>
                </a:lnTo>
                <a:lnTo>
                  <a:pt x="58578" y="364394"/>
                </a:lnTo>
                <a:lnTo>
                  <a:pt x="41187" y="405498"/>
                </a:lnTo>
                <a:lnTo>
                  <a:pt x="26685" y="448027"/>
                </a:lnTo>
                <a:lnTo>
                  <a:pt x="15193" y="491859"/>
                </a:lnTo>
                <a:lnTo>
                  <a:pt x="6833" y="536873"/>
                </a:lnTo>
                <a:lnTo>
                  <a:pt x="1728" y="582946"/>
                </a:lnTo>
                <a:lnTo>
                  <a:pt x="0" y="629958"/>
                </a:lnTo>
                <a:lnTo>
                  <a:pt x="1728" y="676976"/>
                </a:lnTo>
                <a:lnTo>
                  <a:pt x="6833" y="723055"/>
                </a:lnTo>
                <a:lnTo>
                  <a:pt x="15193" y="768074"/>
                </a:lnTo>
                <a:lnTo>
                  <a:pt x="26685" y="811911"/>
                </a:lnTo>
                <a:lnTo>
                  <a:pt x="41187" y="854443"/>
                </a:lnTo>
                <a:lnTo>
                  <a:pt x="58578" y="895550"/>
                </a:lnTo>
                <a:lnTo>
                  <a:pt x="78736" y="935109"/>
                </a:lnTo>
                <a:lnTo>
                  <a:pt x="101538" y="972999"/>
                </a:lnTo>
                <a:lnTo>
                  <a:pt x="126863" y="1009098"/>
                </a:lnTo>
                <a:lnTo>
                  <a:pt x="154589" y="1043283"/>
                </a:lnTo>
                <a:lnTo>
                  <a:pt x="184594" y="1075434"/>
                </a:lnTo>
                <a:lnTo>
                  <a:pt x="216756" y="1105428"/>
                </a:lnTo>
                <a:lnTo>
                  <a:pt x="250952" y="1133143"/>
                </a:lnTo>
                <a:lnTo>
                  <a:pt x="287062" y="1158459"/>
                </a:lnTo>
                <a:lnTo>
                  <a:pt x="324962" y="1181252"/>
                </a:lnTo>
                <a:lnTo>
                  <a:pt x="364532" y="1201401"/>
                </a:lnTo>
                <a:lnTo>
                  <a:pt x="405649" y="1218785"/>
                </a:lnTo>
                <a:lnTo>
                  <a:pt x="448191" y="1233281"/>
                </a:lnTo>
                <a:lnTo>
                  <a:pt x="492037" y="1244767"/>
                </a:lnTo>
                <a:lnTo>
                  <a:pt x="537064" y="1253123"/>
                </a:lnTo>
                <a:lnTo>
                  <a:pt x="583150" y="1258226"/>
                </a:lnTo>
                <a:lnTo>
                  <a:pt x="630174" y="1259954"/>
                </a:lnTo>
                <a:lnTo>
                  <a:pt x="677213" y="1258226"/>
                </a:lnTo>
                <a:lnTo>
                  <a:pt x="723312" y="1253123"/>
                </a:lnTo>
                <a:lnTo>
                  <a:pt x="768349" y="1244767"/>
                </a:lnTo>
                <a:lnTo>
                  <a:pt x="812202" y="1233281"/>
                </a:lnTo>
                <a:lnTo>
                  <a:pt x="854750" y="1218785"/>
                </a:lnTo>
                <a:lnTo>
                  <a:pt x="895870" y="1201401"/>
                </a:lnTo>
                <a:lnTo>
                  <a:pt x="935441" y="1181252"/>
                </a:lnTo>
                <a:lnTo>
                  <a:pt x="973341" y="1158459"/>
                </a:lnTo>
                <a:lnTo>
                  <a:pt x="1009449" y="1133143"/>
                </a:lnTo>
                <a:lnTo>
                  <a:pt x="1043643" y="1105428"/>
                </a:lnTo>
                <a:lnTo>
                  <a:pt x="1075801" y="1075434"/>
                </a:lnTo>
                <a:lnTo>
                  <a:pt x="1105801" y="1043283"/>
                </a:lnTo>
                <a:lnTo>
                  <a:pt x="1133521" y="1009098"/>
                </a:lnTo>
                <a:lnTo>
                  <a:pt x="1158841" y="972999"/>
                </a:lnTo>
                <a:lnTo>
                  <a:pt x="1181637" y="935109"/>
                </a:lnTo>
                <a:lnTo>
                  <a:pt x="1201789" y="895550"/>
                </a:lnTo>
                <a:lnTo>
                  <a:pt x="1219175" y="854443"/>
                </a:lnTo>
                <a:lnTo>
                  <a:pt x="1233672" y="811911"/>
                </a:lnTo>
                <a:lnTo>
                  <a:pt x="1245160" y="768074"/>
                </a:lnTo>
                <a:lnTo>
                  <a:pt x="1253516" y="723055"/>
                </a:lnTo>
                <a:lnTo>
                  <a:pt x="1258619" y="676976"/>
                </a:lnTo>
                <a:lnTo>
                  <a:pt x="1260348" y="629958"/>
                </a:lnTo>
                <a:lnTo>
                  <a:pt x="1258619" y="582946"/>
                </a:lnTo>
                <a:lnTo>
                  <a:pt x="1253516" y="536873"/>
                </a:lnTo>
                <a:lnTo>
                  <a:pt x="1245160" y="491859"/>
                </a:lnTo>
                <a:lnTo>
                  <a:pt x="1233672" y="448027"/>
                </a:lnTo>
                <a:lnTo>
                  <a:pt x="1219175" y="405498"/>
                </a:lnTo>
                <a:lnTo>
                  <a:pt x="1201789" y="364394"/>
                </a:lnTo>
                <a:lnTo>
                  <a:pt x="1181637" y="324838"/>
                </a:lnTo>
                <a:lnTo>
                  <a:pt x="1158841" y="286950"/>
                </a:lnTo>
                <a:lnTo>
                  <a:pt x="1133521" y="250853"/>
                </a:lnTo>
                <a:lnTo>
                  <a:pt x="1105801" y="216669"/>
                </a:lnTo>
                <a:lnTo>
                  <a:pt x="1075801" y="184519"/>
                </a:lnTo>
                <a:lnTo>
                  <a:pt x="1043643" y="154526"/>
                </a:lnTo>
                <a:lnTo>
                  <a:pt x="1009449" y="126811"/>
                </a:lnTo>
                <a:lnTo>
                  <a:pt x="973341" y="101496"/>
                </a:lnTo>
                <a:lnTo>
                  <a:pt x="935441" y="78703"/>
                </a:lnTo>
                <a:lnTo>
                  <a:pt x="895870" y="58553"/>
                </a:lnTo>
                <a:lnTo>
                  <a:pt x="854750" y="41170"/>
                </a:lnTo>
                <a:lnTo>
                  <a:pt x="812202" y="26673"/>
                </a:lnTo>
                <a:lnTo>
                  <a:pt x="768349" y="15186"/>
                </a:lnTo>
                <a:lnTo>
                  <a:pt x="723312" y="6830"/>
                </a:lnTo>
                <a:lnTo>
                  <a:pt x="677213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AE8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0082" y="5356656"/>
            <a:ext cx="501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252525"/>
                </a:solidFill>
                <a:latin typeface="Arial MT"/>
                <a:cs typeface="Arial MT"/>
              </a:rPr>
              <a:t>W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3763" y="1246759"/>
            <a:ext cx="8121650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Valuation</a:t>
            </a:r>
            <a:r>
              <a:rPr sz="1600" b="1" spc="-45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566333"/>
                </a:solidFill>
                <a:latin typeface="Calibri"/>
                <a:cs typeface="Calibri"/>
              </a:rPr>
              <a:t>Check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300" dirty="0">
                <a:latin typeface="Calibri"/>
                <a:cs typeface="Calibri"/>
              </a:rPr>
              <a:t>A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constant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check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kept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valuation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companies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whose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valuation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becomes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relatively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high, </a:t>
            </a:r>
            <a:r>
              <a:rPr sz="1300" dirty="0">
                <a:latin typeface="Calibri"/>
                <a:cs typeface="Calibri"/>
              </a:rPr>
              <a:t>due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reasons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like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sentiments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increase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liquidity,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exited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before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price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correction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comes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stock.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We </a:t>
            </a:r>
            <a:r>
              <a:rPr sz="1300" dirty="0">
                <a:latin typeface="Calibri"/>
                <a:cs typeface="Calibri"/>
              </a:rPr>
              <a:t>then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shift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money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new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reasonable</a:t>
            </a:r>
            <a:r>
              <a:rPr sz="1300" spc="-10" dirty="0">
                <a:latin typeface="Calibri"/>
                <a:cs typeface="Calibri"/>
              </a:rPr>
              <a:t> valuation.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3897" y="2586354"/>
            <a:ext cx="7042150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Impact</a:t>
            </a:r>
            <a:r>
              <a:rPr sz="1600" b="1" spc="-2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of</a:t>
            </a:r>
            <a:r>
              <a:rPr sz="1600" b="1" spc="-35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300" dirty="0">
                <a:latin typeface="Calibri"/>
                <a:cs typeface="Calibri"/>
              </a:rPr>
              <a:t>A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price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highly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affected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event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series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events,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recent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examples: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COVID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crisis, Russia-</a:t>
            </a:r>
            <a:r>
              <a:rPr sz="1300" dirty="0">
                <a:latin typeface="Calibri"/>
                <a:cs typeface="Calibri"/>
              </a:rPr>
              <a:t>Ukraine</a:t>
            </a:r>
            <a:r>
              <a:rPr sz="1300" spc="2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War,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Increase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Crude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Price,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Interest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Rates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Hike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etc.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Our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team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actively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tracks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these </a:t>
            </a:r>
            <a:r>
              <a:rPr sz="1300" dirty="0">
                <a:latin typeface="Calibri"/>
                <a:cs typeface="Calibri"/>
              </a:rPr>
              <a:t>events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makes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timely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modifications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situation’s </a:t>
            </a:r>
            <a:r>
              <a:rPr sz="1300" dirty="0">
                <a:latin typeface="Calibri"/>
                <a:cs typeface="Calibri"/>
              </a:rPr>
              <a:t>needs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minimize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risks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&amp;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optimize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returns.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3897" y="3925570"/>
            <a:ext cx="7042784" cy="865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Earnings</a:t>
            </a:r>
            <a:r>
              <a:rPr sz="1600" b="1" spc="-4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Visibility</a:t>
            </a:r>
            <a:r>
              <a:rPr sz="1600" b="1" spc="-75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Changes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300" dirty="0">
                <a:latin typeface="Calibri"/>
                <a:cs typeface="Calibri"/>
              </a:rPr>
              <a:t>Our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fundamental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research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team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scrutinizes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quarterly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results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companies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understand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the </a:t>
            </a:r>
            <a:r>
              <a:rPr sz="1300" dirty="0">
                <a:latin typeface="Calibri"/>
                <a:cs typeface="Calibri"/>
              </a:rPr>
              <a:t>current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&amp;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future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estimated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growth.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If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satisfied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2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3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quarterly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results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company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&amp; </a:t>
            </a:r>
            <a:r>
              <a:rPr sz="1300" dirty="0">
                <a:latin typeface="Calibri"/>
                <a:cs typeface="Calibri"/>
              </a:rPr>
              <a:t>don’t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growth,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take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exit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move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another </a:t>
            </a:r>
            <a:r>
              <a:rPr sz="1300" spc="-10" dirty="0">
                <a:latin typeface="Calibri"/>
                <a:cs typeface="Calibri"/>
              </a:rPr>
              <a:t>stock.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3763" y="5265165"/>
            <a:ext cx="8122284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566333"/>
                </a:solidFill>
                <a:latin typeface="Calibri"/>
                <a:cs typeface="Calibri"/>
              </a:rPr>
              <a:t>Weightage</a:t>
            </a:r>
            <a:r>
              <a:rPr sz="1600" b="1" spc="-3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Check of</a:t>
            </a:r>
            <a:r>
              <a:rPr sz="1600" b="1" spc="-5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66333"/>
                </a:solidFill>
                <a:latin typeface="Calibri"/>
                <a:cs typeface="Calibri"/>
              </a:rPr>
              <a:t>the</a:t>
            </a:r>
            <a:r>
              <a:rPr sz="1600" b="1" spc="-20" dirty="0">
                <a:solidFill>
                  <a:srgbClr val="5663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66333"/>
                </a:solidFill>
                <a:latin typeface="Calibri"/>
                <a:cs typeface="Calibri"/>
              </a:rPr>
              <a:t>Holdings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1300" dirty="0">
                <a:latin typeface="Calibri"/>
                <a:cs typeface="Calibri"/>
              </a:rPr>
              <a:t>Every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&amp;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sector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been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capped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certain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percentage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total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allocation</a:t>
            </a:r>
            <a:r>
              <a:rPr sz="1300" spc="20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limit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downside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due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any </a:t>
            </a:r>
            <a:r>
              <a:rPr sz="1300" dirty="0">
                <a:latin typeface="Calibri"/>
                <a:cs typeface="Calibri"/>
              </a:rPr>
              <a:t>uncertainties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diversify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portfolio.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If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stock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sector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reaches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near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decided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percent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allocation,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we </a:t>
            </a:r>
            <a:r>
              <a:rPr sz="1300" dirty="0">
                <a:latin typeface="Calibri"/>
                <a:cs typeface="Calibri"/>
              </a:rPr>
              <a:t>book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profits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reduce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weightage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invest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other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stock.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2155" y="5309996"/>
            <a:ext cx="3699510" cy="866775"/>
          </a:xfrm>
          <a:custGeom>
            <a:avLst/>
            <a:gdLst/>
            <a:ahLst/>
            <a:cxnLst/>
            <a:rect l="l" t="t" r="r" b="b"/>
            <a:pathLst>
              <a:path w="3699509" h="866775">
                <a:moveTo>
                  <a:pt x="0" y="89788"/>
                </a:moveTo>
                <a:lnTo>
                  <a:pt x="7064" y="54863"/>
                </a:lnTo>
                <a:lnTo>
                  <a:pt x="26320" y="26320"/>
                </a:lnTo>
                <a:lnTo>
                  <a:pt x="54863" y="7064"/>
                </a:lnTo>
                <a:lnTo>
                  <a:pt x="89789" y="0"/>
                </a:lnTo>
                <a:lnTo>
                  <a:pt x="3609213" y="0"/>
                </a:lnTo>
                <a:lnTo>
                  <a:pt x="3644211" y="7064"/>
                </a:lnTo>
                <a:lnTo>
                  <a:pt x="3672792" y="26320"/>
                </a:lnTo>
                <a:lnTo>
                  <a:pt x="3692062" y="54863"/>
                </a:lnTo>
                <a:lnTo>
                  <a:pt x="3699129" y="89788"/>
                </a:lnTo>
                <a:lnTo>
                  <a:pt x="3699129" y="776693"/>
                </a:lnTo>
                <a:lnTo>
                  <a:pt x="3692062" y="811656"/>
                </a:lnTo>
                <a:lnTo>
                  <a:pt x="3672792" y="840209"/>
                </a:lnTo>
                <a:lnTo>
                  <a:pt x="3644211" y="859461"/>
                </a:lnTo>
                <a:lnTo>
                  <a:pt x="3609213" y="866520"/>
                </a:lnTo>
                <a:lnTo>
                  <a:pt x="89789" y="866520"/>
                </a:lnTo>
                <a:lnTo>
                  <a:pt x="54864" y="859461"/>
                </a:lnTo>
                <a:lnTo>
                  <a:pt x="26320" y="840209"/>
                </a:lnTo>
                <a:lnTo>
                  <a:pt x="7064" y="811656"/>
                </a:lnTo>
                <a:lnTo>
                  <a:pt x="0" y="776693"/>
                </a:lnTo>
                <a:lnTo>
                  <a:pt x="0" y="89788"/>
                </a:lnTo>
                <a:close/>
              </a:path>
            </a:pathLst>
          </a:custGeom>
          <a:ln w="12700">
            <a:solidFill>
              <a:srgbClr val="7B5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47820" y="5361178"/>
            <a:ext cx="3488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4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current</a:t>
            </a:r>
            <a:r>
              <a:rPr sz="1200" spc="4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model</a:t>
            </a:r>
            <a:r>
              <a:rPr sz="1200" spc="4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</a:t>
            </a:r>
            <a:r>
              <a:rPr sz="1200" spc="4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portfolio</a:t>
            </a:r>
            <a:r>
              <a:rPr sz="1200" spc="43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comprise</a:t>
            </a:r>
            <a:r>
              <a:rPr sz="1200" spc="4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43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17 </a:t>
            </a:r>
            <a:r>
              <a:rPr sz="1200" dirty="0">
                <a:latin typeface="Calibri"/>
                <a:cs typeface="Calibri"/>
              </a:rPr>
              <a:t>stocks.</a:t>
            </a:r>
            <a:r>
              <a:rPr sz="1200" spc="15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Portfolio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5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well</a:t>
            </a:r>
            <a:r>
              <a:rPr sz="1200" spc="15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diversified</a:t>
            </a:r>
            <a:r>
              <a:rPr sz="1200" spc="15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across</a:t>
            </a:r>
            <a:r>
              <a:rPr sz="1200" spc="160" dirty="0">
                <a:latin typeface="Calibri"/>
                <a:cs typeface="Calibri"/>
              </a:rPr>
              <a:t>  </a:t>
            </a:r>
            <a:r>
              <a:rPr sz="1200" spc="-10" dirty="0">
                <a:latin typeface="Calibri"/>
                <a:cs typeface="Calibri"/>
              </a:rPr>
              <a:t>market </a:t>
            </a:r>
            <a:r>
              <a:rPr sz="1200" dirty="0">
                <a:latin typeface="Calibri"/>
                <a:cs typeface="Calibri"/>
              </a:rPr>
              <a:t>capitalization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sector.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stocks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given </a:t>
            </a:r>
            <a:r>
              <a:rPr sz="1200" dirty="0">
                <a:latin typeface="Calibri"/>
                <a:cs typeface="Calibri"/>
              </a:rPr>
              <a:t>more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equal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sizable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weightage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877" y="6219240"/>
            <a:ext cx="19100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Calibri"/>
                <a:cs typeface="Calibri"/>
              </a:rPr>
              <a:t>Data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as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on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30</a:t>
            </a:r>
            <a:r>
              <a:rPr sz="1050" i="1" baseline="27777" dirty="0">
                <a:latin typeface="Calibri"/>
                <a:cs typeface="Calibri"/>
              </a:rPr>
              <a:t>th</a:t>
            </a:r>
            <a:r>
              <a:rPr sz="1050" i="1" spc="127" baseline="27777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November,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20" dirty="0">
                <a:latin typeface="Calibri"/>
                <a:cs typeface="Calibri"/>
              </a:rPr>
              <a:t>2025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3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95"/>
              </a:spcBef>
            </a:pPr>
            <a:r>
              <a:rPr dirty="0"/>
              <a:t>Portfolio</a:t>
            </a:r>
            <a:r>
              <a:rPr spc="-65" dirty="0"/>
              <a:t> </a:t>
            </a:r>
            <a:r>
              <a:rPr spc="-10" dirty="0"/>
              <a:t>Synopsis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38980" y="3924172"/>
          <a:ext cx="3782060" cy="1257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755"/>
                <a:gridCol w="1849755"/>
              </a:tblGrid>
              <a:tr h="2514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292363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Midcap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63124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Cap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10994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Portfolio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BE9D6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56566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BE9D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13753" y="1029716"/>
          <a:ext cx="7306945" cy="276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885"/>
                <a:gridCol w="4603750"/>
                <a:gridCol w="1381124"/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Holdings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Holdings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566333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Interarch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Products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8.33%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Bharat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Electronics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Ltd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7.76%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Ethos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7.35%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Coromandel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6.57%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Craftsman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Automation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6.51%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Latent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View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Analytics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6.02%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Syrma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SGS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Technology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5.87%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Zydus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Wellness 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5.83%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Venus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Pipes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Tubes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5.76%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Techno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Electric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5.47%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D0CD90"/>
                      </a:solidFill>
                      <a:prstDash val="solid"/>
                    </a:lnL>
                    <a:lnR w="6350">
                      <a:solidFill>
                        <a:srgbClr val="D0CD90"/>
                      </a:solidFill>
                      <a:prstDash val="solid"/>
                    </a:lnR>
                    <a:lnT w="6350">
                      <a:solidFill>
                        <a:srgbClr val="D0CD90"/>
                      </a:solidFill>
                      <a:prstDash val="solid"/>
                    </a:lnT>
                    <a:lnB w="6350">
                      <a:solidFill>
                        <a:srgbClr val="D0CD90"/>
                      </a:solidFill>
                      <a:prstDash val="solid"/>
                    </a:lnB>
                    <a:solidFill>
                      <a:srgbClr val="F8F7E7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868" y="4574773"/>
            <a:ext cx="2977236" cy="174488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19501" y="4951603"/>
            <a:ext cx="58991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2235" marR="5080" indent="-90170">
              <a:lnSpc>
                <a:spcPct val="101699"/>
              </a:lnSpc>
              <a:spcBef>
                <a:spcPts val="7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Mid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Cap,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21.8%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4463" y="5250560"/>
            <a:ext cx="68389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9225" marR="5080" indent="-137160">
              <a:lnSpc>
                <a:spcPct val="101699"/>
              </a:lnSpc>
              <a:spcBef>
                <a:spcPts val="7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Cap,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65.0%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5600" y="4589779"/>
            <a:ext cx="108267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305" marR="5080" indent="-15240">
              <a:lnSpc>
                <a:spcPct val="101699"/>
              </a:lnSpc>
              <a:spcBef>
                <a:spcPts val="75"/>
              </a:spcBef>
              <a:tabLst>
                <a:tab pos="551180" algn="l"/>
              </a:tabLs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Cash,</a:t>
            </a:r>
            <a:r>
              <a:rPr sz="12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Cap, 1.0%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12.2%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656" y="4067277"/>
            <a:ext cx="1799859" cy="33883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38377" y="4084446"/>
            <a:ext cx="1717675" cy="255270"/>
          </a:xfrm>
          <a:prstGeom prst="rect">
            <a:avLst/>
          </a:prstGeom>
          <a:solidFill>
            <a:srgbClr val="566333"/>
          </a:solidFill>
        </p:spPr>
        <p:txBody>
          <a:bodyPr vert="horz" wrap="square" lIns="0" tIns="1143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4831" y="1787652"/>
            <a:ext cx="2398014" cy="455599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9681209" y="190627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81209" y="218236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81209" y="24582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81209" y="27340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81209" y="30099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81209" y="328574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81209" y="356158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81209" y="383743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81209" y="41132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81209" y="43891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81209" y="46649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81209" y="494080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1209" y="52166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81209" y="54940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81209" y="57698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81209" y="604570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81209" y="632105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387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99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8022335" y="1901507"/>
          <a:ext cx="3914775" cy="4419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8475"/>
                <a:gridCol w="647064"/>
                <a:gridCol w="1423669"/>
              </a:tblGrid>
              <a:tr h="281940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Healthcare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/>
                </a:tc>
                <a:tc gridSpan="2"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10.28%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590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Goods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 gridSpan="2"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9.59%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765"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Infrastructure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 gridSpan="2">
                  <a:txBody>
                    <a:bodyPr/>
                    <a:lstStyle/>
                    <a:p>
                      <a:pPr marL="12858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8.33%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40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Defence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Retail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20" marB="0"/>
                </a:tc>
                <a:tc gridSpan="2">
                  <a:txBody>
                    <a:bodyPr/>
                    <a:lstStyle/>
                    <a:p>
                      <a:pPr marL="12014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7.76%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14046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7.35%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590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Chemicals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/>
                </a:tc>
                <a:tc gridSpan="2">
                  <a:txBody>
                    <a:bodyPr/>
                    <a:lstStyle/>
                    <a:p>
                      <a:pPr marL="10242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6.57%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590">
                <a:tc>
                  <a:txBody>
                    <a:bodyPr/>
                    <a:lstStyle/>
                    <a:p>
                      <a:pPr marR="19558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Automobile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Ancillaries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 gridSpan="2">
                  <a:txBody>
                    <a:bodyPr/>
                    <a:lstStyle/>
                    <a:p>
                      <a:pPr marL="10153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6.51%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590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 gridSpan="2"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6.02%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590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Electric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Equipment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 gridSpan="2">
                  <a:txBody>
                    <a:bodyPr/>
                    <a:lstStyle/>
                    <a:p>
                      <a:pPr marL="1574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5.87%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590"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FMCG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 gridSpan="2"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5.83%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7495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Metal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Product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/>
                </a:tc>
                <a:tc gridSpan="2">
                  <a:txBody>
                    <a:bodyPr/>
                    <a:lstStyle/>
                    <a:p>
                      <a:pPr marL="1244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5.76%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8000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Consumer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Durables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194310" algn="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Consumables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 gridSpan="2">
                  <a:txBody>
                    <a:bodyPr/>
                    <a:lstStyle/>
                    <a:p>
                      <a:pPr marL="8089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5.12%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4.86%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7500"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Materials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4.71%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/>
                </a:tc>
              </a:tr>
              <a:tr h="275590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Iron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Steel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4.43%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</a:tr>
              <a:tr h="278130"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Cash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1.02%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46079" y="1276821"/>
            <a:ext cx="1412806" cy="33884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9262744" y="1294002"/>
            <a:ext cx="1329690" cy="255270"/>
          </a:xfrm>
          <a:prstGeom prst="rect">
            <a:avLst/>
          </a:prstGeom>
          <a:solidFill>
            <a:srgbClr val="566333"/>
          </a:solidFill>
        </p:spPr>
        <p:txBody>
          <a:bodyPr vert="horz" wrap="square" lIns="0" tIns="1079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8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Allocation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3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95"/>
              </a:spcBef>
            </a:pPr>
            <a:r>
              <a:rPr dirty="0"/>
              <a:t>Portfolio</a:t>
            </a:r>
            <a:r>
              <a:rPr spc="-65" dirty="0"/>
              <a:t> </a:t>
            </a:r>
            <a:r>
              <a:rPr spc="-10" dirty="0"/>
              <a:t>Synopsis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903" y="6222898"/>
            <a:ext cx="10645140" cy="3962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65"/>
              </a:spcBef>
              <a:tabLst>
                <a:tab pos="4879340" algn="l"/>
              </a:tabLst>
            </a:pPr>
            <a:r>
              <a:rPr sz="1200" b="1" dirty="0">
                <a:latin typeface="Calibri"/>
                <a:cs typeface="Calibri"/>
              </a:rPr>
              <a:t>Disclaimer:</a:t>
            </a:r>
            <a:r>
              <a:rPr sz="1200" b="1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Past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Performance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necessarily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indicative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likely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future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performance.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Performance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mentioned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verified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SEBI.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have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shown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 </a:t>
            </a:r>
            <a:r>
              <a:rPr sz="1800" baseline="2314" dirty="0">
                <a:latin typeface="Calibri"/>
                <a:cs typeface="Calibri"/>
              </a:rPr>
              <a:t>performance</a:t>
            </a:r>
            <a:r>
              <a:rPr sz="1800" spc="-30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as</a:t>
            </a:r>
            <a:r>
              <a:rPr sz="1800" spc="-15" baseline="2314" dirty="0">
                <a:latin typeface="Calibri"/>
                <a:cs typeface="Calibri"/>
              </a:rPr>
              <a:t> Aggregate performance</a:t>
            </a:r>
            <a:r>
              <a:rPr sz="1800" spc="-37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of all</a:t>
            </a:r>
            <a:r>
              <a:rPr sz="1800" spc="-22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clients on</a:t>
            </a:r>
            <a:r>
              <a:rPr sz="1800" spc="-15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TWRR</a:t>
            </a:r>
            <a:r>
              <a:rPr sz="1800" spc="-7" baseline="2314" dirty="0">
                <a:latin typeface="Calibri"/>
                <a:cs typeface="Calibri"/>
              </a:rPr>
              <a:t> </a:t>
            </a:r>
            <a:r>
              <a:rPr sz="1800" spc="-15" baseline="2314" dirty="0">
                <a:latin typeface="Calibri"/>
                <a:cs typeface="Calibri"/>
              </a:rPr>
              <a:t>basis.</a:t>
            </a:r>
            <a:r>
              <a:rPr sz="1800" baseline="2314" dirty="0">
                <a:latin typeface="Calibri"/>
                <a:cs typeface="Calibri"/>
              </a:rPr>
              <a:t>	</a:t>
            </a:r>
            <a:r>
              <a:rPr sz="1200" b="1" dirty="0">
                <a:latin typeface="Calibri"/>
                <a:cs typeface="Calibri"/>
              </a:rPr>
              <a:t>Note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 Returns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10" dirty="0">
                <a:latin typeface="Calibri"/>
                <a:cs typeface="Calibri"/>
              </a:rPr>
              <a:t> annualized.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Returns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 fees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expenses.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5794" y="1708581"/>
            <a:ext cx="10403205" cy="3901440"/>
            <a:chOff x="895794" y="1708581"/>
            <a:chExt cx="10403205" cy="3901440"/>
          </a:xfrm>
        </p:grpSpPr>
        <p:sp>
          <p:nvSpPr>
            <p:cNvPr id="5" name="object 5"/>
            <p:cNvSpPr/>
            <p:nvPr/>
          </p:nvSpPr>
          <p:spPr>
            <a:xfrm>
              <a:off x="900557" y="1708581"/>
              <a:ext cx="10393680" cy="3901440"/>
            </a:xfrm>
            <a:custGeom>
              <a:avLst/>
              <a:gdLst/>
              <a:ahLst/>
              <a:cxnLst/>
              <a:rect l="l" t="t" r="r" b="b"/>
              <a:pathLst>
                <a:path w="10393680" h="3901440">
                  <a:moveTo>
                    <a:pt x="10393172" y="0"/>
                  </a:moveTo>
                  <a:lnTo>
                    <a:pt x="0" y="0"/>
                  </a:lnTo>
                  <a:lnTo>
                    <a:pt x="0" y="3901186"/>
                  </a:lnTo>
                  <a:lnTo>
                    <a:pt x="10393172" y="3901186"/>
                  </a:lnTo>
                  <a:lnTo>
                    <a:pt x="10393172" y="0"/>
                  </a:lnTo>
                  <a:close/>
                </a:path>
              </a:pathLst>
            </a:custGeom>
            <a:solidFill>
              <a:srgbClr val="F8F7E7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0557" y="1708657"/>
              <a:ext cx="10393680" cy="3901440"/>
            </a:xfrm>
            <a:custGeom>
              <a:avLst/>
              <a:gdLst/>
              <a:ahLst/>
              <a:cxnLst/>
              <a:rect l="l" t="t" r="r" b="b"/>
              <a:pathLst>
                <a:path w="10393680" h="3901440">
                  <a:moveTo>
                    <a:pt x="0" y="0"/>
                  </a:moveTo>
                  <a:lnTo>
                    <a:pt x="0" y="3901109"/>
                  </a:lnTo>
                </a:path>
                <a:path w="10393680" h="3901440">
                  <a:moveTo>
                    <a:pt x="1298575" y="0"/>
                  </a:moveTo>
                  <a:lnTo>
                    <a:pt x="1298575" y="3901109"/>
                  </a:lnTo>
                </a:path>
                <a:path w="10393680" h="3901440">
                  <a:moveTo>
                    <a:pt x="2598547" y="0"/>
                  </a:moveTo>
                  <a:lnTo>
                    <a:pt x="2598547" y="3901109"/>
                  </a:lnTo>
                </a:path>
                <a:path w="10393680" h="3901440">
                  <a:moveTo>
                    <a:pt x="3896995" y="0"/>
                  </a:moveTo>
                  <a:lnTo>
                    <a:pt x="3896995" y="3901109"/>
                  </a:lnTo>
                </a:path>
                <a:path w="10393680" h="3901440">
                  <a:moveTo>
                    <a:pt x="5196967" y="0"/>
                  </a:moveTo>
                  <a:lnTo>
                    <a:pt x="5196967" y="3901109"/>
                  </a:lnTo>
                </a:path>
                <a:path w="10393680" h="3901440">
                  <a:moveTo>
                    <a:pt x="6495415" y="0"/>
                  </a:moveTo>
                  <a:lnTo>
                    <a:pt x="6495415" y="3901109"/>
                  </a:lnTo>
                </a:path>
                <a:path w="10393680" h="3901440">
                  <a:moveTo>
                    <a:pt x="7795387" y="0"/>
                  </a:moveTo>
                  <a:lnTo>
                    <a:pt x="7795387" y="3901109"/>
                  </a:lnTo>
                </a:path>
                <a:path w="10393680" h="3901440">
                  <a:moveTo>
                    <a:pt x="9093835" y="0"/>
                  </a:moveTo>
                  <a:lnTo>
                    <a:pt x="9093835" y="3901109"/>
                  </a:lnTo>
                </a:path>
                <a:path w="10393680" h="3901440">
                  <a:moveTo>
                    <a:pt x="10393299" y="0"/>
                  </a:moveTo>
                  <a:lnTo>
                    <a:pt x="10393299" y="390110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4524" y="2628899"/>
              <a:ext cx="9499600" cy="2688590"/>
            </a:xfrm>
            <a:custGeom>
              <a:avLst/>
              <a:gdLst/>
              <a:ahLst/>
              <a:cxnLst/>
              <a:rect l="l" t="t" r="r" b="b"/>
              <a:pathLst>
                <a:path w="9499600" h="2688590">
                  <a:moveTo>
                    <a:pt x="405384" y="1309116"/>
                  </a:moveTo>
                  <a:lnTo>
                    <a:pt x="0" y="1309116"/>
                  </a:lnTo>
                  <a:lnTo>
                    <a:pt x="0" y="1565148"/>
                  </a:lnTo>
                  <a:lnTo>
                    <a:pt x="405384" y="1565148"/>
                  </a:lnTo>
                  <a:lnTo>
                    <a:pt x="405384" y="1309116"/>
                  </a:lnTo>
                  <a:close/>
                </a:path>
                <a:path w="9499600" h="2688590">
                  <a:moveTo>
                    <a:pt x="1705356" y="1309116"/>
                  </a:moveTo>
                  <a:lnTo>
                    <a:pt x="1298448" y="1309116"/>
                  </a:lnTo>
                  <a:lnTo>
                    <a:pt x="1298448" y="1383792"/>
                  </a:lnTo>
                  <a:lnTo>
                    <a:pt x="1705356" y="1383792"/>
                  </a:lnTo>
                  <a:lnTo>
                    <a:pt x="1705356" y="1309116"/>
                  </a:lnTo>
                  <a:close/>
                </a:path>
                <a:path w="9499600" h="2688590">
                  <a:moveTo>
                    <a:pt x="3003804" y="1309116"/>
                  </a:moveTo>
                  <a:lnTo>
                    <a:pt x="2598420" y="1309116"/>
                  </a:lnTo>
                  <a:lnTo>
                    <a:pt x="2598420" y="1892808"/>
                  </a:lnTo>
                  <a:lnTo>
                    <a:pt x="3003804" y="1892808"/>
                  </a:lnTo>
                  <a:lnTo>
                    <a:pt x="3003804" y="1309116"/>
                  </a:lnTo>
                  <a:close/>
                </a:path>
                <a:path w="9499600" h="2688590">
                  <a:moveTo>
                    <a:pt x="4303776" y="1309116"/>
                  </a:moveTo>
                  <a:lnTo>
                    <a:pt x="3896868" y="1309116"/>
                  </a:lnTo>
                  <a:lnTo>
                    <a:pt x="3896868" y="2688336"/>
                  </a:lnTo>
                  <a:lnTo>
                    <a:pt x="4303776" y="2688336"/>
                  </a:lnTo>
                  <a:lnTo>
                    <a:pt x="4303776" y="1309116"/>
                  </a:lnTo>
                  <a:close/>
                </a:path>
                <a:path w="9499600" h="2688590">
                  <a:moveTo>
                    <a:pt x="5602224" y="809244"/>
                  </a:moveTo>
                  <a:lnTo>
                    <a:pt x="5196840" y="809244"/>
                  </a:lnTo>
                  <a:lnTo>
                    <a:pt x="5196840" y="1309116"/>
                  </a:lnTo>
                  <a:lnTo>
                    <a:pt x="5602224" y="1309116"/>
                  </a:lnTo>
                  <a:lnTo>
                    <a:pt x="5602224" y="809244"/>
                  </a:lnTo>
                  <a:close/>
                </a:path>
                <a:path w="9499600" h="2688590">
                  <a:moveTo>
                    <a:pt x="6900672" y="0"/>
                  </a:moveTo>
                  <a:lnTo>
                    <a:pt x="6495288" y="0"/>
                  </a:lnTo>
                  <a:lnTo>
                    <a:pt x="6495288" y="1309116"/>
                  </a:lnTo>
                  <a:lnTo>
                    <a:pt x="6900672" y="1309116"/>
                  </a:lnTo>
                  <a:lnTo>
                    <a:pt x="6900672" y="0"/>
                  </a:lnTo>
                  <a:close/>
                </a:path>
                <a:path w="9499600" h="2688590">
                  <a:moveTo>
                    <a:pt x="8200644" y="28956"/>
                  </a:moveTo>
                  <a:lnTo>
                    <a:pt x="7795260" y="28956"/>
                  </a:lnTo>
                  <a:lnTo>
                    <a:pt x="7795260" y="1309116"/>
                  </a:lnTo>
                  <a:lnTo>
                    <a:pt x="8200644" y="1309116"/>
                  </a:lnTo>
                  <a:lnTo>
                    <a:pt x="8200644" y="28956"/>
                  </a:lnTo>
                  <a:close/>
                </a:path>
                <a:path w="9499600" h="2688590">
                  <a:moveTo>
                    <a:pt x="9499092" y="158496"/>
                  </a:moveTo>
                  <a:lnTo>
                    <a:pt x="9093708" y="158496"/>
                  </a:lnTo>
                  <a:lnTo>
                    <a:pt x="9093708" y="1309116"/>
                  </a:lnTo>
                  <a:lnTo>
                    <a:pt x="9499092" y="1309116"/>
                  </a:lnTo>
                  <a:lnTo>
                    <a:pt x="9499092" y="158496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9908" y="2133599"/>
              <a:ext cx="9500870" cy="1804670"/>
            </a:xfrm>
            <a:custGeom>
              <a:avLst/>
              <a:gdLst/>
              <a:ahLst/>
              <a:cxnLst/>
              <a:rect l="l" t="t" r="r" b="b"/>
              <a:pathLst>
                <a:path w="9500870" h="1804670">
                  <a:moveTo>
                    <a:pt x="406908" y="1697736"/>
                  </a:moveTo>
                  <a:lnTo>
                    <a:pt x="0" y="1697736"/>
                  </a:lnTo>
                  <a:lnTo>
                    <a:pt x="0" y="1804416"/>
                  </a:lnTo>
                  <a:lnTo>
                    <a:pt x="406908" y="1804416"/>
                  </a:lnTo>
                  <a:lnTo>
                    <a:pt x="406908" y="1697736"/>
                  </a:lnTo>
                  <a:close/>
                </a:path>
                <a:path w="9500870" h="1804670">
                  <a:moveTo>
                    <a:pt x="1705356" y="1071372"/>
                  </a:moveTo>
                  <a:lnTo>
                    <a:pt x="1299972" y="1071372"/>
                  </a:lnTo>
                  <a:lnTo>
                    <a:pt x="1299972" y="1804416"/>
                  </a:lnTo>
                  <a:lnTo>
                    <a:pt x="1705356" y="1804416"/>
                  </a:lnTo>
                  <a:lnTo>
                    <a:pt x="1705356" y="1071372"/>
                  </a:lnTo>
                  <a:close/>
                </a:path>
                <a:path w="9500870" h="1804670">
                  <a:moveTo>
                    <a:pt x="3003804" y="1178052"/>
                  </a:moveTo>
                  <a:lnTo>
                    <a:pt x="2598420" y="1178052"/>
                  </a:lnTo>
                  <a:lnTo>
                    <a:pt x="2598420" y="1804416"/>
                  </a:lnTo>
                  <a:lnTo>
                    <a:pt x="3003804" y="1804416"/>
                  </a:lnTo>
                  <a:lnTo>
                    <a:pt x="3003804" y="1178052"/>
                  </a:lnTo>
                  <a:close/>
                </a:path>
                <a:path w="9500870" h="1804670">
                  <a:moveTo>
                    <a:pt x="4303776" y="1104900"/>
                  </a:moveTo>
                  <a:lnTo>
                    <a:pt x="3898392" y="1104900"/>
                  </a:lnTo>
                  <a:lnTo>
                    <a:pt x="3898392" y="1804416"/>
                  </a:lnTo>
                  <a:lnTo>
                    <a:pt x="4303776" y="1804416"/>
                  </a:lnTo>
                  <a:lnTo>
                    <a:pt x="4303776" y="1104900"/>
                  </a:lnTo>
                  <a:close/>
                </a:path>
                <a:path w="9500870" h="1804670">
                  <a:moveTo>
                    <a:pt x="5602224" y="0"/>
                  </a:moveTo>
                  <a:lnTo>
                    <a:pt x="5196840" y="0"/>
                  </a:lnTo>
                  <a:lnTo>
                    <a:pt x="5196840" y="1804416"/>
                  </a:lnTo>
                  <a:lnTo>
                    <a:pt x="5602224" y="1804416"/>
                  </a:lnTo>
                  <a:lnTo>
                    <a:pt x="5602224" y="0"/>
                  </a:lnTo>
                  <a:close/>
                </a:path>
                <a:path w="9500870" h="1804670">
                  <a:moveTo>
                    <a:pt x="6902196" y="103632"/>
                  </a:moveTo>
                  <a:lnTo>
                    <a:pt x="6495288" y="103632"/>
                  </a:lnTo>
                  <a:lnTo>
                    <a:pt x="6495288" y="1804416"/>
                  </a:lnTo>
                  <a:lnTo>
                    <a:pt x="6902196" y="1804416"/>
                  </a:lnTo>
                  <a:lnTo>
                    <a:pt x="6902196" y="103632"/>
                  </a:lnTo>
                  <a:close/>
                </a:path>
                <a:path w="9500870" h="1804670">
                  <a:moveTo>
                    <a:pt x="8200644" y="231648"/>
                  </a:moveTo>
                  <a:lnTo>
                    <a:pt x="7795260" y="231648"/>
                  </a:lnTo>
                  <a:lnTo>
                    <a:pt x="7795260" y="1804416"/>
                  </a:lnTo>
                  <a:lnTo>
                    <a:pt x="8200644" y="1804416"/>
                  </a:lnTo>
                  <a:lnTo>
                    <a:pt x="8200644" y="231648"/>
                  </a:lnTo>
                  <a:close/>
                </a:path>
                <a:path w="9500870" h="1804670">
                  <a:moveTo>
                    <a:pt x="9500616" y="445008"/>
                  </a:moveTo>
                  <a:lnTo>
                    <a:pt x="9093708" y="445008"/>
                  </a:lnTo>
                  <a:lnTo>
                    <a:pt x="9093708" y="1804416"/>
                  </a:lnTo>
                  <a:lnTo>
                    <a:pt x="9500616" y="1804416"/>
                  </a:lnTo>
                  <a:lnTo>
                    <a:pt x="9500616" y="445008"/>
                  </a:lnTo>
                  <a:close/>
                </a:path>
              </a:pathLst>
            </a:custGeom>
            <a:solidFill>
              <a:srgbClr val="BE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0557" y="3937888"/>
              <a:ext cx="10393680" cy="48895"/>
            </a:xfrm>
            <a:custGeom>
              <a:avLst/>
              <a:gdLst/>
              <a:ahLst/>
              <a:cxnLst/>
              <a:rect l="l" t="t" r="r" b="b"/>
              <a:pathLst>
                <a:path w="10393680" h="48895">
                  <a:moveTo>
                    <a:pt x="0" y="0"/>
                  </a:moveTo>
                  <a:lnTo>
                    <a:pt x="10393299" y="0"/>
                  </a:lnTo>
                </a:path>
                <a:path w="10393680" h="48895">
                  <a:moveTo>
                    <a:pt x="0" y="0"/>
                  </a:moveTo>
                  <a:lnTo>
                    <a:pt x="0" y="48387"/>
                  </a:lnTo>
                </a:path>
                <a:path w="10393680" h="48895">
                  <a:moveTo>
                    <a:pt x="1298575" y="0"/>
                  </a:moveTo>
                  <a:lnTo>
                    <a:pt x="1298575" y="48387"/>
                  </a:lnTo>
                </a:path>
                <a:path w="10393680" h="48895">
                  <a:moveTo>
                    <a:pt x="2598547" y="0"/>
                  </a:moveTo>
                  <a:lnTo>
                    <a:pt x="2598547" y="48387"/>
                  </a:lnTo>
                </a:path>
                <a:path w="10393680" h="48895">
                  <a:moveTo>
                    <a:pt x="3896995" y="0"/>
                  </a:moveTo>
                  <a:lnTo>
                    <a:pt x="3896995" y="48387"/>
                  </a:lnTo>
                </a:path>
                <a:path w="10393680" h="48895">
                  <a:moveTo>
                    <a:pt x="5196967" y="0"/>
                  </a:moveTo>
                  <a:lnTo>
                    <a:pt x="5196967" y="48387"/>
                  </a:lnTo>
                </a:path>
                <a:path w="10393680" h="48895">
                  <a:moveTo>
                    <a:pt x="6495415" y="0"/>
                  </a:moveTo>
                  <a:lnTo>
                    <a:pt x="6495415" y="48387"/>
                  </a:lnTo>
                </a:path>
                <a:path w="10393680" h="48895">
                  <a:moveTo>
                    <a:pt x="7795387" y="0"/>
                  </a:moveTo>
                  <a:lnTo>
                    <a:pt x="7795387" y="48387"/>
                  </a:lnTo>
                </a:path>
                <a:path w="10393680" h="48895">
                  <a:moveTo>
                    <a:pt x="9093835" y="0"/>
                  </a:moveTo>
                  <a:lnTo>
                    <a:pt x="9093835" y="48387"/>
                  </a:lnTo>
                </a:path>
                <a:path w="10393680" h="48895">
                  <a:moveTo>
                    <a:pt x="10393299" y="0"/>
                  </a:moveTo>
                  <a:lnTo>
                    <a:pt x="10393299" y="4838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03732" y="4194047"/>
            <a:ext cx="1292225" cy="1416050"/>
          </a:xfrm>
          <a:prstGeom prst="rect">
            <a:avLst/>
          </a:prstGeom>
          <a:solidFill>
            <a:srgbClr val="F8F7E7">
              <a:alpha val="10195"/>
            </a:srgbClr>
          </a:solidFill>
        </p:spPr>
        <p:txBody>
          <a:bodyPr vert="horz" wrap="square" lIns="0" tIns="4953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2.3%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2307" y="3942651"/>
            <a:ext cx="1294130" cy="1667510"/>
          </a:xfrm>
          <a:prstGeom prst="rect">
            <a:avLst/>
          </a:prstGeom>
          <a:solidFill>
            <a:srgbClr val="F8F7E7">
              <a:alpha val="10195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955"/>
              </a:spcBef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0.7%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2278" y="4521708"/>
            <a:ext cx="1292225" cy="1088390"/>
          </a:xfrm>
          <a:prstGeom prst="rect">
            <a:avLst/>
          </a:prstGeom>
          <a:solidFill>
            <a:srgbClr val="F8F7E7">
              <a:alpha val="10195"/>
            </a:srgbClr>
          </a:solidFill>
        </p:spPr>
        <p:txBody>
          <a:bodyPr vert="horz" wrap="square" lIns="0" tIns="508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400"/>
              </a:spcBef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5.2%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0727" y="5317235"/>
            <a:ext cx="1294130" cy="292735"/>
          </a:xfrm>
          <a:prstGeom prst="rect">
            <a:avLst/>
          </a:prstGeom>
          <a:solidFill>
            <a:srgbClr val="F8F7E7">
              <a:alpha val="10195"/>
            </a:srgbClr>
          </a:solidFill>
        </p:spPr>
        <p:txBody>
          <a:bodyPr vert="horz" wrap="square" lIns="0" tIns="5080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400"/>
              </a:spcBef>
            </a:pP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10" dirty="0">
                <a:latin typeface="Calibri"/>
                <a:cs typeface="Calibri"/>
              </a:rPr>
              <a:t>12.4%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9878" y="3174619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4.5%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50733" y="2366517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11.7%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50197" y="2394330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11.5%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49534" y="2524125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10.3%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8422" y="3568445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1.0%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97758" y="2942335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6.6%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7096" y="3048127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5.6%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96433" y="2975305"/>
            <a:ext cx="3213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6.3%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7669" y="1870659"/>
            <a:ext cx="3987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16.2%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57133" y="1973707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15.3%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56090" y="2101977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14.1%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55554" y="2315971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12.2%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5936" y="5687364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65273" y="5687364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4609" y="5687364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6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37226" y="5687364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36563" y="5687364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35645" y="5687364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34982" y="5687364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4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50602" y="5687364"/>
            <a:ext cx="98933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Since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Inception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spc="-10" dirty="0">
                <a:latin typeface="Calibri"/>
                <a:cs typeface="Calibri"/>
              </a:rPr>
              <a:t>12-Nov-</a:t>
            </a:r>
            <a:r>
              <a:rPr sz="1200" b="1" spc="-25" dirty="0"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54473" y="1133855"/>
            <a:ext cx="3083560" cy="255270"/>
          </a:xfrm>
          <a:prstGeom prst="rect">
            <a:avLst/>
          </a:prstGeom>
          <a:solidFill>
            <a:srgbClr val="566333"/>
          </a:solidFill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on 30th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November,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93157" y="15535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566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9885" y="15535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BE9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02122" y="1474089"/>
            <a:ext cx="1765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175" algn="l"/>
              </a:tabLst>
            </a:pPr>
            <a:r>
              <a:rPr sz="1200" b="1" spc="-10" dirty="0">
                <a:latin typeface="Calibri"/>
                <a:cs typeface="Calibri"/>
              </a:rPr>
              <a:t>Decennium</a:t>
            </a:r>
            <a:r>
              <a:rPr sz="1200" b="1" dirty="0">
                <a:latin typeface="Calibri"/>
                <a:cs typeface="Calibri"/>
              </a:rPr>
              <a:t>	BSE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500</a:t>
            </a:r>
            <a:r>
              <a:rPr sz="1200" b="1" spc="-25" dirty="0">
                <a:latin typeface="Calibri"/>
                <a:cs typeface="Calibri"/>
              </a:rPr>
              <a:t> TRI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756" y="1272032"/>
            <a:ext cx="10783570" cy="5106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8470" marR="3365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Gold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medalist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Chartered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Accountant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four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decades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varied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experience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management, </a:t>
            </a: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capital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markets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consultancy.</a:t>
            </a:r>
            <a:endParaRPr sz="1400">
              <a:latin typeface="Calibri"/>
              <a:cs typeface="Calibri"/>
            </a:endParaRPr>
          </a:p>
          <a:p>
            <a:pPr marL="1728470">
              <a:lnSpc>
                <a:spcPct val="100000"/>
              </a:lnSpc>
              <a:spcBef>
                <a:spcPts val="1675"/>
              </a:spcBef>
            </a:pPr>
            <a:r>
              <a:rPr sz="1400" dirty="0">
                <a:latin typeface="Calibri"/>
                <a:cs typeface="Calibri"/>
              </a:rPr>
              <a:t>Served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Aditya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Birla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very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senior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positions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25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before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starting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own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outfit.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Shri</a:t>
            </a:r>
            <a:endParaRPr sz="1400">
              <a:latin typeface="Calibri"/>
              <a:cs typeface="Calibri"/>
            </a:endParaRPr>
          </a:p>
          <a:p>
            <a:pPr marL="172847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earlier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President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BSE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terms.</a:t>
            </a:r>
            <a:endParaRPr sz="1400">
              <a:latin typeface="Calibri"/>
              <a:cs typeface="Calibri"/>
            </a:endParaRPr>
          </a:p>
          <a:p>
            <a:pPr marL="1728470" marR="57785">
              <a:lnSpc>
                <a:spcPct val="100000"/>
              </a:lnSpc>
              <a:spcBef>
                <a:spcPts val="1685"/>
              </a:spcBef>
            </a:pPr>
            <a:r>
              <a:rPr sz="1400" dirty="0">
                <a:latin typeface="Calibri"/>
                <a:cs typeface="Calibri"/>
              </a:rPr>
              <a:t>Anand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derives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strength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vision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legendary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leadership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Shri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charting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growth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dirty="0">
                <a:latin typeface="Calibri"/>
                <a:cs typeface="Calibri"/>
              </a:rPr>
              <a:t>his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guidance.</a:t>
            </a:r>
            <a:endParaRPr sz="1400">
              <a:latin typeface="Calibri"/>
              <a:cs typeface="Calibri"/>
            </a:endParaRPr>
          </a:p>
          <a:p>
            <a:pPr marR="9251315" algn="ctr">
              <a:lnSpc>
                <a:spcPct val="100000"/>
              </a:lnSpc>
              <a:spcBef>
                <a:spcPts val="1280"/>
              </a:spcBef>
            </a:pPr>
            <a:r>
              <a:rPr sz="1400" b="1" dirty="0">
                <a:latin typeface="Calibri"/>
                <a:cs typeface="Calibri"/>
              </a:rPr>
              <a:t>Anand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Rathi</a:t>
            </a:r>
            <a:endParaRPr sz="1400">
              <a:latin typeface="Calibri"/>
              <a:cs typeface="Calibri"/>
            </a:endParaRPr>
          </a:p>
          <a:p>
            <a:pPr marR="924814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Founder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Chairman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400">
              <a:latin typeface="Calibri"/>
              <a:cs typeface="Calibri"/>
            </a:endParaRPr>
          </a:p>
          <a:p>
            <a:pPr marL="1728470" marR="40132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Over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twenty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broad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experience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securities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driver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Retail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Institutional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Equities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group.</a:t>
            </a:r>
            <a:endParaRPr sz="1400">
              <a:latin typeface="Calibri"/>
              <a:cs typeface="Calibri"/>
            </a:endParaRPr>
          </a:p>
          <a:p>
            <a:pPr marL="1728470" marR="456565">
              <a:lnSpc>
                <a:spcPct val="100000"/>
              </a:lnSpc>
              <a:spcBef>
                <a:spcPts val="1685"/>
              </a:spcBef>
            </a:pPr>
            <a:r>
              <a:rPr sz="1400" dirty="0">
                <a:latin typeface="Calibri"/>
                <a:cs typeface="Calibri"/>
              </a:rPr>
              <a:t>Under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leadership,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Group’s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Institutional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Retail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great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recognition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accolades.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has </a:t>
            </a:r>
            <a:r>
              <a:rPr sz="1400" spc="-10" dirty="0">
                <a:latin typeface="Calibri"/>
                <a:cs typeface="Calibri"/>
              </a:rPr>
              <a:t>played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pivotal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role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Group’s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expansion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growth.</a:t>
            </a:r>
            <a:endParaRPr sz="1400">
              <a:latin typeface="Calibri"/>
              <a:cs typeface="Calibri"/>
            </a:endParaRPr>
          </a:p>
          <a:p>
            <a:pPr marL="1728470" marR="492759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/>
                <a:cs typeface="Calibri"/>
              </a:rPr>
              <a:t>His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valuable contribution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towards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professionalizing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immense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respect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from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world.</a:t>
            </a:r>
            <a:endParaRPr sz="1400">
              <a:latin typeface="Calibri"/>
              <a:cs typeface="Calibri"/>
            </a:endParaRPr>
          </a:p>
          <a:p>
            <a:pPr marL="161290" marR="9506585" algn="ctr">
              <a:lnSpc>
                <a:spcPct val="100000"/>
              </a:lnSpc>
              <a:spcBef>
                <a:spcPts val="1019"/>
              </a:spcBef>
            </a:pPr>
            <a:r>
              <a:rPr sz="1400" b="1" spc="-10" dirty="0">
                <a:latin typeface="Calibri"/>
                <a:cs typeface="Calibri"/>
              </a:rPr>
              <a:t>Pradeep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Gupta </a:t>
            </a:r>
            <a:r>
              <a:rPr sz="1400" dirty="0">
                <a:latin typeface="Calibri"/>
                <a:cs typeface="Calibri"/>
              </a:rPr>
              <a:t>Co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Founder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&amp; </a:t>
            </a:r>
            <a:r>
              <a:rPr sz="1400" dirty="0">
                <a:latin typeface="Calibri"/>
                <a:cs typeface="Calibri"/>
              </a:rPr>
              <a:t>Vice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Chairman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6419" y="1286700"/>
            <a:ext cx="1424305" cy="1732914"/>
            <a:chOff x="866419" y="1286700"/>
            <a:chExt cx="1424305" cy="17329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944" y="1296162"/>
              <a:ext cx="1405255" cy="17137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71181" y="1291463"/>
              <a:ext cx="1414780" cy="1723389"/>
            </a:xfrm>
            <a:custGeom>
              <a:avLst/>
              <a:gdLst/>
              <a:ahLst/>
              <a:cxnLst/>
              <a:rect l="l" t="t" r="r" b="b"/>
              <a:pathLst>
                <a:path w="1414780" h="1723389">
                  <a:moveTo>
                    <a:pt x="0" y="1723263"/>
                  </a:moveTo>
                  <a:lnTo>
                    <a:pt x="1414780" y="1723263"/>
                  </a:lnTo>
                  <a:lnTo>
                    <a:pt x="1414780" y="0"/>
                  </a:lnTo>
                  <a:lnTo>
                    <a:pt x="0" y="0"/>
                  </a:lnTo>
                  <a:lnTo>
                    <a:pt x="0" y="1723263"/>
                  </a:lnTo>
                  <a:close/>
                </a:path>
              </a:pathLst>
            </a:custGeom>
            <a:ln w="9525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5939" y="3899534"/>
            <a:ext cx="1432560" cy="1748789"/>
            <a:chOff x="835939" y="3899534"/>
            <a:chExt cx="1432560" cy="174878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464" y="3909059"/>
              <a:ext cx="1412976" cy="17297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0701" y="3904297"/>
              <a:ext cx="1423035" cy="1739264"/>
            </a:xfrm>
            <a:custGeom>
              <a:avLst/>
              <a:gdLst/>
              <a:ahLst/>
              <a:cxnLst/>
              <a:rect l="l" t="t" r="r" b="b"/>
              <a:pathLst>
                <a:path w="1423035" h="1739264">
                  <a:moveTo>
                    <a:pt x="0" y="1739264"/>
                  </a:moveTo>
                  <a:lnTo>
                    <a:pt x="1422527" y="1739264"/>
                  </a:lnTo>
                  <a:lnTo>
                    <a:pt x="1422527" y="0"/>
                  </a:lnTo>
                  <a:lnTo>
                    <a:pt x="0" y="0"/>
                  </a:lnTo>
                  <a:lnTo>
                    <a:pt x="0" y="1739264"/>
                  </a:lnTo>
                  <a:close/>
                </a:path>
              </a:pathLst>
            </a:custGeom>
            <a:ln w="9525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16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95"/>
              </a:spcBef>
            </a:pPr>
            <a:r>
              <a:rPr dirty="0"/>
              <a:t>Founder</a:t>
            </a:r>
            <a:r>
              <a:rPr spc="-50" dirty="0"/>
              <a:t> </a:t>
            </a:r>
            <a:r>
              <a:rPr dirty="0"/>
              <a:t>&amp;</a:t>
            </a:r>
            <a:r>
              <a:rPr spc="-70" dirty="0"/>
              <a:t> </a:t>
            </a:r>
            <a:r>
              <a:rPr spc="-10" dirty="0"/>
              <a:t>Promoter</a:t>
            </a:r>
            <a:r>
              <a:rPr spc="-25" dirty="0"/>
              <a:t> </a:t>
            </a:r>
            <a:r>
              <a:rPr dirty="0"/>
              <a:t>(Anand</a:t>
            </a:r>
            <a:r>
              <a:rPr spc="-60" dirty="0"/>
              <a:t> </a:t>
            </a:r>
            <a:r>
              <a:rPr dirty="0"/>
              <a:t>Rathi</a:t>
            </a:r>
            <a:r>
              <a:rPr spc="-55" dirty="0"/>
              <a:t> </a:t>
            </a:r>
            <a:r>
              <a:rPr spc="-10" dirty="0"/>
              <a:t>Group)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8451" y="1619250"/>
            <a:ext cx="9912350" cy="3720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844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More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experience 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advisory,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Development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Portfolio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Management.</a:t>
            </a:r>
            <a:endParaRPr sz="1400">
              <a:latin typeface="Calibri"/>
              <a:cs typeface="Calibri"/>
            </a:endParaRPr>
          </a:p>
          <a:p>
            <a:pPr marL="1528445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latin typeface="Calibri"/>
                <a:cs typeface="Calibri"/>
              </a:rPr>
              <a:t>Working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since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2007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across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Portfolio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Management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Private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Client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Equity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Advisory.</a:t>
            </a:r>
            <a:endParaRPr sz="1400">
              <a:latin typeface="Calibri"/>
              <a:cs typeface="Calibri"/>
            </a:endParaRPr>
          </a:p>
          <a:p>
            <a:pPr marL="1528445">
              <a:lnSpc>
                <a:spcPct val="100000"/>
              </a:lnSpc>
              <a:spcBef>
                <a:spcPts val="1675"/>
              </a:spcBef>
            </a:pPr>
            <a:r>
              <a:rPr sz="1400" dirty="0">
                <a:latin typeface="Calibri"/>
                <a:cs typeface="Calibri"/>
              </a:rPr>
              <a:t>Started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Career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“Kotak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Securities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Ltd”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2005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Advisor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subsequently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developing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Equity</a:t>
            </a:r>
            <a:endParaRPr sz="1400">
              <a:latin typeface="Calibri"/>
              <a:cs typeface="Calibri"/>
            </a:endParaRPr>
          </a:p>
          <a:p>
            <a:pPr marL="152844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products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running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same.</a:t>
            </a:r>
            <a:endParaRPr sz="1400">
              <a:latin typeface="Calibri"/>
              <a:cs typeface="Calibri"/>
            </a:endParaRPr>
          </a:p>
          <a:p>
            <a:pPr marL="1528445">
              <a:lnSpc>
                <a:spcPct val="100000"/>
              </a:lnSpc>
              <a:spcBef>
                <a:spcPts val="1685"/>
              </a:spcBef>
            </a:pPr>
            <a:r>
              <a:rPr sz="1400" spc="-10" dirty="0">
                <a:latin typeface="Calibri"/>
                <a:cs typeface="Calibri"/>
              </a:rPr>
              <a:t>Qualified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MBA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(Finance)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Mumbai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University 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Certified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Planner.</a:t>
            </a:r>
            <a:endParaRPr sz="14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980"/>
              </a:spcBef>
            </a:pPr>
            <a:r>
              <a:rPr sz="1400" b="1" dirty="0">
                <a:latin typeface="Calibri"/>
                <a:cs typeface="Calibri"/>
              </a:rPr>
              <a:t>Mayur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Shah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Fund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Manager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400">
              <a:latin typeface="Calibri"/>
              <a:cs typeface="Calibri"/>
            </a:endParaRPr>
          </a:p>
          <a:p>
            <a:pPr marL="152844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experience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advisory,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Portfolio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Management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research.</a:t>
            </a:r>
            <a:endParaRPr sz="1400">
              <a:latin typeface="Calibri"/>
              <a:cs typeface="Calibri"/>
            </a:endParaRPr>
          </a:p>
          <a:p>
            <a:pPr marL="1528445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latin typeface="Calibri"/>
                <a:cs typeface="Calibri"/>
              </a:rPr>
              <a:t>Worked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Standard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Chartered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Securities,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Religare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Securities,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Securities.</a:t>
            </a:r>
            <a:endParaRPr sz="1400">
              <a:latin typeface="Calibri"/>
              <a:cs typeface="Calibri"/>
            </a:endParaRPr>
          </a:p>
          <a:p>
            <a:pPr marL="152844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/>
                <a:cs typeface="Calibri"/>
              </a:rPr>
              <a:t>PGDBM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Mumbai.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2751" y="6076899"/>
            <a:ext cx="8502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Vinod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Vaya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152" y="1640395"/>
            <a:ext cx="1443355" cy="1734820"/>
            <a:chOff x="766152" y="1640395"/>
            <a:chExt cx="1443355" cy="1734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677" y="1649856"/>
              <a:ext cx="1424051" cy="17155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0915" y="1645157"/>
              <a:ext cx="1433830" cy="1725295"/>
            </a:xfrm>
            <a:custGeom>
              <a:avLst/>
              <a:gdLst/>
              <a:ahLst/>
              <a:cxnLst/>
              <a:rect l="l" t="t" r="r" b="b"/>
              <a:pathLst>
                <a:path w="1433830" h="1725295">
                  <a:moveTo>
                    <a:pt x="0" y="1725041"/>
                  </a:moveTo>
                  <a:lnTo>
                    <a:pt x="1433576" y="1725041"/>
                  </a:lnTo>
                  <a:lnTo>
                    <a:pt x="1433576" y="0"/>
                  </a:lnTo>
                  <a:lnTo>
                    <a:pt x="0" y="0"/>
                  </a:lnTo>
                  <a:lnTo>
                    <a:pt x="0" y="1725041"/>
                  </a:lnTo>
                  <a:close/>
                </a:path>
              </a:pathLst>
            </a:custGeom>
            <a:ln w="9525">
              <a:solidFill>
                <a:srgbClr val="7B5A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87400" y="4216400"/>
            <a:ext cx="1440180" cy="1739900"/>
            <a:chOff x="787400" y="4216400"/>
            <a:chExt cx="1440180" cy="17399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" y="4219575"/>
              <a:ext cx="1433449" cy="17335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8987" y="4217987"/>
              <a:ext cx="1437005" cy="1736725"/>
            </a:xfrm>
            <a:custGeom>
              <a:avLst/>
              <a:gdLst/>
              <a:ahLst/>
              <a:cxnLst/>
              <a:rect l="l" t="t" r="r" b="b"/>
              <a:pathLst>
                <a:path w="1437005" h="1736725">
                  <a:moveTo>
                    <a:pt x="0" y="1736725"/>
                  </a:moveTo>
                  <a:lnTo>
                    <a:pt x="1436624" y="1736725"/>
                  </a:lnTo>
                  <a:lnTo>
                    <a:pt x="1436624" y="0"/>
                  </a:lnTo>
                  <a:lnTo>
                    <a:pt x="0" y="0"/>
                  </a:lnTo>
                  <a:lnTo>
                    <a:pt x="0" y="17367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16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95"/>
              </a:spcBef>
            </a:pPr>
            <a:r>
              <a:rPr dirty="0"/>
              <a:t>Fund</a:t>
            </a:r>
            <a:r>
              <a:rPr spc="-45" dirty="0"/>
              <a:t> </a:t>
            </a:r>
            <a:r>
              <a:rPr spc="-10" dirty="0"/>
              <a:t>Management</a:t>
            </a:r>
            <a:r>
              <a:rPr spc="-15" dirty="0"/>
              <a:t> </a:t>
            </a:r>
            <a:r>
              <a:rPr spc="-20" dirty="0"/>
              <a:t>Team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4525" y="4762500"/>
            <a:ext cx="5791200" cy="1676400"/>
          </a:xfrm>
          <a:custGeom>
            <a:avLst/>
            <a:gdLst/>
            <a:ahLst/>
            <a:cxnLst/>
            <a:rect l="l" t="t" r="r" b="b"/>
            <a:pathLst>
              <a:path w="5791200" h="1676400">
                <a:moveTo>
                  <a:pt x="0" y="306450"/>
                </a:moveTo>
                <a:lnTo>
                  <a:pt x="4009" y="256732"/>
                </a:lnTo>
                <a:lnTo>
                  <a:pt x="15618" y="209572"/>
                </a:lnTo>
                <a:lnTo>
                  <a:pt x="34197" y="165600"/>
                </a:lnTo>
                <a:lnTo>
                  <a:pt x="59114" y="125446"/>
                </a:lnTo>
                <a:lnTo>
                  <a:pt x="89741" y="89741"/>
                </a:lnTo>
                <a:lnTo>
                  <a:pt x="125446" y="59114"/>
                </a:lnTo>
                <a:lnTo>
                  <a:pt x="165600" y="34197"/>
                </a:lnTo>
                <a:lnTo>
                  <a:pt x="209572" y="15618"/>
                </a:lnTo>
                <a:lnTo>
                  <a:pt x="256732" y="4009"/>
                </a:lnTo>
                <a:lnTo>
                  <a:pt x="306450" y="0"/>
                </a:lnTo>
                <a:lnTo>
                  <a:pt x="5484749" y="0"/>
                </a:lnTo>
                <a:lnTo>
                  <a:pt x="5534467" y="4009"/>
                </a:lnTo>
                <a:lnTo>
                  <a:pt x="5581627" y="15618"/>
                </a:lnTo>
                <a:lnTo>
                  <a:pt x="5625599" y="34197"/>
                </a:lnTo>
                <a:lnTo>
                  <a:pt x="5665753" y="59114"/>
                </a:lnTo>
                <a:lnTo>
                  <a:pt x="5701458" y="89741"/>
                </a:lnTo>
                <a:lnTo>
                  <a:pt x="5732085" y="125446"/>
                </a:lnTo>
                <a:lnTo>
                  <a:pt x="5757002" y="165600"/>
                </a:lnTo>
                <a:lnTo>
                  <a:pt x="5775581" y="209572"/>
                </a:lnTo>
                <a:lnTo>
                  <a:pt x="5787190" y="256732"/>
                </a:lnTo>
                <a:lnTo>
                  <a:pt x="5791200" y="306450"/>
                </a:lnTo>
                <a:lnTo>
                  <a:pt x="5791200" y="1369936"/>
                </a:lnTo>
                <a:lnTo>
                  <a:pt x="5787190" y="1419645"/>
                </a:lnTo>
                <a:lnTo>
                  <a:pt x="5775581" y="1466801"/>
                </a:lnTo>
                <a:lnTo>
                  <a:pt x="5757002" y="1510772"/>
                </a:lnTo>
                <a:lnTo>
                  <a:pt x="5732085" y="1550928"/>
                </a:lnTo>
                <a:lnTo>
                  <a:pt x="5701458" y="1586637"/>
                </a:lnTo>
                <a:lnTo>
                  <a:pt x="5665753" y="1617269"/>
                </a:lnTo>
                <a:lnTo>
                  <a:pt x="5625599" y="1642192"/>
                </a:lnTo>
                <a:lnTo>
                  <a:pt x="5581627" y="1660776"/>
                </a:lnTo>
                <a:lnTo>
                  <a:pt x="5534467" y="1672388"/>
                </a:lnTo>
                <a:lnTo>
                  <a:pt x="5484749" y="1676400"/>
                </a:lnTo>
                <a:lnTo>
                  <a:pt x="306450" y="1676400"/>
                </a:lnTo>
                <a:lnTo>
                  <a:pt x="256732" y="1672388"/>
                </a:lnTo>
                <a:lnTo>
                  <a:pt x="209572" y="1660776"/>
                </a:lnTo>
                <a:lnTo>
                  <a:pt x="165600" y="1642192"/>
                </a:lnTo>
                <a:lnTo>
                  <a:pt x="125446" y="1617269"/>
                </a:lnTo>
                <a:lnTo>
                  <a:pt x="89741" y="1586637"/>
                </a:lnTo>
                <a:lnTo>
                  <a:pt x="59114" y="1550928"/>
                </a:lnTo>
                <a:lnTo>
                  <a:pt x="34197" y="1510772"/>
                </a:lnTo>
                <a:lnTo>
                  <a:pt x="15618" y="1466801"/>
                </a:lnTo>
                <a:lnTo>
                  <a:pt x="4009" y="1419645"/>
                </a:lnTo>
                <a:lnTo>
                  <a:pt x="0" y="1369936"/>
                </a:lnTo>
                <a:lnTo>
                  <a:pt x="0" y="30645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93689" y="5060060"/>
            <a:ext cx="664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AMC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fees Brokerage </a:t>
            </a:r>
            <a:r>
              <a:rPr sz="1200" b="1" dirty="0">
                <a:latin typeface="Calibri"/>
                <a:cs typeface="Calibri"/>
              </a:rPr>
              <a:t>Exit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Load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6597" y="5060060"/>
            <a:ext cx="3304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2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2.5%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p.a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(Charged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Pro-rata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each </a:t>
            </a:r>
            <a:r>
              <a:rPr sz="1200" spc="-10" dirty="0">
                <a:latin typeface="Calibri"/>
                <a:cs typeface="Calibri"/>
              </a:rPr>
              <a:t>quarter)</a:t>
            </a:r>
            <a:endParaRPr sz="12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0.10% 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Equity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delivery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transaction</a:t>
            </a:r>
            <a:endParaRPr sz="120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: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2%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baseline="24305" dirty="0">
                <a:latin typeface="Calibri"/>
                <a:cs typeface="Calibri"/>
              </a:rPr>
              <a:t>st</a:t>
            </a:r>
            <a:r>
              <a:rPr sz="1200" spc="82" baseline="243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Year,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1%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sz="1200" baseline="24305" dirty="0">
                <a:latin typeface="Calibri"/>
                <a:cs typeface="Calibri"/>
              </a:rPr>
              <a:t>nd</a:t>
            </a:r>
            <a:r>
              <a:rPr sz="1200" spc="97" baseline="243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Year,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baseline="24305" dirty="0">
                <a:latin typeface="Calibri"/>
                <a:cs typeface="Calibri"/>
              </a:rPr>
              <a:t>rd</a:t>
            </a:r>
            <a:r>
              <a:rPr sz="1200" spc="89" baseline="2430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Year.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3689" y="5608726"/>
            <a:ext cx="4899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Other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Charges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GST,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charges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levied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Exchange,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Custodial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charges</a:t>
            </a:r>
            <a:endParaRPr sz="1200">
              <a:latin typeface="Calibri"/>
              <a:cs typeface="Calibri"/>
            </a:endParaRPr>
          </a:p>
          <a:p>
            <a:pPr marL="120586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(3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bps)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levied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custodian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statutory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charges.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" y="1409700"/>
            <a:ext cx="2419350" cy="2990850"/>
          </a:xfrm>
          <a:custGeom>
            <a:avLst/>
            <a:gdLst/>
            <a:ahLst/>
            <a:cxnLst/>
            <a:rect l="l" t="t" r="r" b="b"/>
            <a:pathLst>
              <a:path w="2419350" h="2990850">
                <a:moveTo>
                  <a:pt x="0" y="323469"/>
                </a:moveTo>
                <a:lnTo>
                  <a:pt x="3507" y="275659"/>
                </a:lnTo>
                <a:lnTo>
                  <a:pt x="13697" y="230031"/>
                </a:lnTo>
                <a:lnTo>
                  <a:pt x="30068" y="187084"/>
                </a:lnTo>
                <a:lnTo>
                  <a:pt x="52120" y="147318"/>
                </a:lnTo>
                <a:lnTo>
                  <a:pt x="79353" y="111232"/>
                </a:lnTo>
                <a:lnTo>
                  <a:pt x="111266" y="79327"/>
                </a:lnTo>
                <a:lnTo>
                  <a:pt x="147359" y="52102"/>
                </a:lnTo>
                <a:lnTo>
                  <a:pt x="187131" y="30057"/>
                </a:lnTo>
                <a:lnTo>
                  <a:pt x="230082" y="13691"/>
                </a:lnTo>
                <a:lnTo>
                  <a:pt x="275712" y="3506"/>
                </a:lnTo>
                <a:lnTo>
                  <a:pt x="323519" y="0"/>
                </a:lnTo>
                <a:lnTo>
                  <a:pt x="2095881" y="0"/>
                </a:lnTo>
                <a:lnTo>
                  <a:pt x="2143690" y="3506"/>
                </a:lnTo>
                <a:lnTo>
                  <a:pt x="2189318" y="13691"/>
                </a:lnTo>
                <a:lnTo>
                  <a:pt x="2232265" y="30057"/>
                </a:lnTo>
                <a:lnTo>
                  <a:pt x="2272031" y="52102"/>
                </a:lnTo>
                <a:lnTo>
                  <a:pt x="2308117" y="79327"/>
                </a:lnTo>
                <a:lnTo>
                  <a:pt x="2340022" y="111232"/>
                </a:lnTo>
                <a:lnTo>
                  <a:pt x="2367247" y="147318"/>
                </a:lnTo>
                <a:lnTo>
                  <a:pt x="2389292" y="187084"/>
                </a:lnTo>
                <a:lnTo>
                  <a:pt x="2405658" y="230031"/>
                </a:lnTo>
                <a:lnTo>
                  <a:pt x="2415843" y="275659"/>
                </a:lnTo>
                <a:lnTo>
                  <a:pt x="2419350" y="323469"/>
                </a:lnTo>
                <a:lnTo>
                  <a:pt x="2419350" y="2667381"/>
                </a:lnTo>
                <a:lnTo>
                  <a:pt x="2415843" y="2715190"/>
                </a:lnTo>
                <a:lnTo>
                  <a:pt x="2405658" y="2760818"/>
                </a:lnTo>
                <a:lnTo>
                  <a:pt x="2389292" y="2803765"/>
                </a:lnTo>
                <a:lnTo>
                  <a:pt x="2367247" y="2843531"/>
                </a:lnTo>
                <a:lnTo>
                  <a:pt x="2340022" y="2879617"/>
                </a:lnTo>
                <a:lnTo>
                  <a:pt x="2308117" y="2911522"/>
                </a:lnTo>
                <a:lnTo>
                  <a:pt x="2272031" y="2938747"/>
                </a:lnTo>
                <a:lnTo>
                  <a:pt x="2232265" y="2960792"/>
                </a:lnTo>
                <a:lnTo>
                  <a:pt x="2189318" y="2977158"/>
                </a:lnTo>
                <a:lnTo>
                  <a:pt x="2143690" y="2987343"/>
                </a:lnTo>
                <a:lnTo>
                  <a:pt x="2095881" y="2990850"/>
                </a:lnTo>
                <a:lnTo>
                  <a:pt x="323519" y="2990850"/>
                </a:lnTo>
                <a:lnTo>
                  <a:pt x="275712" y="2987343"/>
                </a:lnTo>
                <a:lnTo>
                  <a:pt x="230082" y="2977158"/>
                </a:lnTo>
                <a:lnTo>
                  <a:pt x="187131" y="2960792"/>
                </a:lnTo>
                <a:lnTo>
                  <a:pt x="147359" y="2938747"/>
                </a:lnTo>
                <a:lnTo>
                  <a:pt x="111266" y="2911522"/>
                </a:lnTo>
                <a:lnTo>
                  <a:pt x="79353" y="2879617"/>
                </a:lnTo>
                <a:lnTo>
                  <a:pt x="52120" y="2843531"/>
                </a:lnTo>
                <a:lnTo>
                  <a:pt x="30068" y="2803765"/>
                </a:lnTo>
                <a:lnTo>
                  <a:pt x="13697" y="2760818"/>
                </a:lnTo>
                <a:lnTo>
                  <a:pt x="3507" y="2715190"/>
                </a:lnTo>
                <a:lnTo>
                  <a:pt x="0" y="2667381"/>
                </a:lnTo>
                <a:lnTo>
                  <a:pt x="0" y="323469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5032" y="1525650"/>
            <a:ext cx="1845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Minimum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Investment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032" y="2013330"/>
            <a:ext cx="880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Allocation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032" y="2501264"/>
            <a:ext cx="1833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Investment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Approach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032" y="2988944"/>
            <a:ext cx="197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Risk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Reward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&amp;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Tenure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032" y="3476625"/>
            <a:ext cx="1710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Type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Instruments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032" y="3964685"/>
            <a:ext cx="977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Benchmark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86100" y="1400175"/>
            <a:ext cx="8677275" cy="3000375"/>
          </a:xfrm>
          <a:custGeom>
            <a:avLst/>
            <a:gdLst/>
            <a:ahLst/>
            <a:cxnLst/>
            <a:rect l="l" t="t" r="r" b="b"/>
            <a:pathLst>
              <a:path w="8677275" h="3000375">
                <a:moveTo>
                  <a:pt x="0" y="283210"/>
                </a:moveTo>
                <a:lnTo>
                  <a:pt x="3705" y="237259"/>
                </a:lnTo>
                <a:lnTo>
                  <a:pt x="14433" y="193673"/>
                </a:lnTo>
                <a:lnTo>
                  <a:pt x="31601" y="153036"/>
                </a:lnTo>
                <a:lnTo>
                  <a:pt x="54628" y="115927"/>
                </a:lnTo>
                <a:lnTo>
                  <a:pt x="82931" y="82931"/>
                </a:lnTo>
                <a:lnTo>
                  <a:pt x="115927" y="54628"/>
                </a:lnTo>
                <a:lnTo>
                  <a:pt x="153036" y="31601"/>
                </a:lnTo>
                <a:lnTo>
                  <a:pt x="193673" y="14433"/>
                </a:lnTo>
                <a:lnTo>
                  <a:pt x="237259" y="3705"/>
                </a:lnTo>
                <a:lnTo>
                  <a:pt x="283210" y="0"/>
                </a:lnTo>
                <a:lnTo>
                  <a:pt x="8394065" y="0"/>
                </a:lnTo>
                <a:lnTo>
                  <a:pt x="8440015" y="3705"/>
                </a:lnTo>
                <a:lnTo>
                  <a:pt x="8483601" y="14433"/>
                </a:lnTo>
                <a:lnTo>
                  <a:pt x="8524238" y="31601"/>
                </a:lnTo>
                <a:lnTo>
                  <a:pt x="8561347" y="54628"/>
                </a:lnTo>
                <a:lnTo>
                  <a:pt x="8594344" y="82931"/>
                </a:lnTo>
                <a:lnTo>
                  <a:pt x="8622646" y="115927"/>
                </a:lnTo>
                <a:lnTo>
                  <a:pt x="8645673" y="153036"/>
                </a:lnTo>
                <a:lnTo>
                  <a:pt x="8662841" y="193673"/>
                </a:lnTo>
                <a:lnTo>
                  <a:pt x="8673569" y="237259"/>
                </a:lnTo>
                <a:lnTo>
                  <a:pt x="8677275" y="283210"/>
                </a:lnTo>
                <a:lnTo>
                  <a:pt x="8677275" y="2717165"/>
                </a:lnTo>
                <a:lnTo>
                  <a:pt x="8673569" y="2763115"/>
                </a:lnTo>
                <a:lnTo>
                  <a:pt x="8662841" y="2806701"/>
                </a:lnTo>
                <a:lnTo>
                  <a:pt x="8645673" y="2847338"/>
                </a:lnTo>
                <a:lnTo>
                  <a:pt x="8622646" y="2884447"/>
                </a:lnTo>
                <a:lnTo>
                  <a:pt x="8594343" y="2917444"/>
                </a:lnTo>
                <a:lnTo>
                  <a:pt x="8561347" y="2945746"/>
                </a:lnTo>
                <a:lnTo>
                  <a:pt x="8524238" y="2968773"/>
                </a:lnTo>
                <a:lnTo>
                  <a:pt x="8483601" y="2985941"/>
                </a:lnTo>
                <a:lnTo>
                  <a:pt x="8440015" y="2996669"/>
                </a:lnTo>
                <a:lnTo>
                  <a:pt x="8394065" y="3000375"/>
                </a:lnTo>
                <a:lnTo>
                  <a:pt x="283210" y="3000375"/>
                </a:lnTo>
                <a:lnTo>
                  <a:pt x="237259" y="2996669"/>
                </a:lnTo>
                <a:lnTo>
                  <a:pt x="193673" y="2985941"/>
                </a:lnTo>
                <a:lnTo>
                  <a:pt x="153036" y="2968773"/>
                </a:lnTo>
                <a:lnTo>
                  <a:pt x="115927" y="2945746"/>
                </a:lnTo>
                <a:lnTo>
                  <a:pt x="82931" y="2917444"/>
                </a:lnTo>
                <a:lnTo>
                  <a:pt x="54628" y="2884447"/>
                </a:lnTo>
                <a:lnTo>
                  <a:pt x="31601" y="2847338"/>
                </a:lnTo>
                <a:lnTo>
                  <a:pt x="14433" y="2806701"/>
                </a:lnTo>
                <a:lnTo>
                  <a:pt x="3705" y="2763115"/>
                </a:lnTo>
                <a:lnTo>
                  <a:pt x="0" y="2717165"/>
                </a:lnTo>
                <a:lnTo>
                  <a:pt x="0" y="28321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48405" y="1991994"/>
            <a:ext cx="3368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15-</a:t>
            </a:r>
            <a:r>
              <a:rPr sz="1600" dirty="0">
                <a:latin typeface="Calibri"/>
                <a:cs typeface="Calibri"/>
              </a:rPr>
              <a:t>20</a:t>
            </a:r>
            <a:r>
              <a:rPr sz="1600" spc="-10" dirty="0">
                <a:latin typeface="Calibri"/>
                <a:cs typeface="Calibri"/>
              </a:rPr>
              <a:t> STOCKS,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diversified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across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sectors.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8405" y="2479929"/>
            <a:ext cx="8275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Diversified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portfolio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emerging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business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Companies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entering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next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business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cycle.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48405" y="2967608"/>
            <a:ext cx="5104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Aggressive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risk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reward. Investment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tenure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preferably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years+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8405" y="3455289"/>
            <a:ext cx="7243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Equity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Related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Instruments,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Fixed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Income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Instruments,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Cash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Cash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Equivalent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8405" y="3943350"/>
            <a:ext cx="992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BSE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500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1500" y="4762500"/>
            <a:ext cx="5067300" cy="1676400"/>
          </a:xfrm>
          <a:custGeom>
            <a:avLst/>
            <a:gdLst/>
            <a:ahLst/>
            <a:cxnLst/>
            <a:rect l="l" t="t" r="r" b="b"/>
            <a:pathLst>
              <a:path w="5067300" h="1676400">
                <a:moveTo>
                  <a:pt x="0" y="306450"/>
                </a:moveTo>
                <a:lnTo>
                  <a:pt x="4011" y="256732"/>
                </a:lnTo>
                <a:lnTo>
                  <a:pt x="15623" y="209572"/>
                </a:lnTo>
                <a:lnTo>
                  <a:pt x="34207" y="165600"/>
                </a:lnTo>
                <a:lnTo>
                  <a:pt x="59130" y="125446"/>
                </a:lnTo>
                <a:lnTo>
                  <a:pt x="89762" y="89741"/>
                </a:lnTo>
                <a:lnTo>
                  <a:pt x="125471" y="59114"/>
                </a:lnTo>
                <a:lnTo>
                  <a:pt x="165627" y="34197"/>
                </a:lnTo>
                <a:lnTo>
                  <a:pt x="209598" y="15618"/>
                </a:lnTo>
                <a:lnTo>
                  <a:pt x="256754" y="4009"/>
                </a:lnTo>
                <a:lnTo>
                  <a:pt x="306463" y="0"/>
                </a:lnTo>
                <a:lnTo>
                  <a:pt x="4760849" y="0"/>
                </a:lnTo>
                <a:lnTo>
                  <a:pt x="4810567" y="4009"/>
                </a:lnTo>
                <a:lnTo>
                  <a:pt x="4857727" y="15618"/>
                </a:lnTo>
                <a:lnTo>
                  <a:pt x="4901699" y="34197"/>
                </a:lnTo>
                <a:lnTo>
                  <a:pt x="4941853" y="59114"/>
                </a:lnTo>
                <a:lnTo>
                  <a:pt x="4977558" y="89741"/>
                </a:lnTo>
                <a:lnTo>
                  <a:pt x="5008185" y="125446"/>
                </a:lnTo>
                <a:lnTo>
                  <a:pt x="5033102" y="165600"/>
                </a:lnTo>
                <a:lnTo>
                  <a:pt x="5051681" y="209572"/>
                </a:lnTo>
                <a:lnTo>
                  <a:pt x="5063290" y="256732"/>
                </a:lnTo>
                <a:lnTo>
                  <a:pt x="5067300" y="306450"/>
                </a:lnTo>
                <a:lnTo>
                  <a:pt x="5067300" y="1369936"/>
                </a:lnTo>
                <a:lnTo>
                  <a:pt x="5063290" y="1419645"/>
                </a:lnTo>
                <a:lnTo>
                  <a:pt x="5051681" y="1466801"/>
                </a:lnTo>
                <a:lnTo>
                  <a:pt x="5033102" y="1510772"/>
                </a:lnTo>
                <a:lnTo>
                  <a:pt x="5008185" y="1550928"/>
                </a:lnTo>
                <a:lnTo>
                  <a:pt x="4977558" y="1586637"/>
                </a:lnTo>
                <a:lnTo>
                  <a:pt x="4941853" y="1617269"/>
                </a:lnTo>
                <a:lnTo>
                  <a:pt x="4901699" y="1642192"/>
                </a:lnTo>
                <a:lnTo>
                  <a:pt x="4857727" y="1660776"/>
                </a:lnTo>
                <a:lnTo>
                  <a:pt x="4810567" y="1672388"/>
                </a:lnTo>
                <a:lnTo>
                  <a:pt x="4760849" y="1676400"/>
                </a:lnTo>
                <a:lnTo>
                  <a:pt x="306463" y="1676400"/>
                </a:lnTo>
                <a:lnTo>
                  <a:pt x="256754" y="1672388"/>
                </a:lnTo>
                <a:lnTo>
                  <a:pt x="209598" y="1660776"/>
                </a:lnTo>
                <a:lnTo>
                  <a:pt x="165627" y="1642192"/>
                </a:lnTo>
                <a:lnTo>
                  <a:pt x="125471" y="1617269"/>
                </a:lnTo>
                <a:lnTo>
                  <a:pt x="89762" y="1586637"/>
                </a:lnTo>
                <a:lnTo>
                  <a:pt x="59130" y="1550928"/>
                </a:lnTo>
                <a:lnTo>
                  <a:pt x="34207" y="1510772"/>
                </a:lnTo>
                <a:lnTo>
                  <a:pt x="15623" y="1466801"/>
                </a:lnTo>
                <a:lnTo>
                  <a:pt x="4011" y="1419645"/>
                </a:lnTo>
                <a:lnTo>
                  <a:pt x="0" y="1369936"/>
                </a:lnTo>
                <a:lnTo>
                  <a:pt x="0" y="30645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0155" y="4877180"/>
            <a:ext cx="586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Benefits: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0155" y="5060060"/>
            <a:ext cx="3447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Dedicated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Web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monitor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portfolio.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relationship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manager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cater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investment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needs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sz="1200" spc="-10" dirty="0">
                <a:latin typeface="Calibri"/>
                <a:cs typeface="Calibri"/>
              </a:rPr>
              <a:t>Constant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monitoring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latin typeface="Calibri"/>
                <a:cs typeface="Calibri"/>
              </a:rPr>
              <a:t>Audited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purpose.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155" y="5791606"/>
            <a:ext cx="3839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Support: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10" dirty="0">
                <a:latin typeface="Calibri"/>
                <a:cs typeface="Calibri"/>
              </a:rPr>
              <a:t>Back-</a:t>
            </a:r>
            <a:r>
              <a:rPr sz="1200" dirty="0">
                <a:latin typeface="Calibri"/>
                <a:cs typeface="Calibri"/>
              </a:rPr>
              <a:t>office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customer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queries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69791" y="1028700"/>
            <a:ext cx="4445635" cy="635635"/>
            <a:chOff x="3669791" y="1028700"/>
            <a:chExt cx="4445635" cy="63563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9791" y="1066825"/>
              <a:ext cx="4445508" cy="4830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771" y="1028700"/>
              <a:ext cx="4003548" cy="6355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95699" y="1093089"/>
              <a:ext cx="4343400" cy="381000"/>
            </a:xfrm>
            <a:custGeom>
              <a:avLst/>
              <a:gdLst/>
              <a:ahLst/>
              <a:cxnLst/>
              <a:rect l="l" t="t" r="r" b="b"/>
              <a:pathLst>
                <a:path w="4343400" h="381000">
                  <a:moveTo>
                    <a:pt x="4152900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4152900" y="381000"/>
                  </a:lnTo>
                  <a:lnTo>
                    <a:pt x="4196562" y="375965"/>
                  </a:lnTo>
                  <a:lnTo>
                    <a:pt x="4236653" y="361627"/>
                  </a:lnTo>
                  <a:lnTo>
                    <a:pt x="4272025" y="339132"/>
                  </a:lnTo>
                  <a:lnTo>
                    <a:pt x="4301532" y="309625"/>
                  </a:lnTo>
                  <a:lnTo>
                    <a:pt x="4324027" y="274253"/>
                  </a:lnTo>
                  <a:lnTo>
                    <a:pt x="4338365" y="234162"/>
                  </a:lnTo>
                  <a:lnTo>
                    <a:pt x="4343400" y="190500"/>
                  </a:lnTo>
                  <a:lnTo>
                    <a:pt x="4338365" y="146837"/>
                  </a:lnTo>
                  <a:lnTo>
                    <a:pt x="4324027" y="106746"/>
                  </a:lnTo>
                  <a:lnTo>
                    <a:pt x="4301532" y="71374"/>
                  </a:lnTo>
                  <a:lnTo>
                    <a:pt x="4272025" y="41867"/>
                  </a:lnTo>
                  <a:lnTo>
                    <a:pt x="4236653" y="19372"/>
                  </a:lnTo>
                  <a:lnTo>
                    <a:pt x="4196562" y="5034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48405" y="980274"/>
            <a:ext cx="4429760" cy="7931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820419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Decennium</a:t>
            </a:r>
            <a:r>
              <a:rPr sz="2000" b="1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Portfolio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600" dirty="0">
                <a:latin typeface="Calibri"/>
                <a:cs typeface="Calibri"/>
              </a:rPr>
              <a:t>Rs.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50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lakhs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74435" y="4462284"/>
            <a:ext cx="2159635" cy="582295"/>
            <a:chOff x="5774435" y="4462284"/>
            <a:chExt cx="2159635" cy="58229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4435" y="4479061"/>
              <a:ext cx="2159508" cy="4830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9695" y="4462284"/>
              <a:ext cx="1808988" cy="58215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800724" y="4505324"/>
              <a:ext cx="2057400" cy="381000"/>
            </a:xfrm>
            <a:custGeom>
              <a:avLst/>
              <a:gdLst/>
              <a:ahLst/>
              <a:cxnLst/>
              <a:rect l="l" t="t" r="r" b="b"/>
              <a:pathLst>
                <a:path w="2057400" h="381000">
                  <a:moveTo>
                    <a:pt x="1866900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1866900" y="381000"/>
                  </a:lnTo>
                  <a:lnTo>
                    <a:pt x="1910562" y="375965"/>
                  </a:lnTo>
                  <a:lnTo>
                    <a:pt x="1950653" y="361627"/>
                  </a:lnTo>
                  <a:lnTo>
                    <a:pt x="1986025" y="339132"/>
                  </a:lnTo>
                  <a:lnTo>
                    <a:pt x="2015532" y="309625"/>
                  </a:lnTo>
                  <a:lnTo>
                    <a:pt x="2038027" y="274253"/>
                  </a:lnTo>
                  <a:lnTo>
                    <a:pt x="2052365" y="234162"/>
                  </a:lnTo>
                  <a:lnTo>
                    <a:pt x="2057400" y="190500"/>
                  </a:lnTo>
                  <a:lnTo>
                    <a:pt x="2052365" y="146837"/>
                  </a:lnTo>
                  <a:lnTo>
                    <a:pt x="2038027" y="106746"/>
                  </a:lnTo>
                  <a:lnTo>
                    <a:pt x="2015532" y="71374"/>
                  </a:lnTo>
                  <a:lnTo>
                    <a:pt x="1986025" y="41867"/>
                  </a:lnTo>
                  <a:lnTo>
                    <a:pt x="1950653" y="19372"/>
                  </a:lnTo>
                  <a:lnTo>
                    <a:pt x="1910562" y="5034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100953" y="4531614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Charges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85012" y="285115"/>
            <a:ext cx="101726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Features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8063" y="1113536"/>
            <a:ext cx="91332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3195" marR="5080" indent="-142113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optimization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investing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multicap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portfolio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corporate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governance,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emerging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entering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upcycle.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635" y="6301841"/>
            <a:ext cx="6266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India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Vision: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Global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Powerhouse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Trillion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dollar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economy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-10" dirty="0"/>
              <a:t>Objective</a:t>
            </a:r>
            <a:endParaRPr sz="29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9963" y="3641242"/>
            <a:ext cx="4811013" cy="27506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"/>
            <a:ext cx="12191999" cy="9179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4651" y="990625"/>
            <a:ext cx="5420995" cy="1594485"/>
            <a:chOff x="644651" y="990625"/>
            <a:chExt cx="5420995" cy="1594485"/>
          </a:xfrm>
        </p:grpSpPr>
        <p:sp>
          <p:nvSpPr>
            <p:cNvPr id="5" name="object 5"/>
            <p:cNvSpPr/>
            <p:nvPr/>
          </p:nvSpPr>
          <p:spPr>
            <a:xfrm>
              <a:off x="660399" y="1247774"/>
              <a:ext cx="5400040" cy="1332230"/>
            </a:xfrm>
            <a:custGeom>
              <a:avLst/>
              <a:gdLst/>
              <a:ahLst/>
              <a:cxnLst/>
              <a:rect l="l" t="t" r="r" b="b"/>
              <a:pathLst>
                <a:path w="5400040" h="1332230">
                  <a:moveTo>
                    <a:pt x="0" y="151384"/>
                  </a:moveTo>
                  <a:lnTo>
                    <a:pt x="7716" y="103550"/>
                  </a:lnTo>
                  <a:lnTo>
                    <a:pt x="29204" y="61996"/>
                  </a:lnTo>
                  <a:lnTo>
                    <a:pt x="61971" y="29220"/>
                  </a:lnTo>
                  <a:lnTo>
                    <a:pt x="103524" y="7721"/>
                  </a:lnTo>
                  <a:lnTo>
                    <a:pt x="151371" y="0"/>
                  </a:lnTo>
                  <a:lnTo>
                    <a:pt x="5248656" y="0"/>
                  </a:lnTo>
                  <a:lnTo>
                    <a:pt x="5296489" y="7721"/>
                  </a:lnTo>
                  <a:lnTo>
                    <a:pt x="5338043" y="29220"/>
                  </a:lnTo>
                  <a:lnTo>
                    <a:pt x="5370819" y="61996"/>
                  </a:lnTo>
                  <a:lnTo>
                    <a:pt x="5392318" y="103550"/>
                  </a:lnTo>
                  <a:lnTo>
                    <a:pt x="5400040" y="151384"/>
                  </a:lnTo>
                  <a:lnTo>
                    <a:pt x="5400040" y="1180591"/>
                  </a:lnTo>
                  <a:lnTo>
                    <a:pt x="5392318" y="1228474"/>
                  </a:lnTo>
                  <a:lnTo>
                    <a:pt x="5370819" y="1270034"/>
                  </a:lnTo>
                  <a:lnTo>
                    <a:pt x="5338043" y="1302792"/>
                  </a:lnTo>
                  <a:lnTo>
                    <a:pt x="5296489" y="1324266"/>
                  </a:lnTo>
                  <a:lnTo>
                    <a:pt x="5248656" y="1331976"/>
                  </a:lnTo>
                  <a:lnTo>
                    <a:pt x="151371" y="1331976"/>
                  </a:lnTo>
                  <a:lnTo>
                    <a:pt x="103524" y="1324266"/>
                  </a:lnTo>
                  <a:lnTo>
                    <a:pt x="61971" y="1302792"/>
                  </a:lnTo>
                  <a:lnTo>
                    <a:pt x="29204" y="1270034"/>
                  </a:lnTo>
                  <a:lnTo>
                    <a:pt x="7716" y="1228474"/>
                  </a:lnTo>
                  <a:lnTo>
                    <a:pt x="0" y="1180591"/>
                  </a:lnTo>
                  <a:lnTo>
                    <a:pt x="0" y="151384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1" y="992136"/>
              <a:ext cx="2261616" cy="4632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39" y="990625"/>
              <a:ext cx="1918716" cy="5288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0674" y="1019174"/>
              <a:ext cx="2160270" cy="360045"/>
            </a:xfrm>
            <a:custGeom>
              <a:avLst/>
              <a:gdLst/>
              <a:ahLst/>
              <a:cxnLst/>
              <a:rect l="l" t="t" r="r" b="b"/>
              <a:pathLst>
                <a:path w="2160270" h="360044">
                  <a:moveTo>
                    <a:pt x="1979942" y="0"/>
                  </a:moveTo>
                  <a:lnTo>
                    <a:pt x="179997" y="0"/>
                  </a:lnTo>
                  <a:lnTo>
                    <a:pt x="132149" y="6433"/>
                  </a:lnTo>
                  <a:lnTo>
                    <a:pt x="89152" y="24586"/>
                  </a:lnTo>
                  <a:lnTo>
                    <a:pt x="52722" y="52736"/>
                  </a:lnTo>
                  <a:lnTo>
                    <a:pt x="24576" y="89163"/>
                  </a:lnTo>
                  <a:lnTo>
                    <a:pt x="6430" y="132144"/>
                  </a:lnTo>
                  <a:lnTo>
                    <a:pt x="0" y="179959"/>
                  </a:lnTo>
                  <a:lnTo>
                    <a:pt x="6430" y="227826"/>
                  </a:lnTo>
                  <a:lnTo>
                    <a:pt x="24576" y="270843"/>
                  </a:lnTo>
                  <a:lnTo>
                    <a:pt x="52722" y="307292"/>
                  </a:lnTo>
                  <a:lnTo>
                    <a:pt x="89152" y="335454"/>
                  </a:lnTo>
                  <a:lnTo>
                    <a:pt x="132149" y="353610"/>
                  </a:lnTo>
                  <a:lnTo>
                    <a:pt x="179997" y="360045"/>
                  </a:lnTo>
                  <a:lnTo>
                    <a:pt x="1979942" y="360045"/>
                  </a:lnTo>
                  <a:lnTo>
                    <a:pt x="2027810" y="353610"/>
                  </a:lnTo>
                  <a:lnTo>
                    <a:pt x="2070827" y="335454"/>
                  </a:lnTo>
                  <a:lnTo>
                    <a:pt x="2107276" y="307292"/>
                  </a:lnTo>
                  <a:lnTo>
                    <a:pt x="2135437" y="270843"/>
                  </a:lnTo>
                  <a:lnTo>
                    <a:pt x="2153594" y="227826"/>
                  </a:lnTo>
                  <a:lnTo>
                    <a:pt x="2160028" y="179959"/>
                  </a:lnTo>
                  <a:lnTo>
                    <a:pt x="2153594" y="132144"/>
                  </a:lnTo>
                  <a:lnTo>
                    <a:pt x="2135437" y="89163"/>
                  </a:lnTo>
                  <a:lnTo>
                    <a:pt x="2107276" y="52736"/>
                  </a:lnTo>
                  <a:lnTo>
                    <a:pt x="2070827" y="24586"/>
                  </a:lnTo>
                  <a:lnTo>
                    <a:pt x="2027810" y="6433"/>
                  </a:lnTo>
                  <a:lnTo>
                    <a:pt x="1979942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3437" y="1052575"/>
            <a:ext cx="4399915" cy="134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Disclaimer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dirty="0">
                <a:latin typeface="Calibri"/>
                <a:cs typeface="Calibri"/>
              </a:rPr>
              <a:t>All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Investments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subject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Risk.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latin typeface="Calibri"/>
                <a:cs typeface="Calibri"/>
              </a:rPr>
              <a:t>Please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factors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before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investing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same.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70"/>
              </a:lnSpc>
              <a:spcBef>
                <a:spcPts val="530"/>
              </a:spcBef>
            </a:pPr>
            <a:r>
              <a:rPr sz="1400" dirty="0">
                <a:latin typeface="Calibri"/>
                <a:cs typeface="Calibri"/>
              </a:rPr>
              <a:t>Past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Performance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necessarily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indicative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likely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future performance.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93663" y="1247775"/>
            <a:ext cx="5400040" cy="1332230"/>
          </a:xfrm>
          <a:custGeom>
            <a:avLst/>
            <a:gdLst/>
            <a:ahLst/>
            <a:cxnLst/>
            <a:rect l="l" t="t" r="r" b="b"/>
            <a:pathLst>
              <a:path w="5400040" h="1332230">
                <a:moveTo>
                  <a:pt x="0" y="127888"/>
                </a:moveTo>
                <a:lnTo>
                  <a:pt x="10052" y="78116"/>
                </a:lnTo>
                <a:lnTo>
                  <a:pt x="37464" y="37464"/>
                </a:lnTo>
                <a:lnTo>
                  <a:pt x="78116" y="10052"/>
                </a:lnTo>
                <a:lnTo>
                  <a:pt x="127888" y="0"/>
                </a:lnTo>
                <a:lnTo>
                  <a:pt x="5272151" y="0"/>
                </a:lnTo>
                <a:lnTo>
                  <a:pt x="5321923" y="10052"/>
                </a:lnTo>
                <a:lnTo>
                  <a:pt x="5362575" y="37464"/>
                </a:lnTo>
                <a:lnTo>
                  <a:pt x="5389987" y="78116"/>
                </a:lnTo>
                <a:lnTo>
                  <a:pt x="5400040" y="127888"/>
                </a:lnTo>
                <a:lnTo>
                  <a:pt x="5400040" y="1204214"/>
                </a:lnTo>
                <a:lnTo>
                  <a:pt x="5389987" y="1253966"/>
                </a:lnTo>
                <a:lnTo>
                  <a:pt x="5362575" y="1294574"/>
                </a:lnTo>
                <a:lnTo>
                  <a:pt x="5321923" y="1321942"/>
                </a:lnTo>
                <a:lnTo>
                  <a:pt x="5272151" y="1331976"/>
                </a:lnTo>
                <a:lnTo>
                  <a:pt x="127888" y="1331976"/>
                </a:lnTo>
                <a:lnTo>
                  <a:pt x="78116" y="1321942"/>
                </a:lnTo>
                <a:lnTo>
                  <a:pt x="37464" y="1294574"/>
                </a:lnTo>
                <a:lnTo>
                  <a:pt x="10052" y="1253966"/>
                </a:lnTo>
                <a:lnTo>
                  <a:pt x="0" y="1204214"/>
                </a:lnTo>
                <a:lnTo>
                  <a:pt x="0" y="127888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10629" y="1505178"/>
            <a:ext cx="1892300" cy="81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PMS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registered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under </a:t>
            </a:r>
            <a:r>
              <a:rPr sz="1400" dirty="0">
                <a:latin typeface="Calibri"/>
                <a:cs typeface="Calibri"/>
              </a:rPr>
              <a:t>PMS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Registration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Number Custodian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3342" y="1505178"/>
            <a:ext cx="2419350" cy="8121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latin typeface="Calibri"/>
                <a:cs typeface="Calibri"/>
              </a:rPr>
              <a:t>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Rathi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Advisors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Ltd.</a:t>
            </a:r>
            <a:endParaRPr sz="1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INP000000282.</a:t>
            </a:r>
            <a:endParaRPr sz="14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385"/>
              </a:spcBef>
            </a:pPr>
            <a:r>
              <a:rPr sz="1400" dirty="0">
                <a:latin typeface="Calibri"/>
                <a:cs typeface="Calibri"/>
              </a:rPr>
              <a:t>: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Orbis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Financial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Corporation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Ltd.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678979"/>
            <a:ext cx="12191999" cy="17901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167628" y="990625"/>
            <a:ext cx="2261870" cy="528955"/>
            <a:chOff x="6167628" y="990625"/>
            <a:chExt cx="2261870" cy="52895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7628" y="993647"/>
              <a:ext cx="2261616" cy="461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6312" y="990625"/>
              <a:ext cx="1982724" cy="5288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93663" y="1019682"/>
              <a:ext cx="2160270" cy="360045"/>
            </a:xfrm>
            <a:custGeom>
              <a:avLst/>
              <a:gdLst/>
              <a:ahLst/>
              <a:cxnLst/>
              <a:rect l="l" t="t" r="r" b="b"/>
              <a:pathLst>
                <a:path w="2160270" h="360044">
                  <a:moveTo>
                    <a:pt x="1980057" y="0"/>
                  </a:moveTo>
                  <a:lnTo>
                    <a:pt x="179959" y="0"/>
                  </a:lnTo>
                  <a:lnTo>
                    <a:pt x="132144" y="6424"/>
                  </a:lnTo>
                  <a:lnTo>
                    <a:pt x="89163" y="24558"/>
                  </a:lnTo>
                  <a:lnTo>
                    <a:pt x="52736" y="52689"/>
                  </a:lnTo>
                  <a:lnTo>
                    <a:pt x="24586" y="89106"/>
                  </a:lnTo>
                  <a:lnTo>
                    <a:pt x="6433" y="132100"/>
                  </a:lnTo>
                  <a:lnTo>
                    <a:pt x="0" y="179958"/>
                  </a:lnTo>
                  <a:lnTo>
                    <a:pt x="6433" y="227826"/>
                  </a:lnTo>
                  <a:lnTo>
                    <a:pt x="24586" y="270843"/>
                  </a:lnTo>
                  <a:lnTo>
                    <a:pt x="52736" y="307292"/>
                  </a:lnTo>
                  <a:lnTo>
                    <a:pt x="89163" y="335454"/>
                  </a:lnTo>
                  <a:lnTo>
                    <a:pt x="132144" y="353610"/>
                  </a:lnTo>
                  <a:lnTo>
                    <a:pt x="179959" y="360044"/>
                  </a:lnTo>
                  <a:lnTo>
                    <a:pt x="1980057" y="360044"/>
                  </a:lnTo>
                  <a:lnTo>
                    <a:pt x="2027871" y="353610"/>
                  </a:lnTo>
                  <a:lnTo>
                    <a:pt x="2070852" y="335454"/>
                  </a:lnTo>
                  <a:lnTo>
                    <a:pt x="2107279" y="307292"/>
                  </a:lnTo>
                  <a:lnTo>
                    <a:pt x="2135429" y="270843"/>
                  </a:lnTo>
                  <a:lnTo>
                    <a:pt x="2153582" y="227826"/>
                  </a:lnTo>
                  <a:lnTo>
                    <a:pt x="2160016" y="179958"/>
                  </a:lnTo>
                  <a:lnTo>
                    <a:pt x="2153582" y="132100"/>
                  </a:lnTo>
                  <a:lnTo>
                    <a:pt x="2135429" y="89106"/>
                  </a:lnTo>
                  <a:lnTo>
                    <a:pt x="2107279" y="52689"/>
                  </a:lnTo>
                  <a:lnTo>
                    <a:pt x="2070852" y="24558"/>
                  </a:lnTo>
                  <a:lnTo>
                    <a:pt x="2027871" y="6424"/>
                  </a:lnTo>
                  <a:lnTo>
                    <a:pt x="1980057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43217" y="1053211"/>
            <a:ext cx="1661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0400" y="3102229"/>
            <a:ext cx="2628265" cy="1152525"/>
          </a:xfrm>
          <a:custGeom>
            <a:avLst/>
            <a:gdLst/>
            <a:ahLst/>
            <a:cxnLst/>
            <a:rect l="l" t="t" r="r" b="b"/>
            <a:pathLst>
              <a:path w="2628265" h="1152525">
                <a:moveTo>
                  <a:pt x="0" y="105791"/>
                </a:moveTo>
                <a:lnTo>
                  <a:pt x="8310" y="64615"/>
                </a:lnTo>
                <a:lnTo>
                  <a:pt x="30972" y="30988"/>
                </a:lnTo>
                <a:lnTo>
                  <a:pt x="64583" y="8314"/>
                </a:lnTo>
                <a:lnTo>
                  <a:pt x="105740" y="0"/>
                </a:lnTo>
                <a:lnTo>
                  <a:pt x="2522220" y="0"/>
                </a:lnTo>
                <a:lnTo>
                  <a:pt x="2563395" y="8314"/>
                </a:lnTo>
                <a:lnTo>
                  <a:pt x="2597023" y="30988"/>
                </a:lnTo>
                <a:lnTo>
                  <a:pt x="2619696" y="64615"/>
                </a:lnTo>
                <a:lnTo>
                  <a:pt x="2628011" y="105791"/>
                </a:lnTo>
                <a:lnTo>
                  <a:pt x="2628011" y="1046226"/>
                </a:lnTo>
                <a:lnTo>
                  <a:pt x="2619696" y="1087401"/>
                </a:lnTo>
                <a:lnTo>
                  <a:pt x="2597022" y="1121029"/>
                </a:lnTo>
                <a:lnTo>
                  <a:pt x="2563395" y="1143702"/>
                </a:lnTo>
                <a:lnTo>
                  <a:pt x="2522220" y="1152017"/>
                </a:lnTo>
                <a:lnTo>
                  <a:pt x="105740" y="1152017"/>
                </a:lnTo>
                <a:lnTo>
                  <a:pt x="64583" y="1143702"/>
                </a:lnTo>
                <a:lnTo>
                  <a:pt x="30972" y="1121029"/>
                </a:lnTo>
                <a:lnTo>
                  <a:pt x="8310" y="1087401"/>
                </a:lnTo>
                <a:lnTo>
                  <a:pt x="0" y="1046226"/>
                </a:lnTo>
                <a:lnTo>
                  <a:pt x="0" y="105791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331" y="3337686"/>
            <a:ext cx="4654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libri"/>
                <a:cs typeface="Calibri"/>
              </a:rPr>
              <a:t>Name </a:t>
            </a:r>
            <a:r>
              <a:rPr sz="1400" b="1" spc="-25" dirty="0">
                <a:latin typeface="Calibri"/>
                <a:cs typeface="Calibri"/>
              </a:rPr>
              <a:t>Tel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6991" y="3337686"/>
            <a:ext cx="13620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Vinod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Vaya</a:t>
            </a:r>
            <a:endParaRPr sz="14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022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6281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3851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0331" y="3764407"/>
            <a:ext cx="2378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Email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ID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  <a:hlinkClick r:id="rId9"/>
              </a:rPr>
              <a:t>vinodvaya@rathi.com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3983" y="2767609"/>
            <a:ext cx="2261870" cy="528955"/>
            <a:chOff x="633983" y="2767609"/>
            <a:chExt cx="2261870" cy="52895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3983" y="2770631"/>
              <a:ext cx="2261616" cy="4617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207" y="2767609"/>
              <a:ext cx="1726691" cy="52880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60399" y="2796666"/>
              <a:ext cx="2160270" cy="360045"/>
            </a:xfrm>
            <a:custGeom>
              <a:avLst/>
              <a:gdLst/>
              <a:ahLst/>
              <a:cxnLst/>
              <a:rect l="l" t="t" r="r" b="b"/>
              <a:pathLst>
                <a:path w="2160270" h="360044">
                  <a:moveTo>
                    <a:pt x="1980057" y="0"/>
                  </a:moveTo>
                  <a:lnTo>
                    <a:pt x="179997" y="0"/>
                  </a:lnTo>
                  <a:lnTo>
                    <a:pt x="132149" y="6434"/>
                  </a:lnTo>
                  <a:lnTo>
                    <a:pt x="89152" y="24590"/>
                  </a:lnTo>
                  <a:lnTo>
                    <a:pt x="52722" y="52752"/>
                  </a:lnTo>
                  <a:lnTo>
                    <a:pt x="24576" y="89201"/>
                  </a:lnTo>
                  <a:lnTo>
                    <a:pt x="6430" y="132218"/>
                  </a:lnTo>
                  <a:lnTo>
                    <a:pt x="0" y="180086"/>
                  </a:lnTo>
                  <a:lnTo>
                    <a:pt x="6430" y="227944"/>
                  </a:lnTo>
                  <a:lnTo>
                    <a:pt x="24576" y="270938"/>
                  </a:lnTo>
                  <a:lnTo>
                    <a:pt x="52722" y="307355"/>
                  </a:lnTo>
                  <a:lnTo>
                    <a:pt x="89152" y="335486"/>
                  </a:lnTo>
                  <a:lnTo>
                    <a:pt x="132149" y="353620"/>
                  </a:lnTo>
                  <a:lnTo>
                    <a:pt x="179997" y="360045"/>
                  </a:lnTo>
                  <a:lnTo>
                    <a:pt x="1980057" y="360045"/>
                  </a:lnTo>
                  <a:lnTo>
                    <a:pt x="2027871" y="353620"/>
                  </a:lnTo>
                  <a:lnTo>
                    <a:pt x="2070852" y="335486"/>
                  </a:lnTo>
                  <a:lnTo>
                    <a:pt x="2107279" y="307355"/>
                  </a:lnTo>
                  <a:lnTo>
                    <a:pt x="2135429" y="270938"/>
                  </a:lnTo>
                  <a:lnTo>
                    <a:pt x="2153582" y="227944"/>
                  </a:lnTo>
                  <a:lnTo>
                    <a:pt x="2160016" y="180086"/>
                  </a:lnTo>
                  <a:lnTo>
                    <a:pt x="2153582" y="132218"/>
                  </a:lnTo>
                  <a:lnTo>
                    <a:pt x="2135429" y="89201"/>
                  </a:lnTo>
                  <a:lnTo>
                    <a:pt x="2107279" y="52752"/>
                  </a:lnTo>
                  <a:lnTo>
                    <a:pt x="2070852" y="24590"/>
                  </a:lnTo>
                  <a:lnTo>
                    <a:pt x="2027871" y="6434"/>
                  </a:lnTo>
                  <a:lnTo>
                    <a:pt x="1980057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37336" y="2830448"/>
            <a:ext cx="140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32428" y="3102229"/>
            <a:ext cx="2628265" cy="1152525"/>
          </a:xfrm>
          <a:custGeom>
            <a:avLst/>
            <a:gdLst/>
            <a:ahLst/>
            <a:cxnLst/>
            <a:rect l="l" t="t" r="r" b="b"/>
            <a:pathLst>
              <a:path w="2628265" h="1152525">
                <a:moveTo>
                  <a:pt x="0" y="106425"/>
                </a:moveTo>
                <a:lnTo>
                  <a:pt x="8360" y="64990"/>
                </a:lnTo>
                <a:lnTo>
                  <a:pt x="31162" y="31162"/>
                </a:lnTo>
                <a:lnTo>
                  <a:pt x="64990" y="8360"/>
                </a:lnTo>
                <a:lnTo>
                  <a:pt x="106425" y="0"/>
                </a:lnTo>
                <a:lnTo>
                  <a:pt x="2521458" y="0"/>
                </a:lnTo>
                <a:lnTo>
                  <a:pt x="2562913" y="8360"/>
                </a:lnTo>
                <a:lnTo>
                  <a:pt x="2596784" y="31162"/>
                </a:lnTo>
                <a:lnTo>
                  <a:pt x="2619630" y="64990"/>
                </a:lnTo>
                <a:lnTo>
                  <a:pt x="2628011" y="106425"/>
                </a:lnTo>
                <a:lnTo>
                  <a:pt x="2628011" y="1045464"/>
                </a:lnTo>
                <a:lnTo>
                  <a:pt x="2619630" y="1086919"/>
                </a:lnTo>
                <a:lnTo>
                  <a:pt x="2596784" y="1120790"/>
                </a:lnTo>
                <a:lnTo>
                  <a:pt x="2562913" y="1143636"/>
                </a:lnTo>
                <a:lnTo>
                  <a:pt x="2521458" y="1152017"/>
                </a:lnTo>
                <a:lnTo>
                  <a:pt x="106425" y="1152017"/>
                </a:lnTo>
                <a:lnTo>
                  <a:pt x="64990" y="1143636"/>
                </a:lnTo>
                <a:lnTo>
                  <a:pt x="31162" y="1120790"/>
                </a:lnTo>
                <a:lnTo>
                  <a:pt x="8360" y="1086919"/>
                </a:lnTo>
                <a:lnTo>
                  <a:pt x="0" y="1045464"/>
                </a:lnTo>
                <a:lnTo>
                  <a:pt x="0" y="106425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42791" y="3337940"/>
            <a:ext cx="2049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8970" algn="l"/>
              </a:tabLst>
            </a:pPr>
            <a:r>
              <a:rPr sz="1400" b="1" spc="-20" dirty="0">
                <a:latin typeface="Calibri"/>
                <a:cs typeface="Calibri"/>
              </a:rPr>
              <a:t>Name</a:t>
            </a:r>
            <a:r>
              <a:rPr sz="1400" b="1" dirty="0">
                <a:latin typeface="Calibri"/>
                <a:cs typeface="Calibri"/>
              </a:rPr>
              <a:t>	:</a:t>
            </a:r>
            <a:r>
              <a:rPr sz="1400" b="1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Sourabh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53415" algn="l"/>
              </a:tabLst>
            </a:pPr>
            <a:r>
              <a:rPr sz="1400" b="1" spc="-25" dirty="0">
                <a:latin typeface="Calibri"/>
                <a:cs typeface="Calibri"/>
              </a:rPr>
              <a:t>Tel</a:t>
            </a:r>
            <a:r>
              <a:rPr sz="1400" b="1" dirty="0">
                <a:latin typeface="Calibri"/>
                <a:cs typeface="Calibri"/>
              </a:rPr>
              <a:t>	:</a:t>
            </a:r>
            <a:r>
              <a:rPr sz="1400" b="1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022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6281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1556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42791" y="3764660"/>
            <a:ext cx="2290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Email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ID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  <a:hlinkClick r:id="rId12"/>
              </a:rPr>
              <a:t>pmsdesk@rathi.com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06140" y="2795041"/>
            <a:ext cx="2261870" cy="528955"/>
            <a:chOff x="3406140" y="2795041"/>
            <a:chExt cx="2261870" cy="528955"/>
          </a:xfrm>
        </p:grpSpPr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6140" y="2798064"/>
              <a:ext cx="2261616" cy="4617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31108" y="2795041"/>
              <a:ext cx="2011680" cy="5288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432429" y="2824480"/>
              <a:ext cx="2160270" cy="360045"/>
            </a:xfrm>
            <a:custGeom>
              <a:avLst/>
              <a:gdLst/>
              <a:ahLst/>
              <a:cxnLst/>
              <a:rect l="l" t="t" r="r" b="b"/>
              <a:pathLst>
                <a:path w="2160270" h="360044">
                  <a:moveTo>
                    <a:pt x="1979930" y="0"/>
                  </a:moveTo>
                  <a:lnTo>
                    <a:pt x="179959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6424" y="227817"/>
                  </a:lnTo>
                  <a:lnTo>
                    <a:pt x="24558" y="270811"/>
                  </a:lnTo>
                  <a:lnTo>
                    <a:pt x="52689" y="307228"/>
                  </a:lnTo>
                  <a:lnTo>
                    <a:pt x="89106" y="335359"/>
                  </a:lnTo>
                  <a:lnTo>
                    <a:pt x="132100" y="353493"/>
                  </a:lnTo>
                  <a:lnTo>
                    <a:pt x="179959" y="359918"/>
                  </a:lnTo>
                  <a:lnTo>
                    <a:pt x="1979930" y="359918"/>
                  </a:lnTo>
                  <a:lnTo>
                    <a:pt x="2027797" y="353493"/>
                  </a:lnTo>
                  <a:lnTo>
                    <a:pt x="2070814" y="335359"/>
                  </a:lnTo>
                  <a:lnTo>
                    <a:pt x="2107263" y="307228"/>
                  </a:lnTo>
                  <a:lnTo>
                    <a:pt x="2135425" y="270811"/>
                  </a:lnTo>
                  <a:lnTo>
                    <a:pt x="2153581" y="227817"/>
                  </a:lnTo>
                  <a:lnTo>
                    <a:pt x="2160016" y="179959"/>
                  </a:lnTo>
                  <a:lnTo>
                    <a:pt x="2153581" y="132100"/>
                  </a:lnTo>
                  <a:lnTo>
                    <a:pt x="2135425" y="89106"/>
                  </a:lnTo>
                  <a:lnTo>
                    <a:pt x="2107263" y="52689"/>
                  </a:lnTo>
                  <a:lnTo>
                    <a:pt x="2070814" y="24558"/>
                  </a:lnTo>
                  <a:lnTo>
                    <a:pt x="2027797" y="6424"/>
                  </a:lnTo>
                  <a:lnTo>
                    <a:pt x="1979930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66490" y="2858261"/>
            <a:ext cx="1691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04458" y="3082925"/>
            <a:ext cx="5403850" cy="1152525"/>
          </a:xfrm>
          <a:custGeom>
            <a:avLst/>
            <a:gdLst/>
            <a:ahLst/>
            <a:cxnLst/>
            <a:rect l="l" t="t" r="r" b="b"/>
            <a:pathLst>
              <a:path w="5403850" h="1152525">
                <a:moveTo>
                  <a:pt x="0" y="192024"/>
                </a:moveTo>
                <a:lnTo>
                  <a:pt x="5064" y="147996"/>
                </a:lnTo>
                <a:lnTo>
                  <a:pt x="19493" y="107579"/>
                </a:lnTo>
                <a:lnTo>
                  <a:pt x="42137" y="71925"/>
                </a:lnTo>
                <a:lnTo>
                  <a:pt x="71848" y="42187"/>
                </a:lnTo>
                <a:lnTo>
                  <a:pt x="107477" y="19518"/>
                </a:lnTo>
                <a:lnTo>
                  <a:pt x="147876" y="5071"/>
                </a:lnTo>
                <a:lnTo>
                  <a:pt x="191896" y="0"/>
                </a:lnTo>
                <a:lnTo>
                  <a:pt x="5211318" y="0"/>
                </a:lnTo>
                <a:lnTo>
                  <a:pt x="5255345" y="5071"/>
                </a:lnTo>
                <a:lnTo>
                  <a:pt x="5295762" y="19518"/>
                </a:lnTo>
                <a:lnTo>
                  <a:pt x="5331416" y="42187"/>
                </a:lnTo>
                <a:lnTo>
                  <a:pt x="5361154" y="71925"/>
                </a:lnTo>
                <a:lnTo>
                  <a:pt x="5383823" y="107579"/>
                </a:lnTo>
                <a:lnTo>
                  <a:pt x="5398270" y="147996"/>
                </a:lnTo>
                <a:lnTo>
                  <a:pt x="5403342" y="192024"/>
                </a:lnTo>
                <a:lnTo>
                  <a:pt x="5403342" y="959993"/>
                </a:lnTo>
                <a:lnTo>
                  <a:pt x="5398270" y="1004020"/>
                </a:lnTo>
                <a:lnTo>
                  <a:pt x="5383823" y="1044437"/>
                </a:lnTo>
                <a:lnTo>
                  <a:pt x="5361154" y="1080091"/>
                </a:lnTo>
                <a:lnTo>
                  <a:pt x="5331416" y="1109829"/>
                </a:lnTo>
                <a:lnTo>
                  <a:pt x="5295762" y="1132498"/>
                </a:lnTo>
                <a:lnTo>
                  <a:pt x="5255345" y="1146945"/>
                </a:lnTo>
                <a:lnTo>
                  <a:pt x="5211318" y="1152017"/>
                </a:lnTo>
                <a:lnTo>
                  <a:pt x="191896" y="1152017"/>
                </a:lnTo>
                <a:lnTo>
                  <a:pt x="147876" y="1146945"/>
                </a:lnTo>
                <a:lnTo>
                  <a:pt x="107477" y="1132498"/>
                </a:lnTo>
                <a:lnTo>
                  <a:pt x="71848" y="1109829"/>
                </a:lnTo>
                <a:lnTo>
                  <a:pt x="42137" y="1080091"/>
                </a:lnTo>
                <a:lnTo>
                  <a:pt x="19493" y="1044437"/>
                </a:lnTo>
                <a:lnTo>
                  <a:pt x="5064" y="1004020"/>
                </a:lnTo>
                <a:lnTo>
                  <a:pt x="0" y="959993"/>
                </a:lnTo>
                <a:lnTo>
                  <a:pt x="0" y="192024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340221" y="3343401"/>
            <a:ext cx="39223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Visit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our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website</a:t>
            </a:r>
            <a:r>
              <a:rPr sz="1400" b="1" spc="125" dirty="0">
                <a:latin typeface="Calibri"/>
                <a:cs typeface="Calibri"/>
              </a:rPr>
              <a:t> 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  <a:hlinkClick r:id="rId15"/>
              </a:rPr>
              <a:t>https://www.anandrathipms.com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1382395" algn="l"/>
              </a:tabLst>
            </a:pPr>
            <a:r>
              <a:rPr sz="1400" b="1" dirty="0">
                <a:latin typeface="Calibri"/>
                <a:cs typeface="Calibri"/>
              </a:rPr>
              <a:t>Click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here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for</a:t>
            </a:r>
            <a:r>
              <a:rPr sz="1400" b="1" dirty="0">
                <a:latin typeface="Calibri"/>
                <a:cs typeface="Calibri"/>
              </a:rPr>
              <a:t>	: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u="sng" spc="-2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  <a:hlinkClick r:id="rId16"/>
              </a:rPr>
              <a:t>Disclosure</a:t>
            </a:r>
            <a:r>
              <a:rPr sz="1400" u="sng" spc="-25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  <a:hlinkClick r:id="rId16"/>
              </a:rPr>
              <a:t> </a:t>
            </a:r>
            <a:r>
              <a:rPr sz="1400" u="sng" spc="-1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  <a:hlinkClick r:id="rId16"/>
              </a:rPr>
              <a:t>Document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167628" y="2787421"/>
            <a:ext cx="2261870" cy="528955"/>
            <a:chOff x="6167628" y="2787421"/>
            <a:chExt cx="2261870" cy="528955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8" y="2788932"/>
              <a:ext cx="2261616" cy="46328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68796" y="2787421"/>
              <a:ext cx="1856231" cy="52880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93663" y="2816097"/>
              <a:ext cx="2160270" cy="360045"/>
            </a:xfrm>
            <a:custGeom>
              <a:avLst/>
              <a:gdLst/>
              <a:ahLst/>
              <a:cxnLst/>
              <a:rect l="l" t="t" r="r" b="b"/>
              <a:pathLst>
                <a:path w="2160270" h="360044">
                  <a:moveTo>
                    <a:pt x="1980057" y="0"/>
                  </a:moveTo>
                  <a:lnTo>
                    <a:pt x="179959" y="0"/>
                  </a:lnTo>
                  <a:lnTo>
                    <a:pt x="132144" y="6424"/>
                  </a:lnTo>
                  <a:lnTo>
                    <a:pt x="89163" y="24558"/>
                  </a:lnTo>
                  <a:lnTo>
                    <a:pt x="52736" y="52689"/>
                  </a:lnTo>
                  <a:lnTo>
                    <a:pt x="24586" y="89106"/>
                  </a:lnTo>
                  <a:lnTo>
                    <a:pt x="6433" y="132100"/>
                  </a:lnTo>
                  <a:lnTo>
                    <a:pt x="0" y="179959"/>
                  </a:lnTo>
                  <a:lnTo>
                    <a:pt x="6433" y="227817"/>
                  </a:lnTo>
                  <a:lnTo>
                    <a:pt x="24586" y="270811"/>
                  </a:lnTo>
                  <a:lnTo>
                    <a:pt x="52736" y="307228"/>
                  </a:lnTo>
                  <a:lnTo>
                    <a:pt x="89163" y="335359"/>
                  </a:lnTo>
                  <a:lnTo>
                    <a:pt x="132144" y="353493"/>
                  </a:lnTo>
                  <a:lnTo>
                    <a:pt x="179959" y="359917"/>
                  </a:lnTo>
                  <a:lnTo>
                    <a:pt x="1980057" y="359917"/>
                  </a:lnTo>
                  <a:lnTo>
                    <a:pt x="2027871" y="353493"/>
                  </a:lnTo>
                  <a:lnTo>
                    <a:pt x="2070852" y="335359"/>
                  </a:lnTo>
                  <a:lnTo>
                    <a:pt x="2107279" y="307228"/>
                  </a:lnTo>
                  <a:lnTo>
                    <a:pt x="2135429" y="270811"/>
                  </a:lnTo>
                  <a:lnTo>
                    <a:pt x="2153582" y="227817"/>
                  </a:lnTo>
                  <a:lnTo>
                    <a:pt x="2160016" y="179959"/>
                  </a:lnTo>
                  <a:lnTo>
                    <a:pt x="2153582" y="132100"/>
                  </a:lnTo>
                  <a:lnTo>
                    <a:pt x="2135429" y="89106"/>
                  </a:lnTo>
                  <a:lnTo>
                    <a:pt x="2107279" y="52689"/>
                  </a:lnTo>
                  <a:lnTo>
                    <a:pt x="2070852" y="24558"/>
                  </a:lnTo>
                  <a:lnTo>
                    <a:pt x="2027871" y="6424"/>
                  </a:lnTo>
                  <a:lnTo>
                    <a:pt x="1980057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505702" y="2850006"/>
            <a:ext cx="153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01409" y="4715509"/>
            <a:ext cx="5389880" cy="1202690"/>
          </a:xfrm>
          <a:custGeom>
            <a:avLst/>
            <a:gdLst/>
            <a:ahLst/>
            <a:cxnLst/>
            <a:rect l="l" t="t" r="r" b="b"/>
            <a:pathLst>
              <a:path w="5389880" h="1202689">
                <a:moveTo>
                  <a:pt x="0" y="200406"/>
                </a:moveTo>
                <a:lnTo>
                  <a:pt x="5296" y="154434"/>
                </a:lnTo>
                <a:lnTo>
                  <a:pt x="20380" y="112245"/>
                </a:lnTo>
                <a:lnTo>
                  <a:pt x="44047" y="75035"/>
                </a:lnTo>
                <a:lnTo>
                  <a:pt x="75089" y="44007"/>
                </a:lnTo>
                <a:lnTo>
                  <a:pt x="112300" y="20358"/>
                </a:lnTo>
                <a:lnTo>
                  <a:pt x="154474" y="5289"/>
                </a:lnTo>
                <a:lnTo>
                  <a:pt x="200405" y="0"/>
                </a:lnTo>
                <a:lnTo>
                  <a:pt x="5189220" y="0"/>
                </a:lnTo>
                <a:lnTo>
                  <a:pt x="5235198" y="5289"/>
                </a:lnTo>
                <a:lnTo>
                  <a:pt x="5277406" y="20358"/>
                </a:lnTo>
                <a:lnTo>
                  <a:pt x="5314640" y="44007"/>
                </a:lnTo>
                <a:lnTo>
                  <a:pt x="5345695" y="75035"/>
                </a:lnTo>
                <a:lnTo>
                  <a:pt x="5369369" y="112245"/>
                </a:lnTo>
                <a:lnTo>
                  <a:pt x="5384456" y="154434"/>
                </a:lnTo>
                <a:lnTo>
                  <a:pt x="5389753" y="200406"/>
                </a:lnTo>
                <a:lnTo>
                  <a:pt x="5389753" y="1002169"/>
                </a:lnTo>
                <a:lnTo>
                  <a:pt x="5384456" y="1048131"/>
                </a:lnTo>
                <a:lnTo>
                  <a:pt x="5369369" y="1090324"/>
                </a:lnTo>
                <a:lnTo>
                  <a:pt x="5345695" y="1127543"/>
                </a:lnTo>
                <a:lnTo>
                  <a:pt x="5314640" y="1158587"/>
                </a:lnTo>
                <a:lnTo>
                  <a:pt x="5277406" y="1182251"/>
                </a:lnTo>
                <a:lnTo>
                  <a:pt x="5235198" y="1197332"/>
                </a:lnTo>
                <a:lnTo>
                  <a:pt x="5189220" y="1202626"/>
                </a:lnTo>
                <a:lnTo>
                  <a:pt x="200405" y="1202626"/>
                </a:lnTo>
                <a:lnTo>
                  <a:pt x="154474" y="1197332"/>
                </a:lnTo>
                <a:lnTo>
                  <a:pt x="112300" y="1182251"/>
                </a:lnTo>
                <a:lnTo>
                  <a:pt x="75089" y="1158587"/>
                </a:lnTo>
                <a:lnTo>
                  <a:pt x="44047" y="1127543"/>
                </a:lnTo>
                <a:lnTo>
                  <a:pt x="20380" y="1090324"/>
                </a:lnTo>
                <a:lnTo>
                  <a:pt x="5296" y="1048131"/>
                </a:lnTo>
                <a:lnTo>
                  <a:pt x="0" y="1002169"/>
                </a:lnTo>
                <a:lnTo>
                  <a:pt x="0" y="200406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339585" y="4918075"/>
            <a:ext cx="2882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latin typeface="Calibri"/>
                <a:cs typeface="Calibri"/>
              </a:rPr>
              <a:t>To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invest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directly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our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PMS,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please: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39585" y="5131434"/>
            <a:ext cx="95059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775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Mail </a:t>
            </a:r>
            <a:r>
              <a:rPr sz="1400" b="1" spc="-10" dirty="0">
                <a:latin typeface="Calibri"/>
                <a:cs typeface="Calibri"/>
              </a:rPr>
              <a:t>Contact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Or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click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here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19844" y="5131434"/>
            <a:ext cx="367855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  <a:hlinkClick r:id="rId12"/>
              </a:rPr>
              <a:t>pmsdesk@rathi.com</a:t>
            </a:r>
            <a:endParaRPr sz="1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022-</a:t>
            </a:r>
            <a:r>
              <a:rPr sz="1400" dirty="0">
                <a:latin typeface="Calibri"/>
                <a:cs typeface="Calibri"/>
              </a:rPr>
              <a:t>62813851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52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295" dirty="0">
                <a:latin typeface="Calibri"/>
                <a:cs typeface="Calibri"/>
              </a:rPr>
              <a:t> </a:t>
            </a:r>
            <a:r>
              <a:rPr sz="1400" u="sng" spc="-2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  <a:hlinkClick r:id="rId18"/>
              </a:rPr>
              <a:t>https://www.anandrathipms.com/contact-</a:t>
            </a:r>
            <a:r>
              <a:rPr sz="1400" u="sng" spc="-10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alibri"/>
                <a:cs typeface="Calibri"/>
                <a:hlinkClick r:id="rId18"/>
              </a:rPr>
              <a:t>us.php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167628" y="4442485"/>
            <a:ext cx="2261870" cy="528955"/>
            <a:chOff x="6167628" y="4442485"/>
            <a:chExt cx="2261870" cy="528955"/>
          </a:xfrm>
        </p:grpSpPr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67628" y="4445508"/>
              <a:ext cx="2261616" cy="46177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16980" y="4442485"/>
              <a:ext cx="1961387" cy="52880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193663" y="4471162"/>
              <a:ext cx="2160270" cy="360045"/>
            </a:xfrm>
            <a:custGeom>
              <a:avLst/>
              <a:gdLst/>
              <a:ahLst/>
              <a:cxnLst/>
              <a:rect l="l" t="t" r="r" b="b"/>
              <a:pathLst>
                <a:path w="2160270" h="360045">
                  <a:moveTo>
                    <a:pt x="1980057" y="0"/>
                  </a:moveTo>
                  <a:lnTo>
                    <a:pt x="179959" y="0"/>
                  </a:lnTo>
                  <a:lnTo>
                    <a:pt x="132144" y="6433"/>
                  </a:lnTo>
                  <a:lnTo>
                    <a:pt x="89163" y="24586"/>
                  </a:lnTo>
                  <a:lnTo>
                    <a:pt x="52736" y="52736"/>
                  </a:lnTo>
                  <a:lnTo>
                    <a:pt x="24586" y="89163"/>
                  </a:lnTo>
                  <a:lnTo>
                    <a:pt x="6433" y="132144"/>
                  </a:lnTo>
                  <a:lnTo>
                    <a:pt x="0" y="179958"/>
                  </a:lnTo>
                  <a:lnTo>
                    <a:pt x="6433" y="227826"/>
                  </a:lnTo>
                  <a:lnTo>
                    <a:pt x="24586" y="270843"/>
                  </a:lnTo>
                  <a:lnTo>
                    <a:pt x="52736" y="307292"/>
                  </a:lnTo>
                  <a:lnTo>
                    <a:pt x="89163" y="335454"/>
                  </a:lnTo>
                  <a:lnTo>
                    <a:pt x="132144" y="353610"/>
                  </a:lnTo>
                  <a:lnTo>
                    <a:pt x="179959" y="360044"/>
                  </a:lnTo>
                  <a:lnTo>
                    <a:pt x="1980057" y="360044"/>
                  </a:lnTo>
                  <a:lnTo>
                    <a:pt x="2027871" y="353610"/>
                  </a:lnTo>
                  <a:lnTo>
                    <a:pt x="2070852" y="335454"/>
                  </a:lnTo>
                  <a:lnTo>
                    <a:pt x="2107279" y="307292"/>
                  </a:lnTo>
                  <a:lnTo>
                    <a:pt x="2135429" y="270843"/>
                  </a:lnTo>
                  <a:lnTo>
                    <a:pt x="2153582" y="227826"/>
                  </a:lnTo>
                  <a:lnTo>
                    <a:pt x="2160016" y="179958"/>
                  </a:lnTo>
                  <a:lnTo>
                    <a:pt x="2153582" y="132144"/>
                  </a:lnTo>
                  <a:lnTo>
                    <a:pt x="2135429" y="89163"/>
                  </a:lnTo>
                  <a:lnTo>
                    <a:pt x="2107279" y="52736"/>
                  </a:lnTo>
                  <a:lnTo>
                    <a:pt x="2070852" y="24586"/>
                  </a:lnTo>
                  <a:lnTo>
                    <a:pt x="2027871" y="6433"/>
                  </a:lnTo>
                  <a:lnTo>
                    <a:pt x="1980057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453885" y="4505325"/>
            <a:ext cx="1641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On-Boarding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0674" y="4723891"/>
            <a:ext cx="5389880" cy="1194435"/>
          </a:xfrm>
          <a:custGeom>
            <a:avLst/>
            <a:gdLst/>
            <a:ahLst/>
            <a:cxnLst/>
            <a:rect l="l" t="t" r="r" b="b"/>
            <a:pathLst>
              <a:path w="5389880" h="1194435">
                <a:moveTo>
                  <a:pt x="0" y="199008"/>
                </a:moveTo>
                <a:lnTo>
                  <a:pt x="5256" y="153355"/>
                </a:lnTo>
                <a:lnTo>
                  <a:pt x="20231" y="111458"/>
                </a:lnTo>
                <a:lnTo>
                  <a:pt x="43728" y="74508"/>
                </a:lnTo>
                <a:lnTo>
                  <a:pt x="74553" y="43697"/>
                </a:lnTo>
                <a:lnTo>
                  <a:pt x="111510" y="20214"/>
                </a:lnTo>
                <a:lnTo>
                  <a:pt x="153407" y="5252"/>
                </a:lnTo>
                <a:lnTo>
                  <a:pt x="199047" y="0"/>
                </a:lnTo>
                <a:lnTo>
                  <a:pt x="5190629" y="0"/>
                </a:lnTo>
                <a:lnTo>
                  <a:pt x="5236290" y="5252"/>
                </a:lnTo>
                <a:lnTo>
                  <a:pt x="5278205" y="20214"/>
                </a:lnTo>
                <a:lnTo>
                  <a:pt x="5315180" y="43697"/>
                </a:lnTo>
                <a:lnTo>
                  <a:pt x="5346018" y="74508"/>
                </a:lnTo>
                <a:lnTo>
                  <a:pt x="5369525" y="111458"/>
                </a:lnTo>
                <a:lnTo>
                  <a:pt x="5384506" y="153355"/>
                </a:lnTo>
                <a:lnTo>
                  <a:pt x="5389765" y="199008"/>
                </a:lnTo>
                <a:lnTo>
                  <a:pt x="5389765" y="995184"/>
                </a:lnTo>
                <a:lnTo>
                  <a:pt x="5384506" y="1040825"/>
                </a:lnTo>
                <a:lnTo>
                  <a:pt x="5369525" y="1082723"/>
                </a:lnTo>
                <a:lnTo>
                  <a:pt x="5346018" y="1119683"/>
                </a:lnTo>
                <a:lnTo>
                  <a:pt x="5315180" y="1150511"/>
                </a:lnTo>
                <a:lnTo>
                  <a:pt x="5278205" y="1174010"/>
                </a:lnTo>
                <a:lnTo>
                  <a:pt x="5236290" y="1188986"/>
                </a:lnTo>
                <a:lnTo>
                  <a:pt x="5190629" y="1194244"/>
                </a:lnTo>
                <a:lnTo>
                  <a:pt x="199047" y="1194244"/>
                </a:lnTo>
                <a:lnTo>
                  <a:pt x="153407" y="1188986"/>
                </a:lnTo>
                <a:lnTo>
                  <a:pt x="111510" y="1174010"/>
                </a:lnTo>
                <a:lnTo>
                  <a:pt x="74553" y="1150511"/>
                </a:lnTo>
                <a:lnTo>
                  <a:pt x="43728" y="1119683"/>
                </a:lnTo>
                <a:lnTo>
                  <a:pt x="20231" y="1082723"/>
                </a:lnTo>
                <a:lnTo>
                  <a:pt x="5256" y="1040825"/>
                </a:lnTo>
                <a:lnTo>
                  <a:pt x="0" y="995184"/>
                </a:lnTo>
                <a:lnTo>
                  <a:pt x="0" y="199008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57021" y="4895469"/>
            <a:ext cx="498538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68580">
              <a:lnSpc>
                <a:spcPct val="100000"/>
              </a:lnSpc>
              <a:spcBef>
                <a:spcPts val="100"/>
              </a:spcBef>
              <a:tabLst>
                <a:tab pos="1762760" algn="l"/>
              </a:tabLst>
            </a:pPr>
            <a:r>
              <a:rPr sz="1400" b="1" dirty="0">
                <a:latin typeface="Calibri"/>
                <a:cs typeface="Calibri"/>
              </a:rPr>
              <a:t>OFFICIAL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ADDRESS</a:t>
            </a:r>
            <a:r>
              <a:rPr sz="1400" b="1" dirty="0">
                <a:latin typeface="Calibri"/>
                <a:cs typeface="Calibri"/>
              </a:rPr>
              <a:t>	: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</a:t>
            </a:r>
            <a:r>
              <a:rPr sz="1350" baseline="24691" dirty="0">
                <a:latin typeface="Calibri"/>
                <a:cs typeface="Calibri"/>
              </a:rPr>
              <a:t>th</a:t>
            </a:r>
            <a:r>
              <a:rPr sz="1350" spc="127" baseline="24691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Floor,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Express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Wing,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Western </a:t>
            </a:r>
            <a:r>
              <a:rPr sz="1400" dirty="0">
                <a:latin typeface="Calibri"/>
                <a:cs typeface="Calibri"/>
              </a:rPr>
              <a:t>Express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Highway,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Goregaon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(East),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Mumbai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400063,</a:t>
            </a:r>
            <a:r>
              <a:rPr sz="1400" spc="-10" dirty="0">
                <a:latin typeface="Calibri"/>
                <a:cs typeface="Calibri"/>
              </a:rPr>
              <a:t> India</a:t>
            </a:r>
            <a:endParaRPr sz="1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685"/>
              </a:spcBef>
              <a:tabLst>
                <a:tab pos="1760855" algn="l"/>
              </a:tabLst>
            </a:pPr>
            <a:r>
              <a:rPr sz="1400" b="1" dirty="0">
                <a:latin typeface="Calibri"/>
                <a:cs typeface="Calibri"/>
              </a:rPr>
              <a:t>BOARD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LINE</a:t>
            </a:r>
            <a:r>
              <a:rPr sz="1400" b="1" dirty="0">
                <a:latin typeface="Calibri"/>
                <a:cs typeface="Calibri"/>
              </a:rPr>
              <a:t>	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+91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22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6281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7000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44651" y="4442485"/>
            <a:ext cx="2261870" cy="528955"/>
            <a:chOff x="644651" y="4442485"/>
            <a:chExt cx="2261870" cy="528955"/>
          </a:xfrm>
        </p:grpSpPr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651" y="4445508"/>
              <a:ext cx="2261616" cy="46177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4691" y="4442485"/>
              <a:ext cx="1620011" cy="52880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70674" y="4471162"/>
              <a:ext cx="2160270" cy="360045"/>
            </a:xfrm>
            <a:custGeom>
              <a:avLst/>
              <a:gdLst/>
              <a:ahLst/>
              <a:cxnLst/>
              <a:rect l="l" t="t" r="r" b="b"/>
              <a:pathLst>
                <a:path w="2160270" h="360045">
                  <a:moveTo>
                    <a:pt x="1979942" y="0"/>
                  </a:moveTo>
                  <a:lnTo>
                    <a:pt x="179997" y="0"/>
                  </a:lnTo>
                  <a:lnTo>
                    <a:pt x="132149" y="6433"/>
                  </a:lnTo>
                  <a:lnTo>
                    <a:pt x="89152" y="24586"/>
                  </a:lnTo>
                  <a:lnTo>
                    <a:pt x="52722" y="52736"/>
                  </a:lnTo>
                  <a:lnTo>
                    <a:pt x="24576" y="89163"/>
                  </a:lnTo>
                  <a:lnTo>
                    <a:pt x="6430" y="132144"/>
                  </a:lnTo>
                  <a:lnTo>
                    <a:pt x="0" y="179958"/>
                  </a:lnTo>
                  <a:lnTo>
                    <a:pt x="6430" y="227826"/>
                  </a:lnTo>
                  <a:lnTo>
                    <a:pt x="24576" y="270843"/>
                  </a:lnTo>
                  <a:lnTo>
                    <a:pt x="52722" y="307292"/>
                  </a:lnTo>
                  <a:lnTo>
                    <a:pt x="89152" y="335454"/>
                  </a:lnTo>
                  <a:lnTo>
                    <a:pt x="132149" y="353610"/>
                  </a:lnTo>
                  <a:lnTo>
                    <a:pt x="179997" y="360044"/>
                  </a:lnTo>
                  <a:lnTo>
                    <a:pt x="1979942" y="360044"/>
                  </a:lnTo>
                  <a:lnTo>
                    <a:pt x="2027810" y="353610"/>
                  </a:lnTo>
                  <a:lnTo>
                    <a:pt x="2070827" y="335454"/>
                  </a:lnTo>
                  <a:lnTo>
                    <a:pt x="2107276" y="307292"/>
                  </a:lnTo>
                  <a:lnTo>
                    <a:pt x="2135437" y="270843"/>
                  </a:lnTo>
                  <a:lnTo>
                    <a:pt x="2153594" y="227826"/>
                  </a:lnTo>
                  <a:lnTo>
                    <a:pt x="2160028" y="179958"/>
                  </a:lnTo>
                  <a:lnTo>
                    <a:pt x="2153594" y="132144"/>
                  </a:lnTo>
                  <a:lnTo>
                    <a:pt x="2135437" y="89163"/>
                  </a:lnTo>
                  <a:lnTo>
                    <a:pt x="2107276" y="52736"/>
                  </a:lnTo>
                  <a:lnTo>
                    <a:pt x="2070827" y="24586"/>
                  </a:lnTo>
                  <a:lnTo>
                    <a:pt x="2027810" y="6433"/>
                  </a:lnTo>
                  <a:lnTo>
                    <a:pt x="1979942" y="0"/>
                  </a:lnTo>
                  <a:close/>
                </a:path>
              </a:pathLst>
            </a:custGeom>
            <a:solidFill>
              <a:srgbClr val="566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101039" y="4505325"/>
            <a:ext cx="1298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0" y="457200"/>
            <a:ext cx="2560320" cy="633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dirty="0">
                <a:solidFill>
                  <a:srgbClr val="7B5A1D"/>
                </a:solidFill>
              </a:rPr>
              <a:t>THANK</a:t>
            </a:r>
            <a:r>
              <a:rPr sz="3950" spc="50" dirty="0">
                <a:solidFill>
                  <a:srgbClr val="7B5A1D"/>
                </a:solidFill>
              </a:rPr>
              <a:t> </a:t>
            </a:r>
            <a:r>
              <a:rPr sz="3950" spc="-25" dirty="0">
                <a:solidFill>
                  <a:srgbClr val="7B5A1D"/>
                </a:solidFill>
              </a:rPr>
              <a:t>YOU</a:t>
            </a:r>
            <a:endParaRPr sz="395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1751006"/>
            <a:ext cx="2911094" cy="9116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156" y="4413630"/>
            <a:ext cx="11207750" cy="1850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Disclaimer:-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presentation has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issued by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Anand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Rathi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Advisors Limited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(ARAL),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 regulated by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SEBI.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Neither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information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expressed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constitutes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offer,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invitation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offer,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buy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sell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options,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futures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derivatives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("related</a:t>
            </a:r>
            <a:r>
              <a:rPr sz="1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investments").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ARAL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affiliates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 their own accounts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market maker /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jobber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arbitrageur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 securities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 this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issuer(s) or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investments,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may be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opposite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side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orders.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ARAL,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affiliates,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directors,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officers,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issuer(s)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investments.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ARAL</a:t>
            </a:r>
            <a:r>
              <a:rPr sz="1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affiliates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perform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for,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solicit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from,</a:t>
            </a:r>
            <a:r>
              <a:rPr sz="1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mentioned</a:t>
            </a:r>
            <a:r>
              <a:rPr sz="1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circulation.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regard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 specific investment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objectives,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situation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particular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Investors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advice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appropriateness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investing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strategies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discussed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recommended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statements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prospects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realized.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Investors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securities,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any,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fluctuate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that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each security's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fall.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Past performance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necessarily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performance.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adversely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affect the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value,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mentioned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23855"/>
            <a:ext cx="2919983" cy="9281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903" y="5557520"/>
            <a:ext cx="1057592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Investing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companies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benefit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Industrial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Revolution,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favorable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Policies,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companies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visible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turnaround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growth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Dual</a:t>
            </a:r>
            <a:r>
              <a:rPr sz="2100" spc="-30" dirty="0"/>
              <a:t> </a:t>
            </a:r>
            <a:r>
              <a:rPr sz="2100" dirty="0"/>
              <a:t>Focus</a:t>
            </a:r>
            <a:r>
              <a:rPr sz="2100" spc="-35" dirty="0"/>
              <a:t> </a:t>
            </a:r>
            <a:r>
              <a:rPr sz="2100" spc="-10" dirty="0"/>
              <a:t>Portfolio</a:t>
            </a:r>
            <a:r>
              <a:rPr sz="2100" spc="-50" dirty="0"/>
              <a:t> </a:t>
            </a:r>
            <a:r>
              <a:rPr sz="2100" spc="-10" dirty="0"/>
              <a:t>Strategy</a:t>
            </a:r>
            <a:endParaRPr sz="2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954" y="1047750"/>
            <a:ext cx="8610092" cy="4442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Emerging</a:t>
            </a:r>
            <a:r>
              <a:rPr sz="2100" spc="-10" dirty="0"/>
              <a:t> </a:t>
            </a:r>
            <a:r>
              <a:rPr sz="2100" dirty="0"/>
              <a:t>business</a:t>
            </a:r>
            <a:r>
              <a:rPr sz="2100" spc="-55" dirty="0"/>
              <a:t> </a:t>
            </a:r>
            <a:r>
              <a:rPr sz="2100" dirty="0"/>
              <a:t>of</a:t>
            </a:r>
            <a:r>
              <a:rPr sz="2100" spc="-45" dirty="0"/>
              <a:t> </a:t>
            </a:r>
            <a:r>
              <a:rPr sz="2100" dirty="0"/>
              <a:t>ongoing</a:t>
            </a:r>
            <a:r>
              <a:rPr sz="2100" spc="-45" dirty="0"/>
              <a:t> </a:t>
            </a:r>
            <a:r>
              <a:rPr sz="2100" dirty="0"/>
              <a:t>Industrial</a:t>
            </a:r>
            <a:r>
              <a:rPr sz="2100" spc="-50" dirty="0"/>
              <a:t> </a:t>
            </a:r>
            <a:r>
              <a:rPr sz="2100" spc="-10" dirty="0"/>
              <a:t>Revolution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774903" y="6071412"/>
            <a:ext cx="9946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Note: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above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opportunity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given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illustration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purpose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many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emerging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business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this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ongoing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industrial revolution,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which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could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portfolio.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166" y="1024623"/>
            <a:ext cx="8773668" cy="4922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Emerging</a:t>
            </a:r>
            <a:r>
              <a:rPr sz="2100" spc="-25" dirty="0"/>
              <a:t> </a:t>
            </a:r>
            <a:r>
              <a:rPr sz="2100" dirty="0"/>
              <a:t>business</a:t>
            </a:r>
            <a:r>
              <a:rPr sz="2100" spc="-65" dirty="0"/>
              <a:t> </a:t>
            </a:r>
            <a:r>
              <a:rPr sz="2100" dirty="0"/>
              <a:t>of</a:t>
            </a:r>
            <a:r>
              <a:rPr sz="2100" spc="-50" dirty="0"/>
              <a:t> </a:t>
            </a:r>
            <a:r>
              <a:rPr sz="2100" dirty="0"/>
              <a:t>ongoing</a:t>
            </a:r>
            <a:r>
              <a:rPr sz="2100" spc="-60" dirty="0"/>
              <a:t> </a:t>
            </a:r>
            <a:r>
              <a:rPr sz="2100" dirty="0"/>
              <a:t>Industrial</a:t>
            </a:r>
            <a:r>
              <a:rPr sz="2100" spc="-60" dirty="0"/>
              <a:t> </a:t>
            </a:r>
            <a:r>
              <a:rPr sz="2100" spc="-10" dirty="0"/>
              <a:t>Revolution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346" y="956640"/>
            <a:ext cx="11599544" cy="55147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1271" y="6382308"/>
            <a:ext cx="10946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Note: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opportunity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given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illustration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purpose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emerging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business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ongoing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industrial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revolution,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which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could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785" y="1356652"/>
            <a:ext cx="11663299" cy="44829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1271" y="6382308"/>
            <a:ext cx="10946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Note: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opportunity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given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illustration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purpose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emerging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business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ongoing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industrial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revolution,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which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could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portfolio.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Emerging</a:t>
            </a:r>
            <a:r>
              <a:rPr sz="2100" spc="-25" dirty="0"/>
              <a:t> </a:t>
            </a:r>
            <a:r>
              <a:rPr sz="2100" dirty="0"/>
              <a:t>business</a:t>
            </a:r>
            <a:r>
              <a:rPr sz="2100" spc="-65" dirty="0"/>
              <a:t> </a:t>
            </a:r>
            <a:r>
              <a:rPr sz="2100" dirty="0"/>
              <a:t>of</a:t>
            </a:r>
            <a:r>
              <a:rPr sz="2100" spc="-50" dirty="0"/>
              <a:t> </a:t>
            </a:r>
            <a:r>
              <a:rPr sz="2100" dirty="0"/>
              <a:t>ongoing</a:t>
            </a:r>
            <a:r>
              <a:rPr sz="2100" spc="-60" dirty="0"/>
              <a:t> </a:t>
            </a:r>
            <a:r>
              <a:rPr sz="2100" dirty="0"/>
              <a:t>Industrial</a:t>
            </a:r>
            <a:r>
              <a:rPr sz="2100" spc="-60" dirty="0"/>
              <a:t> </a:t>
            </a:r>
            <a:r>
              <a:rPr sz="2100" spc="-10" dirty="0"/>
              <a:t>Revolution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430" y="1391158"/>
            <a:ext cx="4846955" cy="462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62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Indian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economy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found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among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key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global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players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sectors.</a:t>
            </a:r>
            <a:endParaRPr sz="180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India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increasing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share</a:t>
            </a:r>
            <a:r>
              <a:rPr sz="1800" spc="2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becoming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part 	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global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supply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chain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reliable 	partner.</a:t>
            </a:r>
            <a:endParaRPr sz="18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Government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focus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capabilities,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scale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manufacturing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practices.</a:t>
            </a:r>
            <a:endParaRPr sz="18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505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PLI,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Export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incentive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Atmanirbhar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Bharat </a:t>
            </a:r>
            <a:r>
              <a:rPr sz="1800" dirty="0">
                <a:latin typeface="Calibri"/>
                <a:cs typeface="Calibri"/>
              </a:rPr>
              <a:t>Initiative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supportive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strengthen India’s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private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players/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Enterpreneurs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scale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up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business.</a:t>
            </a:r>
            <a:endParaRPr sz="1800">
              <a:latin typeface="Calibri"/>
              <a:cs typeface="Calibri"/>
            </a:endParaRPr>
          </a:p>
          <a:p>
            <a:pPr marL="297815" marR="6350" indent="-285750" algn="just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overall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economic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growth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both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macro 	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micro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level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favorable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policy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many 	</a:t>
            </a:r>
            <a:r>
              <a:rPr sz="1800" dirty="0">
                <a:latin typeface="Calibri"/>
                <a:cs typeface="Calibri"/>
              </a:rPr>
              <a:t>sectors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enters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upcycle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629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Opportunity</a:t>
            </a:r>
            <a:r>
              <a:rPr sz="2100" spc="-55" dirty="0"/>
              <a:t> </a:t>
            </a:r>
            <a:r>
              <a:rPr sz="2100" dirty="0"/>
              <a:t>-</a:t>
            </a:r>
            <a:r>
              <a:rPr sz="2100" spc="-40" dirty="0"/>
              <a:t> </a:t>
            </a:r>
            <a:r>
              <a:rPr sz="2100" spc="-10" dirty="0"/>
              <a:t>Accelerated</a:t>
            </a:r>
            <a:r>
              <a:rPr sz="2100" spc="-25" dirty="0"/>
              <a:t> </a:t>
            </a:r>
            <a:r>
              <a:rPr sz="2100" dirty="0"/>
              <a:t>Growth</a:t>
            </a:r>
            <a:r>
              <a:rPr sz="2100" spc="-35" dirty="0"/>
              <a:t> </a:t>
            </a:r>
            <a:r>
              <a:rPr sz="2100" dirty="0"/>
              <a:t>from</a:t>
            </a:r>
            <a:r>
              <a:rPr sz="2100" spc="-30" dirty="0"/>
              <a:t> </a:t>
            </a:r>
            <a:r>
              <a:rPr sz="2100" dirty="0"/>
              <a:t>Business</a:t>
            </a:r>
            <a:r>
              <a:rPr sz="2100" spc="-30" dirty="0"/>
              <a:t> </a:t>
            </a:r>
            <a:r>
              <a:rPr sz="2100" spc="-10" dirty="0"/>
              <a:t>Upcycle</a:t>
            </a:r>
            <a:endParaRPr sz="2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681" y="793648"/>
            <a:ext cx="5525008" cy="5929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259779"/>
            <a:ext cx="608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success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adapt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dynamics.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854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95"/>
              </a:spcBef>
            </a:pPr>
            <a:r>
              <a:rPr dirty="0"/>
              <a:t>Opportunities</a:t>
            </a:r>
            <a:r>
              <a:rPr spc="-45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dirty="0"/>
              <a:t>every</a:t>
            </a:r>
            <a:r>
              <a:rPr spc="-45" dirty="0"/>
              <a:t> </a:t>
            </a:r>
            <a:r>
              <a:rPr dirty="0"/>
              <a:t>level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emerging</a:t>
            </a:r>
            <a:r>
              <a:rPr spc="-60" dirty="0"/>
              <a:t> </a:t>
            </a:r>
            <a:r>
              <a:rPr spc="-10" dirty="0"/>
              <a:t>business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654" y="842784"/>
            <a:ext cx="11575669" cy="55032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259779"/>
            <a:ext cx="608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success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adapt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dynamics.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854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95"/>
              </a:spcBef>
            </a:pPr>
            <a:r>
              <a:rPr dirty="0"/>
              <a:t>Opportunities</a:t>
            </a:r>
            <a:r>
              <a:rPr spc="-45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dirty="0"/>
              <a:t>every</a:t>
            </a:r>
            <a:r>
              <a:rPr spc="-45" dirty="0"/>
              <a:t> </a:t>
            </a:r>
            <a:r>
              <a:rPr dirty="0"/>
              <a:t>level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emerging</a:t>
            </a:r>
            <a:r>
              <a:rPr spc="-60" dirty="0"/>
              <a:t> </a:t>
            </a:r>
            <a:r>
              <a:rPr spc="-10" dirty="0"/>
              <a:t>business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933" y="849287"/>
            <a:ext cx="11591417" cy="5501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2028</Words>
  <Application>Microsoft Office PowerPoint</Application>
  <PresentationFormat>Widescreen</PresentationFormat>
  <Paragraphs>315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MT</vt:lpstr>
      <vt:lpstr>Calibri</vt:lpstr>
      <vt:lpstr>Times New Roman</vt:lpstr>
      <vt:lpstr>Wingdings</vt:lpstr>
      <vt:lpstr>Office Theme</vt:lpstr>
      <vt:lpstr>PowerPoint Presentation</vt:lpstr>
      <vt:lpstr>Objective</vt:lpstr>
      <vt:lpstr>Dual Focus Portfolio Strategy</vt:lpstr>
      <vt:lpstr>Emerging business of ongoing Industrial Revolution</vt:lpstr>
      <vt:lpstr>Emerging business of ongoing Industrial Revolution</vt:lpstr>
      <vt:lpstr>Emerging business of ongoing Industrial Revolution</vt:lpstr>
      <vt:lpstr>Opportunity - Accelerated Growth from Business Upcycle</vt:lpstr>
      <vt:lpstr>Opportunities at every level of emerging business</vt:lpstr>
      <vt:lpstr>Opportunities at every level of emerging business</vt:lpstr>
      <vt:lpstr>Potential Opportunity</vt:lpstr>
      <vt:lpstr>Stock Selection Process</vt:lpstr>
      <vt:lpstr>PowerPoint Presentation</vt:lpstr>
      <vt:lpstr>Portfolio Strategy</vt:lpstr>
      <vt:lpstr>PowerPoint Presentation</vt:lpstr>
      <vt:lpstr>Portfolio Synopsis</vt:lpstr>
      <vt:lpstr>Portfolio Synopsis</vt:lpstr>
      <vt:lpstr>Founder &amp; Promoter (Anand Rathi Group)</vt:lpstr>
      <vt:lpstr>Fund Management Team</vt:lpstr>
      <vt:lpstr>Features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Mitul Jain</dc:creator>
  <cp:lastModifiedBy>Tejashvi Bhanjan</cp:lastModifiedBy>
  <cp:revision>1</cp:revision>
  <dcterms:created xsi:type="dcterms:W3CDTF">2025-12-03T10:08:55Z</dcterms:created>
  <dcterms:modified xsi:type="dcterms:W3CDTF">2025-12-03T10:22:15Z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2025-12-03T00:00:00Z</vt:filetime>
  </property>
  <property fmtid="{D5CDD505-2E9C-101B-9397-08002B2CF9AE}" pid="5" name="MSIP_Label_defa4170-0d19-0005-0004-bc88714345d2_ActionId">
    <vt:lpwstr>5a447c72-596c-4614-aea2-f10ba23062c2</vt:lpwstr>
  </property>
  <property fmtid="{D5CDD505-2E9C-101B-9397-08002B2CF9AE}" pid="6" name="MSIP_Label_defa4170-0d19-0005-0004-bc88714345d2_ContentBits">
    <vt:lpwstr>0</vt:lpwstr>
  </property>
  <property fmtid="{D5CDD505-2E9C-101B-9397-08002B2CF9AE}" pid="7" name="MSIP_Label_defa4170-0d19-0005-0004-bc88714345d2_Enabled">
    <vt:lpwstr>true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etDate">
    <vt:lpwstr>2025-06-09T06:09:30Z</vt:lpwstr>
  </property>
  <property fmtid="{D5CDD505-2E9C-101B-9397-08002B2CF9AE}" pid="11" name="MSIP_Label_defa4170-0d19-0005-0004-bc88714345d2_SiteId">
    <vt:lpwstr>8c992cc7-c498-4831-8453-de3f4a9f1c63</vt:lpwstr>
  </property>
  <property fmtid="{D5CDD505-2E9C-101B-9397-08002B2CF9AE}" pid="12" name="MSIP_Label_defa4170-0d19-0005-0004-bc88714345d2_Tag">
    <vt:lpwstr>10, 3, 0, 1</vt:lpwstr>
  </property>
  <property fmtid="{D5CDD505-2E9C-101B-9397-08002B2CF9AE}" pid="13" name="Producer">
    <vt:lpwstr>Microsoft® PowerPoint® for Microsoft 365</vt:lpwstr>
  </property>
</Properties>
</file>